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notesSlides/notesSlide43.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293"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95" r:id="rId22"/>
    <p:sldId id="296" r:id="rId23"/>
    <p:sldId id="294" r:id="rId24"/>
    <p:sldId id="275" r:id="rId25"/>
    <p:sldId id="276" r:id="rId26"/>
    <p:sldId id="277" r:id="rId27"/>
    <p:sldId id="278" r:id="rId28"/>
    <p:sldId id="279" r:id="rId29"/>
    <p:sldId id="280" r:id="rId30"/>
    <p:sldId id="281" r:id="rId31"/>
    <p:sldId id="282" r:id="rId32"/>
    <p:sldId id="283" r:id="rId33"/>
    <p:sldId id="284" r:id="rId34"/>
    <p:sldId id="285" r:id="rId35"/>
    <p:sldId id="287" r:id="rId36"/>
    <p:sldId id="286" r:id="rId37"/>
    <p:sldId id="288" r:id="rId38"/>
    <p:sldId id="289" r:id="rId39"/>
    <p:sldId id="290" r:id="rId40"/>
    <p:sldId id="292" r:id="rId41"/>
    <p:sldId id="291" r:id="rId42"/>
    <p:sldId id="297" r:id="rId43"/>
    <p:sldId id="298" r:id="rId4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5E9E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41" autoAdjust="0"/>
    <p:restoredTop sz="94175" autoAdjust="0"/>
  </p:normalViewPr>
  <p:slideViewPr>
    <p:cSldViewPr>
      <p:cViewPr varScale="1">
        <p:scale>
          <a:sx n="103" d="100"/>
          <a:sy n="103" d="100"/>
        </p:scale>
        <p:origin x="-16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215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0C52E73-EB58-4DF2-8937-3945A0E98BB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CF5B64F-307D-4038-8367-78AA7847D9E4}" type="slidenum">
              <a:rPr lang="en-US"/>
              <a:pPr/>
              <a:t>1</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A998ADF8-A485-436D-BFFB-6C6DAFD8511E}" type="slidenum">
              <a:rPr lang="en-US"/>
              <a:pPr/>
              <a:t>10</a:t>
            </a:fld>
            <a:endParaRPr 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E6A9AAD9-5FE4-496B-8C5A-4C5CB1E3ACBE}" type="slidenum">
              <a:rPr lang="en-US"/>
              <a:pPr/>
              <a:t>11</a:t>
            </a:fld>
            <a:endParaRPr 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BFE7255F-C01A-420A-89E0-C3554D07E16B}" type="slidenum">
              <a:rPr lang="en-US"/>
              <a:pPr/>
              <a:t>12</a:t>
            </a:fld>
            <a:endParaRPr 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28930BF7-5F47-4B87-8FE1-43F7F356DB63}" type="slidenum">
              <a:rPr lang="en-US"/>
              <a:pPr/>
              <a:t>13</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015B48F8-1225-424B-8D75-CCEE3F6F1114}" type="slidenum">
              <a:rPr lang="en-US"/>
              <a:pPr/>
              <a:t>14</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17E29057-DE06-4B5B-84B6-7729AFB600C9}" type="slidenum">
              <a:rPr lang="en-US"/>
              <a:pPr/>
              <a:t>15</a:t>
            </a:fld>
            <a:endParaRPr lang="en-US"/>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AC33739F-801C-43CA-996E-5E24474C911C}" type="slidenum">
              <a:rPr lang="en-US"/>
              <a:pPr/>
              <a:t>16</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863E3446-EA43-49F2-903A-4545DE6FEE28}" type="slidenum">
              <a:rPr lang="en-US"/>
              <a:pPr/>
              <a:t>17</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9EE6260B-6879-463F-A7DE-EADB027249F7}" type="slidenum">
              <a:rPr lang="en-US"/>
              <a:pPr/>
              <a:t>18</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4A10EA3A-3CD7-48B6-AA33-246BD9DCD587}" type="slidenum">
              <a:rPr lang="en-US"/>
              <a:pPr/>
              <a:t>19</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CF5B64F-307D-4038-8367-78AA7847D9E4}" type="slidenum">
              <a:rPr lang="en-US"/>
              <a:pPr/>
              <a:t>2</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EBAAEEC3-5672-43AB-A815-643DAE29661E}" type="slidenum">
              <a:rPr lang="en-US"/>
              <a:pPr/>
              <a:t>20</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EBAAEEC3-5672-43AB-A815-643DAE29661E}" type="slidenum">
              <a:rPr lang="en-US"/>
              <a:pPr/>
              <a:t>21</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EBAAEEC3-5672-43AB-A815-643DAE29661E}" type="slidenum">
              <a:rPr lang="en-US"/>
              <a:pPr/>
              <a:t>22</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CF5B64F-307D-4038-8367-78AA7847D9E4}" type="slidenum">
              <a:rPr lang="en-US"/>
              <a:pPr/>
              <a:t>23</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24</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25</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26</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27</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28</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29</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30</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31</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32</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33</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34</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35</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36</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37</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38</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39</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BD80DA92-3CDE-46A0-AF9E-DCF6E2256F54}" type="slidenum">
              <a:rPr lang="en-US"/>
              <a:pPr/>
              <a:t>4</a:t>
            </a:fld>
            <a:endParaRPr 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40</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41</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42</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007B1F74-ADF1-48E1-A84A-ADFCAB30C7B5}" type="slidenum">
              <a:rPr lang="en-US"/>
              <a:pPr/>
              <a:t>43</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F916E16B-50F1-4C93-942B-8D5C9FB4777D}" type="slidenum">
              <a:rPr lang="en-US"/>
              <a:pPr/>
              <a:t>5</a:t>
            </a:fld>
            <a:endParaRPr lang="en-US"/>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7C9CE60-C53A-4680-B676-9CDBDD04213E}" type="slidenum">
              <a:rPr lang="en-US"/>
              <a:pPr/>
              <a:t>6</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A012E46A-9C28-4F5D-9B6B-DF4CED3A2788}" type="slidenum">
              <a:rPr lang="en-US"/>
              <a:pPr/>
              <a:t>7</a:t>
            </a:fld>
            <a:endParaRPr 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9A6AF04C-133B-4A8C-B2D4-2BF259C69C02}" type="slidenum">
              <a:rPr lang="en-US"/>
              <a:pPr/>
              <a:t>8</a:t>
            </a:fld>
            <a:endParaRPr lang="en-US"/>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C1FBADC5-C8AF-4F80-940B-72C0E2A7F0D2}" type="slidenum">
              <a:rPr lang="en-US"/>
              <a:pPr/>
              <a:t>9</a:t>
            </a:fld>
            <a:endParaRPr lang="en-US"/>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2.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2.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3.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4.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5.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6.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7.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8.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9.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0.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F7A23A-D00C-4059-B791-45140CB160AD}"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F3F63C1-D66D-4098-A58C-94385BDF8171}"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0038C67-4C46-4D15-8FA8-6ECEABB6A41A}"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A5DE4A0-D115-4A8E-A5B6-23C7DF795421}"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4F423A9-F718-4E43-872C-72E081C4512C}"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E701821-B945-4518-8BA9-9E3B9B68A7A9}"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885D09A-938E-4E4A-8E63-0C580D7FEA35}"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0702E4D-25E7-407E-A838-1DB4BD6A256B}"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36A0CFE-A060-459F-A332-9E314C1EDFDA}"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9B4B23F-9519-4A27-8CAD-4F7B5DFDD7EA}" type="slidenum">
              <a:rPr lang="en-US"/>
              <a:pPr>
                <a:defRPr/>
              </a:pPr>
              <a:t>‹#›</a:t>
            </a:fld>
            <a:endParaRPr lang="en-US"/>
          </a:p>
        </p:txBody>
      </p:sp>
    </p:spTree>
  </p:cSld>
  <p:clrMapOvr>
    <a:masterClrMapping/>
  </p:clrMapOvr>
  <p:transition advTm="20000">
    <p:sndAc>
      <p:stSnd>
        <p:snd r:embed="rId1" name="wind.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15EFAA-F470-469F-B74E-E102506394F8}" type="slidenum">
              <a:rPr lang="en-US"/>
              <a:pPr>
                <a:defRPr/>
              </a:pPr>
              <a:t>‹#›</a:t>
            </a:fld>
            <a:endParaRPr lang="en-US"/>
          </a:p>
        </p:txBody>
      </p:sp>
    </p:spTree>
  </p:cSld>
  <p:clrMapOvr>
    <a:masterClrMapping/>
  </p:clrMapOvr>
  <p:transition advTm="20000">
    <p:sndAc>
      <p:stSnd>
        <p:snd r:embed="rId1" name="wind.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E9EFF"/>
            </a:gs>
            <a:gs pos="20000">
              <a:srgbClr val="85C2FF"/>
            </a:gs>
            <a:gs pos="35001">
              <a:srgbClr val="C4D6EB"/>
            </a:gs>
            <a:gs pos="50000">
              <a:srgbClr val="FFEBFA"/>
            </a:gs>
            <a:gs pos="64999">
              <a:srgbClr val="C4D6EB"/>
            </a:gs>
            <a:gs pos="80000">
              <a:srgbClr val="85C2FF"/>
            </a:gs>
            <a:gs pos="100000">
              <a:srgbClr val="5E9EFF"/>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091A8C39-7427-4D56-9CC3-0DE636106E3E}"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20000">
    <p:sndAc>
      <p:stSnd>
        <p:snd r:embed="rId13" name="wind.wav"/>
      </p:stSnd>
    </p:sndAc>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audio" Target="../media/audio13.wav"/><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7.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590800"/>
            <a:ext cx="7772400" cy="1470025"/>
          </a:xfrm>
        </p:spPr>
        <p:txBody>
          <a:bodyPr/>
          <a:lstStyle/>
          <a:p>
            <a:pPr eaLnBrk="1" hangingPunct="1"/>
            <a:r>
              <a:rPr lang="en-US" sz="9600" dirty="0" smtClean="0">
                <a:solidFill>
                  <a:schemeClr val="bg1">
                    <a:lumMod val="75000"/>
                  </a:schemeClr>
                </a:solidFill>
                <a:latin typeface="Artistamp Medium" pitchFamily="2" charset="0"/>
              </a:rPr>
              <a:t>20 Questions</a:t>
            </a:r>
            <a:r>
              <a:rPr lang="en-US" sz="9600" dirty="0" smtClean="0">
                <a:latin typeface="NAILED" pitchFamily="2" charset="0"/>
              </a:rPr>
              <a:t/>
            </a:r>
            <a:br>
              <a:rPr lang="en-US" sz="9600" dirty="0" smtClean="0">
                <a:latin typeface="NAILED" pitchFamily="2" charset="0"/>
              </a:rPr>
            </a:br>
            <a:endParaRPr lang="en-US" sz="4000" dirty="0" smtClean="0"/>
          </a:p>
        </p:txBody>
      </p:sp>
      <p:sp>
        <p:nvSpPr>
          <p:cNvPr id="3" name="Diamond 2"/>
          <p:cNvSpPr/>
          <p:nvPr/>
        </p:nvSpPr>
        <p:spPr>
          <a:xfrm>
            <a:off x="3505200" y="3962400"/>
            <a:ext cx="2286000" cy="19812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#6</a:t>
            </a:r>
            <a:endParaRPr lang="en-US" sz="48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1219200"/>
            <a:ext cx="7848600" cy="4495800"/>
          </a:xfrm>
        </p:spPr>
        <p:txBody>
          <a:bodyPr/>
          <a:lstStyle/>
          <a:p>
            <a:pPr eaLnBrk="1" hangingPunct="1"/>
            <a:r>
              <a:rPr lang="en-US" sz="6000" dirty="0" smtClean="0">
                <a:solidFill>
                  <a:srgbClr val="000000"/>
                </a:solidFill>
              </a:rPr>
              <a:t>How do you say “hello” in…</a:t>
            </a:r>
            <a:br>
              <a:rPr lang="en-US" sz="6000" dirty="0" smtClean="0">
                <a:solidFill>
                  <a:srgbClr val="000000"/>
                </a:solidFill>
              </a:rPr>
            </a:br>
            <a:r>
              <a:rPr lang="en-US" dirty="0" smtClean="0">
                <a:solidFill>
                  <a:srgbClr val="000000"/>
                </a:solidFill>
              </a:rPr>
              <a:t>German?</a:t>
            </a:r>
            <a:br>
              <a:rPr lang="en-US" dirty="0" smtClean="0">
                <a:solidFill>
                  <a:srgbClr val="000000"/>
                </a:solidFill>
              </a:rPr>
            </a:br>
            <a:r>
              <a:rPr lang="en-US" dirty="0" smtClean="0">
                <a:solidFill>
                  <a:srgbClr val="000000"/>
                </a:solidFill>
              </a:rPr>
              <a:t>Spanish?</a:t>
            </a:r>
            <a:br>
              <a:rPr lang="en-US" dirty="0" smtClean="0">
                <a:solidFill>
                  <a:srgbClr val="000000"/>
                </a:solidFill>
              </a:rPr>
            </a:br>
            <a:r>
              <a:rPr lang="en-US" dirty="0" smtClean="0">
                <a:solidFill>
                  <a:srgbClr val="000000"/>
                </a:solidFill>
              </a:rPr>
              <a:t>French?</a:t>
            </a:r>
            <a:br>
              <a:rPr lang="en-US" dirty="0" smtClean="0">
                <a:solidFill>
                  <a:srgbClr val="000000"/>
                </a:solidFill>
              </a:rPr>
            </a:br>
            <a:r>
              <a:rPr lang="en-US" dirty="0" smtClean="0">
                <a:solidFill>
                  <a:srgbClr val="000000"/>
                </a:solidFill>
              </a:rPr>
              <a:t>Russian?</a:t>
            </a:r>
            <a:br>
              <a:rPr lang="en-US" dirty="0" smtClean="0">
                <a:solidFill>
                  <a:srgbClr val="000000"/>
                </a:solidFill>
              </a:rPr>
            </a:br>
            <a:endParaRPr lang="en-US" dirty="0" smtClean="0">
              <a:solidFill>
                <a:srgbClr val="000000"/>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8</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1371600"/>
            <a:ext cx="7848600" cy="4495800"/>
          </a:xfrm>
        </p:spPr>
        <p:txBody>
          <a:bodyPr/>
          <a:lstStyle/>
          <a:p>
            <a:pPr eaLnBrk="1" hangingPunct="1"/>
            <a:r>
              <a:rPr lang="en-US" sz="8800" dirty="0" smtClean="0">
                <a:solidFill>
                  <a:srgbClr val="000000"/>
                </a:solidFill>
              </a:rPr>
              <a:t>What is the deadliest snake in the world?</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9</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838200" y="609600"/>
            <a:ext cx="7467600" cy="5638800"/>
          </a:xfrm>
        </p:spPr>
        <p:txBody>
          <a:bodyPr/>
          <a:lstStyle/>
          <a:p>
            <a:pPr eaLnBrk="1" hangingPunct="1"/>
            <a:r>
              <a:rPr lang="en-US" sz="8800" dirty="0" smtClean="0">
                <a:solidFill>
                  <a:srgbClr val="000000"/>
                </a:solidFill>
              </a:rPr>
              <a:t>What is Indiana Jones’ real first name?</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10</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1371600"/>
            <a:ext cx="7848600" cy="4495800"/>
          </a:xfrm>
        </p:spPr>
        <p:txBody>
          <a:bodyPr/>
          <a:lstStyle/>
          <a:p>
            <a:pPr marL="609600" indent="-609600" eaLnBrk="1" hangingPunct="1"/>
            <a:r>
              <a:rPr lang="en-US" sz="7200" dirty="0" smtClean="0">
                <a:solidFill>
                  <a:srgbClr val="000000"/>
                </a:solidFill>
              </a:rPr>
              <a:t>What country gave us the Statue of Liberty?</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11</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838200"/>
            <a:ext cx="7848600" cy="4495800"/>
          </a:xfrm>
        </p:spPr>
        <p:txBody>
          <a:bodyPr/>
          <a:lstStyle/>
          <a:p>
            <a:pPr eaLnBrk="1" hangingPunct="1"/>
            <a:r>
              <a:rPr lang="en-US" sz="8800" dirty="0" smtClean="0">
                <a:solidFill>
                  <a:srgbClr val="000000"/>
                </a:solidFill>
              </a:rPr>
              <a:t>On what day was Pearl Harbor bombed?</a:t>
            </a:r>
            <a:endParaRPr lang="en-US" sz="4000" dirty="0" smtClean="0">
              <a:solidFill>
                <a:srgbClr val="000000"/>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12</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914400" y="1295400"/>
            <a:ext cx="3733800" cy="2133600"/>
          </a:xfrm>
        </p:spPr>
        <p:txBody>
          <a:bodyPr/>
          <a:lstStyle/>
          <a:p>
            <a:pPr algn="l" eaLnBrk="1" hangingPunct="1"/>
            <a:r>
              <a:rPr lang="en-US" sz="4800" dirty="0" smtClean="0">
                <a:solidFill>
                  <a:srgbClr val="000000"/>
                </a:solidFill>
              </a:rPr>
              <a:t>Name the counties in Utah.</a:t>
            </a:r>
            <a:br>
              <a:rPr lang="en-US" sz="4800" dirty="0" smtClean="0">
                <a:solidFill>
                  <a:srgbClr val="000000"/>
                </a:solidFill>
              </a:rPr>
            </a:br>
            <a:endParaRPr lang="en-US" sz="1800" dirty="0" smtClean="0">
              <a:solidFill>
                <a:srgbClr val="000000"/>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13</a:t>
            </a:r>
            <a:endParaRPr lang="en-US" sz="2400" dirty="0">
              <a:latin typeface="A.C.M.E. Secret Agent" pitchFamily="34" charset="0"/>
            </a:endParaRPr>
          </a:p>
        </p:txBody>
      </p:sp>
      <p:sp>
        <p:nvSpPr>
          <p:cNvPr id="5" name="TextBox 4"/>
          <p:cNvSpPr txBox="1"/>
          <p:nvPr/>
        </p:nvSpPr>
        <p:spPr>
          <a:xfrm>
            <a:off x="1066800" y="3505200"/>
            <a:ext cx="3048000" cy="3046988"/>
          </a:xfrm>
          <a:prstGeom prst="rect">
            <a:avLst/>
          </a:prstGeom>
          <a:noFill/>
        </p:spPr>
        <p:txBody>
          <a:bodyPr wrap="square" rtlCol="0">
            <a:spAutoFit/>
          </a:bodyPr>
          <a:lstStyle/>
          <a:p>
            <a:r>
              <a:rPr lang="en-US" sz="3200" dirty="0" smtClean="0">
                <a:solidFill>
                  <a:srgbClr val="000000"/>
                </a:solidFill>
              </a:rPr>
              <a:t>Green-</a:t>
            </a:r>
            <a:br>
              <a:rPr lang="en-US" sz="3200" dirty="0" smtClean="0">
                <a:solidFill>
                  <a:srgbClr val="000000"/>
                </a:solidFill>
              </a:rPr>
            </a:br>
            <a:r>
              <a:rPr lang="en-US" sz="3200" dirty="0" smtClean="0">
                <a:solidFill>
                  <a:srgbClr val="000000"/>
                </a:solidFill>
              </a:rPr>
              <a:t>Pink-</a:t>
            </a:r>
            <a:br>
              <a:rPr lang="en-US" sz="3200" dirty="0" smtClean="0">
                <a:solidFill>
                  <a:srgbClr val="000000"/>
                </a:solidFill>
              </a:rPr>
            </a:br>
            <a:r>
              <a:rPr lang="en-US" sz="3200" dirty="0" smtClean="0">
                <a:solidFill>
                  <a:srgbClr val="000000"/>
                </a:solidFill>
              </a:rPr>
              <a:t>Orange-</a:t>
            </a:r>
            <a:br>
              <a:rPr lang="en-US" sz="3200" dirty="0" smtClean="0">
                <a:solidFill>
                  <a:srgbClr val="000000"/>
                </a:solidFill>
              </a:rPr>
            </a:br>
            <a:r>
              <a:rPr lang="en-US" sz="3200" dirty="0" smtClean="0">
                <a:solidFill>
                  <a:srgbClr val="000000"/>
                </a:solidFill>
              </a:rPr>
              <a:t>Blue - </a:t>
            </a:r>
          </a:p>
          <a:p>
            <a:r>
              <a:rPr lang="en-US" sz="3200" dirty="0" smtClean="0">
                <a:solidFill>
                  <a:srgbClr val="000000"/>
                </a:solidFill>
              </a:rPr>
              <a:t>Yellow-</a:t>
            </a:r>
          </a:p>
          <a:p>
            <a:r>
              <a:rPr lang="en-US" sz="3200" dirty="0" smtClean="0">
                <a:solidFill>
                  <a:srgbClr val="000000"/>
                </a:solidFill>
              </a:rPr>
              <a:t>Red -</a:t>
            </a:r>
            <a:endParaRPr lang="en-US" sz="3200" dirty="0"/>
          </a:p>
        </p:txBody>
      </p:sp>
      <p:pic>
        <p:nvPicPr>
          <p:cNvPr id="2050" name="Picture 2"/>
          <p:cNvPicPr>
            <a:picLocks noChangeAspect="1" noChangeArrowheads="1"/>
          </p:cNvPicPr>
          <p:nvPr/>
        </p:nvPicPr>
        <p:blipFill>
          <a:blip r:embed="rId4" cstate="print"/>
          <a:srcRect/>
          <a:stretch>
            <a:fillRect/>
          </a:stretch>
        </p:blipFill>
        <p:spPr bwMode="auto">
          <a:xfrm>
            <a:off x="4342342" y="533400"/>
            <a:ext cx="4258733" cy="518160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1371600"/>
            <a:ext cx="7848600" cy="4495800"/>
          </a:xfrm>
        </p:spPr>
        <p:txBody>
          <a:bodyPr/>
          <a:lstStyle/>
          <a:p>
            <a:pPr eaLnBrk="1" hangingPunct="1"/>
            <a:r>
              <a:rPr lang="en-US" sz="7200" dirty="0" smtClean="0">
                <a:solidFill>
                  <a:srgbClr val="000000"/>
                </a:solidFill>
              </a:rPr>
              <a:t>Who is “The Great Bambino”?</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14</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838200"/>
            <a:ext cx="7848600" cy="4495800"/>
          </a:xfrm>
        </p:spPr>
        <p:txBody>
          <a:bodyPr/>
          <a:lstStyle/>
          <a:p>
            <a:pPr eaLnBrk="1" hangingPunct="1"/>
            <a:r>
              <a:rPr lang="en-US" sz="9600" dirty="0" smtClean="0">
                <a:solidFill>
                  <a:srgbClr val="000000"/>
                </a:solidFill>
              </a:rPr>
              <a:t>What is this quote from?</a:t>
            </a:r>
            <a:endParaRPr lang="en-US" sz="4000" dirty="0" smtClean="0">
              <a:solidFill>
                <a:srgbClr val="000000"/>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15</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nottheworstthing.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1219200"/>
            <a:ext cx="7848600" cy="4495800"/>
          </a:xfrm>
        </p:spPr>
        <p:txBody>
          <a:bodyPr/>
          <a:lstStyle/>
          <a:p>
            <a:pPr marL="609600" indent="-609600" eaLnBrk="1" hangingPunct="1"/>
            <a:r>
              <a:rPr lang="en-US" sz="9600" dirty="0" smtClean="0">
                <a:solidFill>
                  <a:srgbClr val="000000"/>
                </a:solidFill>
              </a:rPr>
              <a:t>What are the three kinds of triangles?</a:t>
            </a:r>
            <a:endParaRPr lang="en-US" sz="9600" i="1" dirty="0" smtClean="0">
              <a:solidFill>
                <a:srgbClr val="000000"/>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16</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1371600"/>
            <a:ext cx="7848600" cy="4495800"/>
          </a:xfrm>
        </p:spPr>
        <p:txBody>
          <a:bodyPr/>
          <a:lstStyle/>
          <a:p>
            <a:pPr eaLnBrk="1" hangingPunct="1"/>
            <a:r>
              <a:rPr lang="en-US" sz="7200" dirty="0" smtClean="0">
                <a:solidFill>
                  <a:schemeClr val="tx1"/>
                </a:solidFill>
              </a:rPr>
              <a:t>An organism that lives solely on another organism to survive is called what?</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17</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pPr eaLnBrk="1" hangingPunct="1"/>
            <a:r>
              <a:rPr lang="en-US" sz="8000" dirty="0" smtClean="0">
                <a:solidFill>
                  <a:schemeClr val="tx2">
                    <a:lumMod val="75000"/>
                  </a:schemeClr>
                </a:solidFill>
                <a:latin typeface="Artistamp Medium" pitchFamily="2" charset="0"/>
              </a:rPr>
              <a:t>Instructions:</a:t>
            </a:r>
            <a:r>
              <a:rPr lang="en-US" sz="9600" dirty="0" smtClean="0">
                <a:solidFill>
                  <a:schemeClr val="tx2">
                    <a:lumMod val="75000"/>
                  </a:schemeClr>
                </a:solidFill>
                <a:latin typeface="NAILED" pitchFamily="2" charset="0"/>
              </a:rPr>
              <a:t/>
            </a:r>
            <a:br>
              <a:rPr lang="en-US" sz="9600" dirty="0" smtClean="0">
                <a:solidFill>
                  <a:schemeClr val="tx2">
                    <a:lumMod val="75000"/>
                  </a:schemeClr>
                </a:solidFill>
                <a:latin typeface="NAILED" pitchFamily="2" charset="0"/>
              </a:rPr>
            </a:br>
            <a:endParaRPr lang="en-US" sz="4000" dirty="0" smtClean="0">
              <a:solidFill>
                <a:schemeClr val="tx2">
                  <a:lumMod val="75000"/>
                </a:schemeClr>
              </a:solidFill>
            </a:endParaRPr>
          </a:p>
        </p:txBody>
      </p:sp>
      <p:sp>
        <p:nvSpPr>
          <p:cNvPr id="3" name="Content Placeholder 2"/>
          <p:cNvSpPr>
            <a:spLocks noGrp="1"/>
          </p:cNvSpPr>
          <p:nvPr>
            <p:ph idx="1"/>
          </p:nvPr>
        </p:nvSpPr>
        <p:spPr/>
        <p:txBody>
          <a:bodyPr/>
          <a:lstStyle/>
          <a:p>
            <a:pPr>
              <a:buNone/>
            </a:pPr>
            <a:r>
              <a:rPr lang="en-US" sz="3600" dirty="0" smtClean="0"/>
              <a:t>You will have 20 seconds to answer each question. DO NOT YELL OUT THE ANSWERS—you will only help your competition! Each question you got right will be scored at the end—some questions are worth more than others!</a:t>
            </a:r>
            <a:endParaRPr lang="en-US" sz="3600" dirty="0"/>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838200" y="-762000"/>
            <a:ext cx="7848600" cy="4495800"/>
          </a:xfrm>
        </p:spPr>
        <p:txBody>
          <a:bodyPr/>
          <a:lstStyle/>
          <a:p>
            <a:pPr eaLnBrk="1" hangingPunct="1"/>
            <a:r>
              <a:rPr lang="en-US" sz="8800" dirty="0" smtClean="0">
                <a:solidFill>
                  <a:schemeClr val="tx1"/>
                </a:solidFill>
              </a:rPr>
              <a:t>Who is this?</a:t>
            </a:r>
          </a:p>
        </p:txBody>
      </p:sp>
      <p:sp>
        <p:nvSpPr>
          <p:cNvPr id="4" name="Diamond 3"/>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18</a:t>
            </a:r>
            <a:endParaRPr lang="en-US" sz="2400" dirty="0">
              <a:latin typeface="A.C.M.E. Secret Agent" pitchFamily="34" charset="0"/>
            </a:endParaRPr>
          </a:p>
        </p:txBody>
      </p:sp>
      <p:pic>
        <p:nvPicPr>
          <p:cNvPr id="50178" name="Picture 2" descr="http://www.specialhairstyles.com/wp-content/gallery/marilyn-monroe/marilyn-monroe-hair-tips.jpg"/>
          <p:cNvPicPr>
            <a:picLocks noChangeAspect="1" noChangeArrowheads="1"/>
          </p:cNvPicPr>
          <p:nvPr/>
        </p:nvPicPr>
        <p:blipFill>
          <a:blip r:embed="rId4" cstate="print"/>
          <a:srcRect/>
          <a:stretch>
            <a:fillRect/>
          </a:stretch>
        </p:blipFill>
        <p:spPr bwMode="auto">
          <a:xfrm>
            <a:off x="3200400" y="2438400"/>
            <a:ext cx="2934929" cy="3657601"/>
          </a:xfrm>
          <a:prstGeom prst="rect">
            <a:avLst/>
          </a:prstGeom>
          <a:noFill/>
        </p:spPr>
      </p:pic>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1143000"/>
            <a:ext cx="7848600" cy="2514600"/>
          </a:xfrm>
        </p:spPr>
        <p:txBody>
          <a:bodyPr/>
          <a:lstStyle/>
          <a:p>
            <a:pPr eaLnBrk="1" hangingPunct="1"/>
            <a:r>
              <a:rPr lang="en-US" sz="6600" dirty="0" smtClean="0">
                <a:solidFill>
                  <a:srgbClr val="000000"/>
                </a:solidFill>
              </a:rPr>
              <a:t>Who painted this?</a:t>
            </a:r>
            <a:endParaRPr lang="en-US" sz="6600" dirty="0" smtClean="0">
              <a:solidFill>
                <a:schemeClr val="tx1"/>
              </a:solidFill>
            </a:endParaRPr>
          </a:p>
        </p:txBody>
      </p:sp>
      <p:sp>
        <p:nvSpPr>
          <p:cNvPr id="4" name="Diamond 3"/>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19</a:t>
            </a:r>
            <a:endParaRPr lang="en-US" sz="2400" dirty="0">
              <a:latin typeface="A.C.M.E. Secret Agent" pitchFamily="34" charset="0"/>
            </a:endParaRPr>
          </a:p>
        </p:txBody>
      </p:sp>
      <p:pic>
        <p:nvPicPr>
          <p:cNvPr id="48130" name="Picture 2" descr="http://www.paintingsite.net/images/renaissance_paintings_starry_night.jpg"/>
          <p:cNvPicPr>
            <a:picLocks noChangeAspect="1" noChangeArrowheads="1"/>
          </p:cNvPicPr>
          <p:nvPr/>
        </p:nvPicPr>
        <p:blipFill>
          <a:blip r:embed="rId4" cstate="print"/>
          <a:srcRect/>
          <a:stretch>
            <a:fillRect/>
          </a:stretch>
        </p:blipFill>
        <p:spPr bwMode="auto">
          <a:xfrm>
            <a:off x="2438400" y="2971800"/>
            <a:ext cx="4286250" cy="3429001"/>
          </a:xfrm>
          <a:prstGeom prst="rect">
            <a:avLst/>
          </a:prstGeom>
          <a:noFill/>
        </p:spPr>
      </p:pic>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09600" y="1066800"/>
            <a:ext cx="7848600" cy="4495800"/>
          </a:xfrm>
        </p:spPr>
        <p:txBody>
          <a:bodyPr/>
          <a:lstStyle/>
          <a:p>
            <a:pPr eaLnBrk="1" hangingPunct="1"/>
            <a:r>
              <a:rPr lang="en-US" sz="9600" dirty="0" smtClean="0">
                <a:solidFill>
                  <a:schemeClr val="tx1"/>
                </a:solidFill>
              </a:rPr>
              <a:t>Name the seven continents.</a:t>
            </a:r>
          </a:p>
        </p:txBody>
      </p:sp>
      <p:sp>
        <p:nvSpPr>
          <p:cNvPr id="4" name="Diamond 3"/>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20</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2667000"/>
            <a:ext cx="8229600" cy="1143000"/>
          </a:xfrm>
        </p:spPr>
        <p:txBody>
          <a:bodyPr/>
          <a:lstStyle/>
          <a:p>
            <a:pPr eaLnBrk="1" hangingPunct="1"/>
            <a:r>
              <a:rPr lang="en-US" sz="8000" dirty="0" smtClean="0">
                <a:solidFill>
                  <a:schemeClr val="tx1"/>
                </a:solidFill>
                <a:latin typeface="Artistamp Medium" pitchFamily="2" charset="0"/>
              </a:rPr>
              <a:t>Answers!</a:t>
            </a:r>
            <a:endParaRPr lang="en-US" sz="4000" dirty="0" smtClean="0">
              <a:solidFill>
                <a:schemeClr val="tx1"/>
              </a:solidFill>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rgbClr val="000000"/>
                </a:solidFill>
              </a:rPr>
              <a:t>What kind of sauce is traditionally served with turkey?</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Cranberry</a:t>
            </a: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rgbClr val="000000"/>
                </a:solidFill>
              </a:rPr>
              <a:t>What holiday is celebrated on February 2</a:t>
            </a:r>
            <a:r>
              <a:rPr lang="en-US" baseline="30000" dirty="0" smtClean="0">
                <a:solidFill>
                  <a:srgbClr val="000000"/>
                </a:solidFill>
              </a:rPr>
              <a:t>nd</a:t>
            </a:r>
            <a:r>
              <a:rPr lang="en-US" dirty="0" smtClean="0">
                <a:solidFill>
                  <a:srgbClr val="000000"/>
                </a:solidFill>
              </a:rPr>
              <a:t>?</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Groundhog Day</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rgbClr val="000000"/>
                </a:solidFill>
              </a:rPr>
              <a:t>Ten years is called a ______, a hundred years is called a ________, and one thousand years is called a __________.</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3</a:t>
            </a:r>
            <a:endParaRPr lang="en-US" sz="4800" dirty="0">
              <a:latin typeface="A.C.M.E. Secret Agent" pitchFamily="34" charset="0"/>
            </a:endParaRPr>
          </a:p>
        </p:txBody>
      </p:sp>
      <p:sp>
        <p:nvSpPr>
          <p:cNvPr id="5" name="Rectangle 2"/>
          <p:cNvSpPr txBox="1">
            <a:spLocks noChangeArrowheads="1"/>
          </p:cNvSpPr>
          <p:nvPr/>
        </p:nvSpPr>
        <p:spPr bwMode="auto">
          <a:xfrm>
            <a:off x="762000" y="32766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Decade, Century, Millennium</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rgbClr val="000000"/>
                </a:solidFill>
              </a:rPr>
              <a:t>What football team won the first two Super Bowls?</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3</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400" b="0" i="0" u="none" strike="noStrike" kern="0" cap="none" spc="0" normalizeH="0" baseline="0" noProof="0" dirty="0" smtClean="0">
                <a:ln>
                  <a:noFill/>
                </a:ln>
                <a:solidFill>
                  <a:schemeClr val="accent6">
                    <a:lumMod val="75000"/>
                  </a:schemeClr>
                </a:solidFill>
                <a:effectLst/>
                <a:uLnTx/>
                <a:uFillTx/>
                <a:latin typeface="+mj-lt"/>
                <a:ea typeface="+mj-ea"/>
                <a:cs typeface="+mj-cs"/>
              </a:rPr>
              <a:t>Green Bay Packers</a:t>
            </a: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rgbClr val="000000"/>
                </a:solidFill>
              </a:rPr>
              <a:t>What does “P.S.” stand for in a letter?</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3600" dirty="0" smtClean="0">
                <a:latin typeface="A.C.M.E. Secret Agent" pitchFamily="34" charset="0"/>
              </a:rPr>
              <a:t>1</a:t>
            </a:r>
            <a:endParaRPr lang="en-US" sz="3600" dirty="0">
              <a:latin typeface="A.C.M.E. Secret Agent" pitchFamily="34" charset="0"/>
            </a:endParaRPr>
          </a:p>
        </p:txBody>
      </p:sp>
      <p:sp>
        <p:nvSpPr>
          <p:cNvPr id="6"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400" b="0" i="0" u="none" strike="noStrike" kern="0" cap="none" spc="0" normalizeH="0" baseline="0" noProof="0" dirty="0" smtClean="0">
                <a:ln>
                  <a:noFill/>
                </a:ln>
                <a:solidFill>
                  <a:schemeClr val="accent6">
                    <a:lumMod val="75000"/>
                  </a:schemeClr>
                </a:solidFill>
                <a:effectLst/>
                <a:uLnTx/>
                <a:uFillTx/>
                <a:latin typeface="+mj-lt"/>
                <a:ea typeface="+mj-ea"/>
                <a:cs typeface="+mj-cs"/>
              </a:rPr>
              <a:t>Postscript</a:t>
            </a: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rgbClr val="000000"/>
                </a:solidFill>
              </a:rPr>
              <a:t>Which animal gathers in groups known as prides?</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a:latin typeface="A.C.M.E. Secret Agent" pitchFamily="34" charset="0"/>
              </a:rPr>
              <a:t>1</a:t>
            </a:r>
          </a:p>
        </p:txBody>
      </p:sp>
      <p:sp>
        <p:nvSpPr>
          <p:cNvPr id="5" name="Rectangle 2"/>
          <p:cNvSpPr txBox="1">
            <a:spLocks noChangeArrowheads="1"/>
          </p:cNvSpPr>
          <p:nvPr/>
        </p:nvSpPr>
        <p:spPr bwMode="auto">
          <a:xfrm>
            <a:off x="685800" y="27432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accent6">
                    <a:lumMod val="75000"/>
                  </a:schemeClr>
                </a:solidFill>
                <a:effectLst/>
                <a:uLnTx/>
                <a:uFillTx/>
                <a:latin typeface="+mj-lt"/>
                <a:ea typeface="+mj-ea"/>
                <a:cs typeface="+mj-cs"/>
              </a:rPr>
              <a:t>Lions</a:t>
            </a: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1295400"/>
            <a:ext cx="7848600" cy="4267200"/>
          </a:xfrm>
        </p:spPr>
        <p:txBody>
          <a:bodyPr/>
          <a:lstStyle/>
          <a:p>
            <a:pPr eaLnBrk="1" hangingPunct="1"/>
            <a:r>
              <a:rPr lang="en-US" sz="7200" dirty="0" smtClean="0">
                <a:solidFill>
                  <a:srgbClr val="000000"/>
                </a:solidFill>
              </a:rPr>
              <a:t>What kind of sauce is traditionally served with turkey?</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1</a:t>
            </a:r>
            <a:endParaRPr lang="en-US" sz="2400" dirty="0">
              <a:latin typeface="A.C.M.E. Secret Agent" pitchFamily="34" charset="0"/>
            </a:endParaRPr>
          </a:p>
        </p:txBody>
      </p:sp>
    </p:spTree>
  </p:cSld>
  <p:clrMapOvr>
    <a:masterClrMapping/>
  </p:clrMapOvr>
  <p:transition advTm="20000">
    <p:sndAc>
      <p:stSnd>
        <p:snd r:embed="rId3" name="wind.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rgbClr val="000000"/>
                </a:solidFill>
              </a:rPr>
              <a:t>What is the value of the following Roman Numerals?</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5</a:t>
            </a:r>
            <a:endParaRPr lang="en-US" sz="4800" dirty="0">
              <a:latin typeface="A.C.M.E. Secret Agent" pitchFamily="34" charset="0"/>
            </a:endParaRPr>
          </a:p>
        </p:txBody>
      </p:sp>
      <p:sp>
        <p:nvSpPr>
          <p:cNvPr id="6" name="Rectangle 2"/>
          <p:cNvSpPr txBox="1">
            <a:spLocks noChangeArrowheads="1"/>
          </p:cNvSpPr>
          <p:nvPr/>
        </p:nvSpPr>
        <p:spPr bwMode="auto">
          <a:xfrm>
            <a:off x="2438400" y="2819400"/>
            <a:ext cx="5486400" cy="3505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914400" marR="0" lvl="0" indent="-914400" defTabSz="914400" rtl="0" eaLnBrk="1" fontAlgn="base" latinLnBrk="0" hangingPunct="1">
              <a:lnSpc>
                <a:spcPct val="100000"/>
              </a:lnSpc>
              <a:spcBef>
                <a:spcPct val="0"/>
              </a:spcBef>
              <a:spcAft>
                <a:spcPct val="0"/>
              </a:spcAft>
              <a:buClrTx/>
              <a:buSzTx/>
              <a:buFont typeface="+mj-lt"/>
              <a:buAutoNum type="arabicPeriod"/>
              <a:tabLst/>
              <a:defRPr/>
            </a:pPr>
            <a:r>
              <a:rPr kumimoji="0" lang="en-US" sz="4800" b="0" i="0" u="none" strike="noStrike" kern="0" cap="none" spc="0" normalizeH="0" baseline="0" noProof="0" dirty="0" smtClean="0">
                <a:ln>
                  <a:noFill/>
                </a:ln>
                <a:solidFill>
                  <a:schemeClr val="accent6">
                    <a:lumMod val="75000"/>
                  </a:schemeClr>
                </a:solidFill>
                <a:effectLst/>
                <a:uLnTx/>
                <a:uFillTx/>
                <a:latin typeface="+mj-lt"/>
                <a:ea typeface="+mj-ea"/>
                <a:cs typeface="+mj-cs"/>
              </a:rPr>
              <a:t>IV - Four</a:t>
            </a:r>
          </a:p>
          <a:p>
            <a:pPr marL="914400" marR="0" lvl="0" indent="-914400" defTabSz="914400" rtl="0" eaLnBrk="1" fontAlgn="base" latinLnBrk="0" hangingPunct="1">
              <a:lnSpc>
                <a:spcPct val="100000"/>
              </a:lnSpc>
              <a:spcBef>
                <a:spcPct val="0"/>
              </a:spcBef>
              <a:spcAft>
                <a:spcPct val="0"/>
              </a:spcAft>
              <a:buClrTx/>
              <a:buSzTx/>
              <a:buFont typeface="+mj-lt"/>
              <a:buAutoNum type="arabicPeriod"/>
              <a:tabLst/>
              <a:defRPr/>
            </a:pPr>
            <a:r>
              <a:rPr lang="en-US" sz="4800" kern="0" dirty="0" smtClean="0">
                <a:solidFill>
                  <a:schemeClr val="accent6">
                    <a:lumMod val="75000"/>
                  </a:schemeClr>
                </a:solidFill>
                <a:latin typeface="+mj-lt"/>
                <a:ea typeface="+mj-ea"/>
                <a:cs typeface="+mj-cs"/>
              </a:rPr>
              <a:t>X - Ten</a:t>
            </a:r>
          </a:p>
          <a:p>
            <a:pPr marL="914400" marR="0" lvl="0" indent="-914400" defTabSz="914400" rtl="0" eaLnBrk="1" fontAlgn="base" latinLnBrk="0" hangingPunct="1">
              <a:lnSpc>
                <a:spcPct val="100000"/>
              </a:lnSpc>
              <a:spcBef>
                <a:spcPct val="0"/>
              </a:spcBef>
              <a:spcAft>
                <a:spcPct val="0"/>
              </a:spcAft>
              <a:buClrTx/>
              <a:buSzTx/>
              <a:buFont typeface="+mj-lt"/>
              <a:buAutoNum type="arabicPeriod"/>
              <a:tabLst/>
              <a:defRPr/>
            </a:pPr>
            <a:r>
              <a:rPr kumimoji="0" lang="en-US" sz="4800" b="0" i="0" u="none" strike="noStrike" kern="0" cap="none" spc="0" normalizeH="0" baseline="0" noProof="0" dirty="0" smtClean="0">
                <a:ln>
                  <a:noFill/>
                </a:ln>
                <a:solidFill>
                  <a:schemeClr val="accent6">
                    <a:lumMod val="75000"/>
                  </a:schemeClr>
                </a:solidFill>
                <a:effectLst/>
                <a:uLnTx/>
                <a:uFillTx/>
                <a:latin typeface="+mj-lt"/>
                <a:ea typeface="+mj-ea"/>
                <a:cs typeface="+mj-cs"/>
              </a:rPr>
              <a:t>C - 100</a:t>
            </a:r>
          </a:p>
          <a:p>
            <a:pPr marL="914400" marR="0" lvl="0" indent="-914400" defTabSz="914400" rtl="0" eaLnBrk="1" fontAlgn="base" latinLnBrk="0" hangingPunct="1">
              <a:lnSpc>
                <a:spcPct val="100000"/>
              </a:lnSpc>
              <a:spcBef>
                <a:spcPct val="0"/>
              </a:spcBef>
              <a:spcAft>
                <a:spcPct val="0"/>
              </a:spcAft>
              <a:buClrTx/>
              <a:buSzTx/>
              <a:buFont typeface="+mj-lt"/>
              <a:buAutoNum type="arabicPeriod"/>
              <a:tabLst/>
              <a:defRPr/>
            </a:pPr>
            <a:r>
              <a:rPr lang="en-US" sz="4800" kern="0" dirty="0" smtClean="0">
                <a:solidFill>
                  <a:schemeClr val="accent6">
                    <a:lumMod val="75000"/>
                  </a:schemeClr>
                </a:solidFill>
                <a:latin typeface="+mj-lt"/>
                <a:ea typeface="+mj-ea"/>
                <a:cs typeface="+mj-cs"/>
              </a:rPr>
              <a:t>D - 500</a:t>
            </a:r>
          </a:p>
          <a:p>
            <a:pPr marL="914400" marR="0" lvl="0" indent="-914400" defTabSz="914400" rtl="0" eaLnBrk="1" fontAlgn="base" latinLnBrk="0" hangingPunct="1">
              <a:lnSpc>
                <a:spcPct val="100000"/>
              </a:lnSpc>
              <a:spcBef>
                <a:spcPct val="0"/>
              </a:spcBef>
              <a:spcAft>
                <a:spcPct val="0"/>
              </a:spcAft>
              <a:buClrTx/>
              <a:buSzTx/>
              <a:buFont typeface="+mj-lt"/>
              <a:buAutoNum type="arabicPeriod"/>
              <a:tabLst/>
              <a:defRPr/>
            </a:pPr>
            <a:r>
              <a:rPr lang="en-US" sz="4800" kern="0" dirty="0" smtClean="0">
                <a:solidFill>
                  <a:schemeClr val="accent6">
                    <a:lumMod val="75000"/>
                  </a:schemeClr>
                </a:solidFill>
                <a:latin typeface="+mj-lt"/>
                <a:ea typeface="+mj-ea"/>
                <a:cs typeface="+mj-cs"/>
              </a:rPr>
              <a:t>L - 50</a:t>
            </a:r>
            <a:endParaRPr kumimoji="0" lang="en-US" sz="48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sz="6000" dirty="0" smtClean="0">
                <a:solidFill>
                  <a:srgbClr val="000000"/>
                </a:solidFill>
              </a:rPr>
              <a:t>How do you say “hello” in…</a:t>
            </a:r>
            <a:br>
              <a:rPr lang="en-US" sz="6000" dirty="0" smtClean="0">
                <a:solidFill>
                  <a:srgbClr val="000000"/>
                </a:solidFill>
              </a:rPr>
            </a:b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3600" dirty="0" smtClean="0">
                <a:latin typeface="A.C.M.E. Secret Agent" pitchFamily="34" charset="0"/>
              </a:rPr>
              <a:t>5</a:t>
            </a:r>
            <a:endParaRPr lang="en-US" sz="3600" dirty="0">
              <a:latin typeface="A.C.M.E. Secret Agent" pitchFamily="34" charset="0"/>
            </a:endParaRPr>
          </a:p>
        </p:txBody>
      </p:sp>
      <p:sp>
        <p:nvSpPr>
          <p:cNvPr id="5" name="Rectangle 2"/>
          <p:cNvSpPr txBox="1">
            <a:spLocks noChangeArrowheads="1"/>
          </p:cNvSpPr>
          <p:nvPr/>
        </p:nvSpPr>
        <p:spPr bwMode="auto">
          <a:xfrm>
            <a:off x="1752600" y="2819400"/>
            <a:ext cx="7010400" cy="3505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914400" marR="0" lvl="0" indent="-914400" defTabSz="914400" rtl="0" eaLnBrk="1" fontAlgn="base" latinLnBrk="0" hangingPunct="1">
              <a:lnSpc>
                <a:spcPct val="100000"/>
              </a:lnSpc>
              <a:spcBef>
                <a:spcPct val="0"/>
              </a:spcBef>
              <a:spcAft>
                <a:spcPct val="0"/>
              </a:spcAft>
              <a:buClrTx/>
              <a:buSzTx/>
              <a:buFont typeface="+mj-lt"/>
              <a:buAutoNum type="arabicPeriod"/>
              <a:tabLst/>
              <a:defRPr/>
            </a:pPr>
            <a:r>
              <a:rPr kumimoji="0" lang="en-US" sz="4800" b="0" i="0" u="none" strike="noStrike" kern="0" cap="none" spc="0" normalizeH="0" baseline="0" noProof="0" dirty="0" smtClean="0">
                <a:ln>
                  <a:noFill/>
                </a:ln>
                <a:solidFill>
                  <a:schemeClr val="accent6">
                    <a:lumMod val="75000"/>
                  </a:schemeClr>
                </a:solidFill>
                <a:effectLst/>
                <a:uLnTx/>
                <a:uFillTx/>
                <a:latin typeface="+mj-lt"/>
                <a:ea typeface="+mj-ea"/>
                <a:cs typeface="+mj-cs"/>
              </a:rPr>
              <a:t>German – Hallo (1)</a:t>
            </a:r>
          </a:p>
          <a:p>
            <a:pPr marL="914400" marR="0" lvl="0" indent="-914400" defTabSz="914400" rtl="0" eaLnBrk="1" fontAlgn="base" latinLnBrk="0" hangingPunct="1">
              <a:lnSpc>
                <a:spcPct val="100000"/>
              </a:lnSpc>
              <a:spcBef>
                <a:spcPct val="0"/>
              </a:spcBef>
              <a:spcAft>
                <a:spcPct val="0"/>
              </a:spcAft>
              <a:buClrTx/>
              <a:buSzTx/>
              <a:buFont typeface="+mj-lt"/>
              <a:buAutoNum type="arabicPeriod"/>
              <a:tabLst/>
              <a:defRPr/>
            </a:pPr>
            <a:r>
              <a:rPr lang="en-US" sz="4800" kern="0" dirty="0" smtClean="0">
                <a:solidFill>
                  <a:schemeClr val="accent6">
                    <a:lumMod val="75000"/>
                  </a:schemeClr>
                </a:solidFill>
                <a:latin typeface="+mj-lt"/>
                <a:ea typeface="+mj-ea"/>
                <a:cs typeface="+mj-cs"/>
              </a:rPr>
              <a:t>Spanish – </a:t>
            </a:r>
            <a:r>
              <a:rPr lang="en-US" sz="4800" kern="0" dirty="0" err="1" smtClean="0">
                <a:solidFill>
                  <a:schemeClr val="accent6">
                    <a:lumMod val="75000"/>
                  </a:schemeClr>
                </a:solidFill>
                <a:latin typeface="+mj-lt"/>
                <a:ea typeface="+mj-ea"/>
                <a:cs typeface="+mj-cs"/>
              </a:rPr>
              <a:t>Hola</a:t>
            </a:r>
            <a:r>
              <a:rPr lang="en-US" sz="4800" kern="0" dirty="0" smtClean="0">
                <a:solidFill>
                  <a:schemeClr val="accent6">
                    <a:lumMod val="75000"/>
                  </a:schemeClr>
                </a:solidFill>
                <a:latin typeface="+mj-lt"/>
                <a:ea typeface="+mj-ea"/>
                <a:cs typeface="+mj-cs"/>
              </a:rPr>
              <a:t> (1)</a:t>
            </a:r>
          </a:p>
          <a:p>
            <a:pPr marL="914400" marR="0" lvl="0" indent="-914400" defTabSz="914400" rtl="0" eaLnBrk="1" fontAlgn="base" latinLnBrk="0" hangingPunct="1">
              <a:lnSpc>
                <a:spcPct val="100000"/>
              </a:lnSpc>
              <a:spcBef>
                <a:spcPct val="0"/>
              </a:spcBef>
              <a:spcAft>
                <a:spcPct val="0"/>
              </a:spcAft>
              <a:buClrTx/>
              <a:buSzTx/>
              <a:buFont typeface="+mj-lt"/>
              <a:buAutoNum type="arabicPeriod"/>
              <a:tabLst/>
              <a:defRPr/>
            </a:pPr>
            <a:r>
              <a:rPr kumimoji="0" lang="en-US" sz="4800" b="0" i="0" u="none" strike="noStrike" kern="0" cap="none" spc="0" normalizeH="0" baseline="0" noProof="0" dirty="0" smtClean="0">
                <a:ln>
                  <a:noFill/>
                </a:ln>
                <a:solidFill>
                  <a:schemeClr val="accent6">
                    <a:lumMod val="75000"/>
                  </a:schemeClr>
                </a:solidFill>
                <a:effectLst/>
                <a:uLnTx/>
                <a:uFillTx/>
                <a:latin typeface="+mj-lt"/>
                <a:ea typeface="+mj-ea"/>
                <a:cs typeface="+mj-cs"/>
              </a:rPr>
              <a:t>French – </a:t>
            </a:r>
            <a:r>
              <a:rPr kumimoji="0" lang="en-US" sz="4800" b="0" i="0" u="none" strike="noStrike" kern="0" cap="none" spc="0" normalizeH="0" baseline="0" noProof="0" dirty="0" err="1" smtClean="0">
                <a:ln>
                  <a:noFill/>
                </a:ln>
                <a:solidFill>
                  <a:schemeClr val="accent6">
                    <a:lumMod val="75000"/>
                  </a:schemeClr>
                </a:solidFill>
                <a:effectLst/>
                <a:uLnTx/>
                <a:uFillTx/>
                <a:latin typeface="+mj-lt"/>
                <a:ea typeface="+mj-ea"/>
                <a:cs typeface="+mj-cs"/>
              </a:rPr>
              <a:t>Salut</a:t>
            </a:r>
            <a:r>
              <a:rPr kumimoji="0" lang="en-US" sz="4800" b="0" i="0" u="none" strike="noStrike" kern="0" cap="none" spc="0" normalizeH="0" baseline="0" noProof="0" dirty="0" smtClean="0">
                <a:ln>
                  <a:noFill/>
                </a:ln>
                <a:solidFill>
                  <a:schemeClr val="accent6">
                    <a:lumMod val="75000"/>
                  </a:schemeClr>
                </a:solidFill>
                <a:effectLst/>
                <a:uLnTx/>
                <a:uFillTx/>
                <a:latin typeface="+mj-lt"/>
                <a:ea typeface="+mj-ea"/>
                <a:cs typeface="+mj-cs"/>
              </a:rPr>
              <a:t> (1)</a:t>
            </a:r>
          </a:p>
          <a:p>
            <a:pPr marL="914400" marR="0" lvl="0" indent="-914400" defTabSz="914400" rtl="0" eaLnBrk="1" fontAlgn="base" latinLnBrk="0" hangingPunct="1">
              <a:lnSpc>
                <a:spcPct val="100000"/>
              </a:lnSpc>
              <a:spcBef>
                <a:spcPct val="0"/>
              </a:spcBef>
              <a:spcAft>
                <a:spcPct val="0"/>
              </a:spcAft>
              <a:buClrTx/>
              <a:buSzTx/>
              <a:buFont typeface="+mj-lt"/>
              <a:buAutoNum type="arabicPeriod"/>
              <a:tabLst/>
              <a:defRPr/>
            </a:pPr>
            <a:r>
              <a:rPr lang="en-US" sz="4800" kern="0" dirty="0" smtClean="0">
                <a:solidFill>
                  <a:schemeClr val="accent6">
                    <a:lumMod val="75000"/>
                  </a:schemeClr>
                </a:solidFill>
                <a:latin typeface="+mj-lt"/>
                <a:ea typeface="+mj-ea"/>
                <a:cs typeface="+mj-cs"/>
              </a:rPr>
              <a:t>Russian – </a:t>
            </a:r>
            <a:r>
              <a:rPr lang="en-US" sz="4800" kern="0" dirty="0" err="1" smtClean="0">
                <a:solidFill>
                  <a:schemeClr val="accent6">
                    <a:lumMod val="75000"/>
                  </a:schemeClr>
                </a:solidFill>
                <a:latin typeface="+mj-lt"/>
                <a:ea typeface="+mj-ea"/>
                <a:cs typeface="+mj-cs"/>
              </a:rPr>
              <a:t>Preved</a:t>
            </a:r>
            <a:r>
              <a:rPr lang="en-US" sz="4800" kern="0" dirty="0" smtClean="0">
                <a:solidFill>
                  <a:schemeClr val="accent6">
                    <a:lumMod val="75000"/>
                  </a:schemeClr>
                </a:solidFill>
                <a:latin typeface="+mj-lt"/>
                <a:ea typeface="+mj-ea"/>
                <a:cs typeface="+mj-cs"/>
              </a:rPr>
              <a:t> (2)</a:t>
            </a: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1143000"/>
            <a:ext cx="7848600" cy="2057400"/>
          </a:xfrm>
        </p:spPr>
        <p:txBody>
          <a:bodyPr/>
          <a:lstStyle/>
          <a:p>
            <a:pPr eaLnBrk="1" hangingPunct="1"/>
            <a:r>
              <a:rPr lang="en-US" dirty="0" smtClean="0">
                <a:solidFill>
                  <a:srgbClr val="000000"/>
                </a:solidFill>
              </a:rPr>
              <a:t>What is the deadliest snake in the world?</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3</a:t>
            </a:r>
            <a:endParaRPr lang="en-US" sz="4800" dirty="0">
              <a:latin typeface="A.C.M.E. Secret Agent" pitchFamily="34" charset="0"/>
            </a:endParaRPr>
          </a:p>
        </p:txBody>
      </p:sp>
      <p:sp>
        <p:nvSpPr>
          <p:cNvPr id="5" name="Rectangle 2"/>
          <p:cNvSpPr txBox="1">
            <a:spLocks noChangeArrowheads="1"/>
          </p:cNvSpPr>
          <p:nvPr/>
        </p:nvSpPr>
        <p:spPr bwMode="auto">
          <a:xfrm>
            <a:off x="762000" y="3429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800" b="0" i="0" u="none" strike="noStrike" kern="0" cap="none" spc="0" normalizeH="0" baseline="0" noProof="0" dirty="0" smtClean="0">
                <a:ln>
                  <a:noFill/>
                </a:ln>
                <a:solidFill>
                  <a:schemeClr val="accent6">
                    <a:lumMod val="75000"/>
                  </a:schemeClr>
                </a:solidFill>
                <a:effectLst/>
                <a:uLnTx/>
                <a:uFillTx/>
                <a:latin typeface="+mj-lt"/>
                <a:ea typeface="+mj-ea"/>
                <a:cs typeface="+mj-cs"/>
              </a:rPr>
              <a:t>The</a:t>
            </a:r>
            <a:r>
              <a:rPr kumimoji="0" lang="en-US" sz="4800" b="0" i="0" u="none" strike="noStrike" kern="0" cap="none" spc="0" normalizeH="0" noProof="0" dirty="0" smtClean="0">
                <a:ln>
                  <a:noFill/>
                </a:ln>
                <a:solidFill>
                  <a:schemeClr val="accent6">
                    <a:lumMod val="75000"/>
                  </a:schemeClr>
                </a:solidFill>
                <a:effectLst/>
                <a:uLnTx/>
                <a:uFillTx/>
                <a:latin typeface="+mj-lt"/>
                <a:ea typeface="+mj-ea"/>
                <a:cs typeface="+mj-cs"/>
              </a:rPr>
              <a:t> black mamba</a:t>
            </a:r>
            <a:endParaRPr kumimoji="0" lang="en-US" sz="48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rgbClr val="000000"/>
                </a:solidFill>
              </a:rPr>
              <a:t>What is Indiana Jones’ real first name?</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3</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accent6">
                    <a:lumMod val="75000"/>
                  </a:schemeClr>
                </a:solidFill>
                <a:effectLst/>
                <a:uLnTx/>
                <a:uFillTx/>
                <a:latin typeface="+mj-lt"/>
                <a:ea typeface="+mj-ea"/>
                <a:cs typeface="+mj-cs"/>
              </a:rPr>
              <a:t>Henry</a:t>
            </a: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1447800"/>
            <a:ext cx="7848600" cy="2057400"/>
          </a:xfrm>
        </p:spPr>
        <p:txBody>
          <a:bodyPr/>
          <a:lstStyle/>
          <a:p>
            <a:pPr eaLnBrk="1" hangingPunct="1"/>
            <a:r>
              <a:rPr lang="en-US" dirty="0" smtClean="0">
                <a:solidFill>
                  <a:srgbClr val="000000"/>
                </a:solidFill>
              </a:rPr>
              <a:t>What country gave us the Statue of Liberty?</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09600" y="4191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France</a:t>
            </a: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rgbClr val="000000"/>
                </a:solidFill>
              </a:rPr>
              <a:t>On what day was Pearl Harbor bombed?</a:t>
            </a:r>
            <a:endParaRPr lang="en-US" sz="1600"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5</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December 7, 1941</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0"/>
            <a:ext cx="6172200" cy="1295400"/>
          </a:xfrm>
        </p:spPr>
        <p:txBody>
          <a:bodyPr/>
          <a:lstStyle/>
          <a:p>
            <a:pPr eaLnBrk="1" hangingPunct="1"/>
            <a:r>
              <a:rPr lang="en-US" dirty="0" smtClean="0">
                <a:solidFill>
                  <a:srgbClr val="000000"/>
                </a:solidFill>
              </a:rPr>
              <a:t>Name the counties.</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6</a:t>
            </a:r>
            <a:endParaRPr lang="en-US" sz="4800" dirty="0">
              <a:latin typeface="A.C.M.E. Secret Agent" pitchFamily="34" charset="0"/>
            </a:endParaRPr>
          </a:p>
        </p:txBody>
      </p:sp>
      <p:sp>
        <p:nvSpPr>
          <p:cNvPr id="5" name="Rectangle 2"/>
          <p:cNvSpPr txBox="1">
            <a:spLocks noChangeArrowheads="1"/>
          </p:cNvSpPr>
          <p:nvPr/>
        </p:nvSpPr>
        <p:spPr bwMode="auto">
          <a:xfrm>
            <a:off x="762000" y="1600200"/>
            <a:ext cx="4267200" cy="3352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lang="en-US" sz="3600" kern="0" dirty="0" smtClean="0">
                <a:solidFill>
                  <a:schemeClr val="accent6">
                    <a:lumMod val="75000"/>
                  </a:schemeClr>
                </a:solidFill>
                <a:latin typeface="+mj-lt"/>
                <a:ea typeface="+mj-ea"/>
                <a:cs typeface="+mj-cs"/>
              </a:rPr>
              <a:t>Green- Box Elder</a:t>
            </a:r>
          </a:p>
          <a:p>
            <a:pPr marL="0" marR="0" lvl="0" indent="0"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0" cap="none" spc="0" normalizeH="0" baseline="0" noProof="0" dirty="0" smtClean="0">
                <a:ln>
                  <a:noFill/>
                </a:ln>
                <a:solidFill>
                  <a:schemeClr val="accent6">
                    <a:lumMod val="75000"/>
                  </a:schemeClr>
                </a:solidFill>
                <a:effectLst/>
                <a:uLnTx/>
                <a:uFillTx/>
                <a:latin typeface="+mj-lt"/>
                <a:ea typeface="+mj-ea"/>
                <a:cs typeface="+mj-cs"/>
              </a:rPr>
              <a:t>Pink - Cache</a:t>
            </a:r>
          </a:p>
          <a:p>
            <a:pPr marL="0" marR="0" lvl="0" indent="0"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0" cap="none" spc="0" normalizeH="0" baseline="0" noProof="0" dirty="0" smtClean="0">
                <a:ln>
                  <a:noFill/>
                </a:ln>
                <a:solidFill>
                  <a:schemeClr val="accent6">
                    <a:lumMod val="75000"/>
                  </a:schemeClr>
                </a:solidFill>
                <a:effectLst/>
                <a:uLnTx/>
                <a:uFillTx/>
                <a:latin typeface="+mj-lt"/>
                <a:ea typeface="+mj-ea"/>
                <a:cs typeface="+mj-cs"/>
              </a:rPr>
              <a:t>Orange</a:t>
            </a:r>
            <a:r>
              <a:rPr kumimoji="0" lang="en-US" sz="3600" b="0" i="0" u="none" strike="noStrike" kern="0" cap="none" spc="0" normalizeH="0" noProof="0" dirty="0" smtClean="0">
                <a:ln>
                  <a:noFill/>
                </a:ln>
                <a:solidFill>
                  <a:schemeClr val="accent6">
                    <a:lumMod val="75000"/>
                  </a:schemeClr>
                </a:solidFill>
                <a:effectLst/>
                <a:uLnTx/>
                <a:uFillTx/>
                <a:latin typeface="+mj-lt"/>
                <a:ea typeface="+mj-ea"/>
                <a:cs typeface="+mj-cs"/>
              </a:rPr>
              <a:t> – Salt Lake</a:t>
            </a:r>
            <a:endParaRPr kumimoji="0" lang="en-US" sz="3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a:p>
            <a:pPr marL="0" marR="0" lvl="0" indent="0" defTabSz="914400" rtl="0" eaLnBrk="1" fontAlgn="base" latinLnBrk="0" hangingPunct="1">
              <a:lnSpc>
                <a:spcPct val="100000"/>
              </a:lnSpc>
              <a:spcBef>
                <a:spcPct val="0"/>
              </a:spcBef>
              <a:spcAft>
                <a:spcPct val="0"/>
              </a:spcAft>
              <a:buClrTx/>
              <a:buSzTx/>
              <a:buFontTx/>
              <a:buNone/>
              <a:tabLst/>
              <a:defRPr/>
            </a:pPr>
            <a:r>
              <a:rPr lang="en-US" sz="3600" kern="0" dirty="0" smtClean="0">
                <a:solidFill>
                  <a:schemeClr val="accent6">
                    <a:lumMod val="75000"/>
                  </a:schemeClr>
                </a:solidFill>
                <a:latin typeface="+mj-lt"/>
                <a:ea typeface="+mj-ea"/>
                <a:cs typeface="+mj-cs"/>
              </a:rPr>
              <a:t>Blue - Utah</a:t>
            </a:r>
          </a:p>
          <a:p>
            <a:pPr marL="0" marR="0" lvl="0" indent="0"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0" cap="none" spc="0" normalizeH="0" baseline="0" noProof="0" dirty="0" smtClean="0">
                <a:ln>
                  <a:noFill/>
                </a:ln>
                <a:solidFill>
                  <a:schemeClr val="accent6">
                    <a:lumMod val="75000"/>
                  </a:schemeClr>
                </a:solidFill>
                <a:effectLst/>
                <a:uLnTx/>
                <a:uFillTx/>
                <a:latin typeface="+mj-lt"/>
                <a:ea typeface="+mj-ea"/>
                <a:cs typeface="+mj-cs"/>
              </a:rPr>
              <a:t>Yellow - Beaver</a:t>
            </a:r>
            <a:br>
              <a:rPr kumimoji="0" lang="en-US" sz="3600" b="0" i="0" u="none" strike="noStrike" kern="0" cap="none" spc="0" normalizeH="0" baseline="0" noProof="0" dirty="0" smtClean="0">
                <a:ln>
                  <a:noFill/>
                </a:ln>
                <a:solidFill>
                  <a:schemeClr val="accent6">
                    <a:lumMod val="75000"/>
                  </a:schemeClr>
                </a:solidFill>
                <a:effectLst/>
                <a:uLnTx/>
                <a:uFillTx/>
                <a:latin typeface="+mj-lt"/>
                <a:ea typeface="+mj-ea"/>
                <a:cs typeface="+mj-cs"/>
              </a:rPr>
            </a:br>
            <a:r>
              <a:rPr kumimoji="0" lang="en-US" sz="3600" b="0" i="0" u="none" strike="noStrike" kern="0" cap="none" spc="0" normalizeH="0" baseline="0" noProof="0" dirty="0" smtClean="0">
                <a:ln>
                  <a:noFill/>
                </a:ln>
                <a:solidFill>
                  <a:schemeClr val="accent6">
                    <a:lumMod val="75000"/>
                  </a:schemeClr>
                </a:solidFill>
                <a:effectLst/>
                <a:uLnTx/>
                <a:uFillTx/>
                <a:latin typeface="+mj-lt"/>
                <a:ea typeface="+mj-ea"/>
                <a:cs typeface="+mj-cs"/>
              </a:rPr>
              <a:t>Red - Washington</a:t>
            </a:r>
          </a:p>
        </p:txBody>
      </p:sp>
      <p:pic>
        <p:nvPicPr>
          <p:cNvPr id="1027" name="Picture 3"/>
          <p:cNvPicPr>
            <a:picLocks noChangeAspect="1" noChangeArrowheads="1"/>
          </p:cNvPicPr>
          <p:nvPr/>
        </p:nvPicPr>
        <p:blipFill>
          <a:blip r:embed="rId4" cstate="print"/>
          <a:srcRect/>
          <a:stretch>
            <a:fillRect/>
          </a:stretch>
        </p:blipFill>
        <p:spPr bwMode="auto">
          <a:xfrm>
            <a:off x="5334000" y="1219200"/>
            <a:ext cx="3209707" cy="390525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04800" y="990600"/>
            <a:ext cx="8229600" cy="1143000"/>
          </a:xfrm>
        </p:spPr>
        <p:txBody>
          <a:bodyPr/>
          <a:lstStyle/>
          <a:p>
            <a:pPr eaLnBrk="1" hangingPunct="1"/>
            <a:r>
              <a:rPr lang="en-US" dirty="0" smtClean="0">
                <a:solidFill>
                  <a:srgbClr val="000000"/>
                </a:solidFill>
              </a:rPr>
              <a:t>Who is “The Great Bambino”?</a:t>
            </a:r>
            <a:endParaRPr lang="en-US" dirty="0" smtClean="0">
              <a:solidFill>
                <a:schemeClr val="tx1"/>
              </a:solidFill>
            </a:endParaRP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3600" dirty="0" smtClean="0">
                <a:latin typeface="A.C.M.E. Secret Agent" pitchFamily="34" charset="0"/>
              </a:rPr>
              <a:t>2</a:t>
            </a:r>
            <a:endParaRPr lang="en-US" sz="3600" dirty="0">
              <a:latin typeface="A.C.M.E. Secret Agent" pitchFamily="34" charset="0"/>
            </a:endParaRPr>
          </a:p>
        </p:txBody>
      </p:sp>
      <p:sp>
        <p:nvSpPr>
          <p:cNvPr id="10"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400" b="0" i="0" u="none" strike="noStrike" kern="0" cap="none" spc="0" normalizeH="0" baseline="0" noProof="0" dirty="0" smtClean="0">
                <a:ln>
                  <a:noFill/>
                </a:ln>
                <a:solidFill>
                  <a:schemeClr val="accent6">
                    <a:lumMod val="75000"/>
                  </a:schemeClr>
                </a:solidFill>
                <a:effectLst/>
                <a:uLnTx/>
                <a:uFillTx/>
                <a:latin typeface="+mj-lt"/>
                <a:ea typeface="+mj-ea"/>
                <a:cs typeface="+mj-cs"/>
              </a:rPr>
              <a:t>Babe Ruth</a:t>
            </a: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eaLnBrk="1" hangingPunct="1"/>
            <a:r>
              <a:rPr lang="en-US" dirty="0" smtClean="0">
                <a:solidFill>
                  <a:schemeClr val="tx1"/>
                </a:solidFill>
              </a:rPr>
              <a:t>What is this quote from?</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1981200" y="2133600"/>
            <a:ext cx="4724400" cy="3581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noProof="0" dirty="0" smtClean="0">
                <a:solidFill>
                  <a:schemeClr val="accent6">
                    <a:lumMod val="75000"/>
                  </a:schemeClr>
                </a:solidFill>
                <a:latin typeface="+mj-lt"/>
                <a:ea typeface="+mj-ea"/>
                <a:cs typeface="+mj-cs"/>
              </a:rPr>
              <a:t>Iron Man</a:t>
            </a:r>
            <a:endParaRPr kumimoji="0" lang="en-US" sz="40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marL="609600" indent="-609600" eaLnBrk="1" hangingPunct="1"/>
            <a:r>
              <a:rPr lang="en-US" dirty="0" smtClean="0">
                <a:solidFill>
                  <a:srgbClr val="000000"/>
                </a:solidFill>
              </a:rPr>
              <a:t>What are the three kinds of triangles?</a:t>
            </a:r>
            <a:endParaRPr lang="en-US" i="1" dirty="0" smtClean="0">
              <a:solidFill>
                <a:srgbClr val="000000"/>
              </a:solidFill>
            </a:endParaRP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3</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6600" kern="0" dirty="0" smtClean="0">
                <a:solidFill>
                  <a:schemeClr val="accent6">
                    <a:lumMod val="75000"/>
                  </a:schemeClr>
                </a:solidFill>
                <a:latin typeface="+mj-lt"/>
                <a:ea typeface="+mj-ea"/>
                <a:cs typeface="+mj-cs"/>
              </a:rPr>
              <a:t> Isosceles, Equilateral, Scalene </a:t>
            </a:r>
            <a:endPar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pic>
        <p:nvPicPr>
          <p:cNvPr id="12290" name="Picture 2" descr="http://www.comp.nus.edu.sg/~cs1101x/3_ca/labs/07s1/lab3/img/triangles.gif"/>
          <p:cNvPicPr>
            <a:picLocks noChangeAspect="1" noChangeArrowheads="1"/>
          </p:cNvPicPr>
          <p:nvPr/>
        </p:nvPicPr>
        <p:blipFill>
          <a:blip r:embed="rId4" cstate="print"/>
          <a:srcRect/>
          <a:stretch>
            <a:fillRect/>
          </a:stretch>
        </p:blipFill>
        <p:spPr bwMode="auto">
          <a:xfrm>
            <a:off x="2895600" y="5257800"/>
            <a:ext cx="3962400" cy="1229424"/>
          </a:xfrm>
          <a:prstGeom prst="rect">
            <a:avLst/>
          </a:prstGeom>
          <a:noFill/>
        </p:spPr>
      </p:pic>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838200" y="1600200"/>
            <a:ext cx="7848600" cy="4495800"/>
          </a:xfrm>
        </p:spPr>
        <p:txBody>
          <a:bodyPr/>
          <a:lstStyle/>
          <a:p>
            <a:pPr eaLnBrk="1" hangingPunct="1"/>
            <a:r>
              <a:rPr lang="en-US" sz="8000" dirty="0" smtClean="0">
                <a:solidFill>
                  <a:srgbClr val="000000"/>
                </a:solidFill>
              </a:rPr>
              <a:t>What holiday is celebrated on February 2</a:t>
            </a:r>
            <a:r>
              <a:rPr lang="en-US" sz="8000" baseline="30000" dirty="0" smtClean="0">
                <a:solidFill>
                  <a:srgbClr val="000000"/>
                </a:solidFill>
              </a:rPr>
              <a:t>nd</a:t>
            </a:r>
            <a:r>
              <a:rPr lang="en-US" sz="8000" dirty="0" smtClean="0">
                <a:solidFill>
                  <a:srgbClr val="000000"/>
                </a:solidFill>
              </a:rPr>
              <a:t>?</a:t>
            </a:r>
            <a:br>
              <a:rPr lang="en-US" sz="8000" dirty="0" smtClean="0">
                <a:solidFill>
                  <a:srgbClr val="000000"/>
                </a:solidFill>
              </a:rPr>
            </a:br>
            <a:endParaRPr lang="en-US" sz="8000" dirty="0" smtClean="0">
              <a:solidFill>
                <a:srgbClr val="000000"/>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2</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838200"/>
            <a:ext cx="7848600" cy="2057400"/>
          </a:xfrm>
        </p:spPr>
        <p:txBody>
          <a:bodyPr/>
          <a:lstStyle/>
          <a:p>
            <a:pPr marL="609600" indent="-609600" eaLnBrk="1" hangingPunct="1"/>
            <a:r>
              <a:rPr lang="en-US" dirty="0" smtClean="0">
                <a:solidFill>
                  <a:schemeClr val="tx1"/>
                </a:solidFill>
              </a:rPr>
              <a:t>An organism that lives solely on another organism to survive is called what?</a:t>
            </a:r>
            <a:endParaRPr lang="en-US" dirty="0" smtClean="0">
              <a:solidFill>
                <a:srgbClr val="000000"/>
              </a:solidFill>
            </a:endParaRP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2</a:t>
            </a:r>
            <a:endParaRPr lang="en-US" sz="4800" dirty="0">
              <a:latin typeface="A.C.M.E. Secret Agent" pitchFamily="34" charset="0"/>
            </a:endParaRPr>
          </a:p>
        </p:txBody>
      </p:sp>
      <p:sp>
        <p:nvSpPr>
          <p:cNvPr id="5" name="Rectangle 2"/>
          <p:cNvSpPr txBox="1">
            <a:spLocks noChangeArrowheads="1"/>
          </p:cNvSpPr>
          <p:nvPr/>
        </p:nvSpPr>
        <p:spPr bwMode="auto">
          <a:xfrm>
            <a:off x="685800" y="30480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6600" b="0" i="0" u="none" strike="noStrike" kern="0" cap="none" spc="0" normalizeH="0" baseline="0" noProof="0" dirty="0" smtClean="0">
                <a:ln>
                  <a:noFill/>
                </a:ln>
                <a:solidFill>
                  <a:schemeClr val="accent6">
                    <a:lumMod val="75000"/>
                  </a:schemeClr>
                </a:solidFill>
                <a:effectLst/>
                <a:uLnTx/>
                <a:uFillTx/>
                <a:latin typeface="+mj-lt"/>
                <a:ea typeface="+mj-ea"/>
                <a:cs typeface="+mj-cs"/>
              </a:rPr>
              <a:t>Parasite</a:t>
            </a: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533400"/>
            <a:ext cx="7848600" cy="2057400"/>
          </a:xfrm>
        </p:spPr>
        <p:txBody>
          <a:bodyPr/>
          <a:lstStyle/>
          <a:p>
            <a:pPr eaLnBrk="1" hangingPunct="1"/>
            <a:r>
              <a:rPr lang="en-US" dirty="0" smtClean="0">
                <a:solidFill>
                  <a:schemeClr val="tx1"/>
                </a:solidFill>
              </a:rPr>
              <a:t>Who is this?</a:t>
            </a:r>
            <a:endParaRPr lang="en-US" dirty="0" smtClean="0"/>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1</a:t>
            </a:r>
            <a:endParaRPr lang="en-US" sz="4800" dirty="0">
              <a:latin typeface="A.C.M.E. Secret Agent" pitchFamily="34" charset="0"/>
            </a:endParaRPr>
          </a:p>
        </p:txBody>
      </p:sp>
      <p:sp>
        <p:nvSpPr>
          <p:cNvPr id="5" name="Rectangle 2"/>
          <p:cNvSpPr txBox="1">
            <a:spLocks noChangeArrowheads="1"/>
          </p:cNvSpPr>
          <p:nvPr/>
        </p:nvSpPr>
        <p:spPr bwMode="auto">
          <a:xfrm>
            <a:off x="609600" y="21336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lang="en-US" sz="6600" kern="0" dirty="0" smtClean="0">
                <a:solidFill>
                  <a:schemeClr val="accent6">
                    <a:lumMod val="75000"/>
                  </a:schemeClr>
                </a:solidFill>
              </a:rPr>
              <a:t>Marilyn Monroe</a:t>
            </a:r>
            <a:endParaRPr lang="en-US" sz="6600" kern="0" dirty="0">
              <a:solidFill>
                <a:schemeClr val="accent6">
                  <a:lumMod val="75000"/>
                </a:schemeClr>
              </a:solidFill>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533400"/>
            <a:ext cx="7848600" cy="2057400"/>
          </a:xfrm>
        </p:spPr>
        <p:txBody>
          <a:bodyPr/>
          <a:lstStyle/>
          <a:p>
            <a:pPr eaLnBrk="1" hangingPunct="1"/>
            <a:r>
              <a:rPr lang="en-US" dirty="0" smtClean="0">
                <a:solidFill>
                  <a:srgbClr val="000000"/>
                </a:solidFill>
              </a:rPr>
              <a:t>Who painted this?</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3</a:t>
            </a:r>
            <a:endParaRPr lang="en-US" sz="4800" dirty="0">
              <a:latin typeface="A.C.M.E. Secret Agent" pitchFamily="34" charset="0"/>
            </a:endParaRPr>
          </a:p>
        </p:txBody>
      </p:sp>
      <p:sp>
        <p:nvSpPr>
          <p:cNvPr id="5" name="Rectangle 2"/>
          <p:cNvSpPr txBox="1">
            <a:spLocks noChangeArrowheads="1"/>
          </p:cNvSpPr>
          <p:nvPr/>
        </p:nvSpPr>
        <p:spPr bwMode="auto">
          <a:xfrm>
            <a:off x="685800" y="25146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800" kern="0" noProof="0" dirty="0" smtClean="0">
                <a:solidFill>
                  <a:schemeClr val="accent6">
                    <a:lumMod val="75000"/>
                  </a:schemeClr>
                </a:solidFill>
                <a:latin typeface="+mj-lt"/>
                <a:ea typeface="+mj-ea"/>
                <a:cs typeface="+mj-cs"/>
              </a:rPr>
              <a:t>Starry Night, by Vincent </a:t>
            </a:r>
            <a:r>
              <a:rPr lang="en-US" sz="4800" kern="0" noProof="0" dirty="0" err="1" smtClean="0">
                <a:solidFill>
                  <a:schemeClr val="accent6">
                    <a:lumMod val="75000"/>
                  </a:schemeClr>
                </a:solidFill>
                <a:latin typeface="+mj-lt"/>
                <a:ea typeface="+mj-ea"/>
                <a:cs typeface="+mj-cs"/>
              </a:rPr>
              <a:t>VanGogh</a:t>
            </a:r>
            <a:endParaRPr kumimoji="0" lang="en-US" sz="4800" b="0" i="0" u="none" strike="noStrike" kern="0" cap="none" spc="0" normalizeH="0" baseline="0" noProof="0" dirty="0" smtClean="0">
              <a:ln>
                <a:noFill/>
              </a:ln>
              <a:solidFill>
                <a:schemeClr val="accent6">
                  <a:lumMod val="75000"/>
                </a:schemeClr>
              </a:solidFill>
              <a:effectLst/>
              <a:uLnTx/>
              <a:uFillTx/>
              <a:latin typeface="+mj-lt"/>
              <a:ea typeface="+mj-ea"/>
              <a:cs typeface="+mj-cs"/>
            </a:endParaRPr>
          </a:p>
        </p:txBody>
      </p:sp>
      <p:pic>
        <p:nvPicPr>
          <p:cNvPr id="6146" name="Picture 2" descr="http://www.paintingsite.net/images/renaissance_paintings_starry_night.jpg"/>
          <p:cNvPicPr>
            <a:picLocks noChangeAspect="1" noChangeArrowheads="1"/>
          </p:cNvPicPr>
          <p:nvPr/>
        </p:nvPicPr>
        <p:blipFill>
          <a:blip r:embed="rId4" cstate="print"/>
          <a:srcRect/>
          <a:stretch>
            <a:fillRect/>
          </a:stretch>
        </p:blipFill>
        <p:spPr bwMode="auto">
          <a:xfrm>
            <a:off x="3200400" y="4343400"/>
            <a:ext cx="2762249" cy="2209800"/>
          </a:xfrm>
          <a:prstGeom prst="rect">
            <a:avLst/>
          </a:prstGeom>
          <a:noFill/>
        </p:spPr>
      </p:pic>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gs>
            <a:gs pos="0">
              <a:schemeClr val="accent1">
                <a:lumMod val="40000"/>
                <a:lumOff val="60000"/>
              </a:schemeClr>
            </a:gs>
            <a:gs pos="80000">
              <a:schemeClr val="accent4">
                <a:lumMod val="40000"/>
                <a:lumOff val="60000"/>
              </a:schemeClr>
            </a:gs>
            <a:gs pos="100000">
              <a:schemeClr val="accent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685800"/>
            <a:ext cx="7848600" cy="2057400"/>
          </a:xfrm>
        </p:spPr>
        <p:txBody>
          <a:bodyPr/>
          <a:lstStyle/>
          <a:p>
            <a:pPr eaLnBrk="1" hangingPunct="1"/>
            <a:r>
              <a:rPr lang="en-US" dirty="0" smtClean="0">
                <a:solidFill>
                  <a:schemeClr val="tx1"/>
                </a:solidFill>
              </a:rPr>
              <a:t>Name the seven continents</a:t>
            </a:r>
          </a:p>
        </p:txBody>
      </p:sp>
      <p:sp>
        <p:nvSpPr>
          <p:cNvPr id="4" name="Diamond 3"/>
          <p:cNvSpPr/>
          <p:nvPr/>
        </p:nvSpPr>
        <p:spPr>
          <a:xfrm>
            <a:off x="228600" y="5029200"/>
            <a:ext cx="1524000" cy="1524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800" dirty="0" smtClean="0">
                <a:latin typeface="A.C.M.E. Secret Agent" pitchFamily="34" charset="0"/>
              </a:rPr>
              <a:t>7</a:t>
            </a:r>
            <a:endParaRPr lang="en-US" sz="4800" dirty="0">
              <a:latin typeface="A.C.M.E. Secret Agent" pitchFamily="34" charset="0"/>
            </a:endParaRPr>
          </a:p>
        </p:txBody>
      </p:sp>
      <p:sp>
        <p:nvSpPr>
          <p:cNvPr id="5" name="Rectangle 2"/>
          <p:cNvSpPr txBox="1">
            <a:spLocks noChangeArrowheads="1"/>
          </p:cNvSpPr>
          <p:nvPr/>
        </p:nvSpPr>
        <p:spPr bwMode="auto">
          <a:xfrm>
            <a:off x="762000" y="2895600"/>
            <a:ext cx="7848600" cy="2057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800" b="0" i="0" u="none" strike="noStrike" kern="0" cap="none" spc="0" normalizeH="0" baseline="0" noProof="0" dirty="0" smtClean="0">
                <a:ln>
                  <a:noFill/>
                </a:ln>
                <a:solidFill>
                  <a:schemeClr val="accent6">
                    <a:lumMod val="75000"/>
                  </a:schemeClr>
                </a:solidFill>
                <a:effectLst/>
                <a:uLnTx/>
                <a:uFillTx/>
                <a:latin typeface="+mj-lt"/>
                <a:ea typeface="+mj-ea"/>
                <a:cs typeface="+mj-cs"/>
              </a:rPr>
              <a:t>Africa, Asia, North America, South America, Antarctica, Europe, Australia</a:t>
            </a: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1219200"/>
            <a:ext cx="7848600" cy="4495800"/>
          </a:xfrm>
        </p:spPr>
        <p:txBody>
          <a:bodyPr/>
          <a:lstStyle/>
          <a:p>
            <a:pPr eaLnBrk="1" hangingPunct="1"/>
            <a:r>
              <a:rPr lang="en-US" sz="5400" dirty="0" smtClean="0">
                <a:solidFill>
                  <a:srgbClr val="000000"/>
                </a:solidFill>
              </a:rPr>
              <a:t>Ten years is called a ______, a hundred years is called a ________, and one thousand years is called a __________.</a:t>
            </a:r>
            <a:br>
              <a:rPr lang="en-US" sz="5400" dirty="0" smtClean="0">
                <a:solidFill>
                  <a:srgbClr val="000000"/>
                </a:solidFill>
              </a:rPr>
            </a:br>
            <a:endParaRPr lang="en-US" sz="5400" dirty="0" smtClean="0">
              <a:solidFill>
                <a:srgbClr val="000000"/>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3</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600" y="1371600"/>
            <a:ext cx="7848600" cy="4495800"/>
          </a:xfrm>
        </p:spPr>
        <p:txBody>
          <a:bodyPr/>
          <a:lstStyle/>
          <a:p>
            <a:pPr eaLnBrk="1" hangingPunct="1"/>
            <a:r>
              <a:rPr lang="en-US" sz="7200" dirty="0" smtClean="0">
                <a:solidFill>
                  <a:srgbClr val="000000"/>
                </a:solidFill>
              </a:rPr>
              <a:t>What football team won the first two Super Bowls?</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4</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1371600"/>
            <a:ext cx="7848600" cy="4495800"/>
          </a:xfrm>
        </p:spPr>
        <p:txBody>
          <a:bodyPr/>
          <a:lstStyle/>
          <a:p>
            <a:pPr eaLnBrk="1" hangingPunct="1"/>
            <a:r>
              <a:rPr lang="en-US" sz="7200" dirty="0" smtClean="0">
                <a:solidFill>
                  <a:srgbClr val="000000"/>
                </a:solidFill>
              </a:rPr>
              <a:t>What does “P.S.” stand for in a letter?</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5</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1143000"/>
            <a:ext cx="7848600" cy="4495800"/>
          </a:xfrm>
        </p:spPr>
        <p:txBody>
          <a:bodyPr/>
          <a:lstStyle/>
          <a:p>
            <a:pPr marL="609600" indent="-609600" eaLnBrk="1" hangingPunct="1"/>
            <a:r>
              <a:rPr lang="en-US" sz="7200" dirty="0" smtClean="0">
                <a:solidFill>
                  <a:srgbClr val="000000"/>
                </a:solidFill>
              </a:rPr>
              <a:t>Which animal gathers in groups known as prides?</a:t>
            </a: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6</a:t>
            </a:r>
            <a:endParaRPr lang="en-US" sz="2400" dirty="0">
              <a:latin typeface="A.C.M.E. Secret Agent" pitchFamily="34" charset="0"/>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1"/>
            </a:gs>
            <a:gs pos="20000">
              <a:schemeClr val="accent4">
                <a:lumMod val="40000"/>
                <a:lumOff val="60000"/>
              </a:schemeClr>
            </a:gs>
            <a:gs pos="35001">
              <a:schemeClr val="accent5">
                <a:lumMod val="20000"/>
                <a:lumOff val="80000"/>
              </a:schemeClr>
            </a:gs>
            <a:gs pos="50000">
              <a:schemeClr val="accent1">
                <a:lumMod val="40000"/>
                <a:lumOff val="60000"/>
              </a:schemeClr>
            </a:gs>
            <a:gs pos="64999">
              <a:schemeClr val="accent3">
                <a:lumMod val="20000"/>
                <a:lumOff val="80000"/>
              </a:schemeClr>
            </a:gs>
            <a:gs pos="80000">
              <a:schemeClr val="accent4">
                <a:lumMod val="40000"/>
                <a:lumOff val="60000"/>
              </a:schemeClr>
            </a:gs>
            <a:gs pos="100000">
              <a:schemeClr val="accent4"/>
            </a:gs>
          </a:gsLst>
          <a:lin ang="5400000" scaled="1"/>
        </a:gra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62000" y="1295400"/>
            <a:ext cx="7848600" cy="1828800"/>
          </a:xfrm>
        </p:spPr>
        <p:txBody>
          <a:bodyPr/>
          <a:lstStyle/>
          <a:p>
            <a:pPr eaLnBrk="1" hangingPunct="1"/>
            <a:r>
              <a:rPr lang="en-US" sz="4800" dirty="0" smtClean="0">
                <a:solidFill>
                  <a:srgbClr val="000000"/>
                </a:solidFill>
              </a:rPr>
              <a:t>What is the value of the following Roman Numerals?</a:t>
            </a:r>
            <a:endParaRPr lang="en-US" sz="4800" dirty="0" smtClean="0">
              <a:solidFill>
                <a:schemeClr val="tx1"/>
              </a:solidFill>
            </a:endParaRPr>
          </a:p>
        </p:txBody>
      </p:sp>
      <p:sp>
        <p:nvSpPr>
          <p:cNvPr id="3" name="Diamond 2"/>
          <p:cNvSpPr/>
          <p:nvPr/>
        </p:nvSpPr>
        <p:spPr>
          <a:xfrm>
            <a:off x="152400" y="152400"/>
            <a:ext cx="1371600" cy="1143000"/>
          </a:xfrm>
          <a:prstGeom prst="diamon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latin typeface="A.C.M.E. Secret Agent" pitchFamily="34" charset="0"/>
              </a:rPr>
              <a:t>7</a:t>
            </a:r>
            <a:endParaRPr lang="en-US" sz="2400" dirty="0">
              <a:latin typeface="A.C.M.E. Secret Agent" pitchFamily="34" charset="0"/>
            </a:endParaRPr>
          </a:p>
        </p:txBody>
      </p:sp>
      <p:sp>
        <p:nvSpPr>
          <p:cNvPr id="4" name="Rectangle 2"/>
          <p:cNvSpPr txBox="1">
            <a:spLocks noChangeArrowheads="1"/>
          </p:cNvSpPr>
          <p:nvPr/>
        </p:nvSpPr>
        <p:spPr bwMode="auto">
          <a:xfrm>
            <a:off x="3124200" y="3810000"/>
            <a:ext cx="5486400" cy="1828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914400" marR="0" lvl="0" indent="-914400" defTabSz="914400" rtl="0" eaLnBrk="1" fontAlgn="base" latinLnBrk="0" hangingPunct="1">
              <a:lnSpc>
                <a:spcPct val="100000"/>
              </a:lnSpc>
              <a:spcBef>
                <a:spcPct val="0"/>
              </a:spcBef>
              <a:spcAft>
                <a:spcPct val="0"/>
              </a:spcAft>
              <a:buClrTx/>
              <a:buSzTx/>
              <a:buFont typeface="+mj-lt"/>
              <a:buAutoNum type="arabicPeriod"/>
              <a:tabLst/>
              <a:defRPr/>
            </a:pPr>
            <a:r>
              <a:rPr kumimoji="0" lang="en-US" sz="4800" b="0" i="0" u="none" strike="noStrike" kern="0" cap="none" spc="0" normalizeH="0" baseline="0" noProof="0" dirty="0" smtClean="0">
                <a:ln>
                  <a:noFill/>
                </a:ln>
                <a:solidFill>
                  <a:srgbClr val="000000"/>
                </a:solidFill>
                <a:effectLst/>
                <a:uLnTx/>
                <a:uFillTx/>
                <a:latin typeface="+mj-lt"/>
                <a:ea typeface="+mj-ea"/>
                <a:cs typeface="+mj-cs"/>
              </a:rPr>
              <a:t>IV</a:t>
            </a:r>
          </a:p>
          <a:p>
            <a:pPr marL="914400" marR="0" lvl="0" indent="-914400" defTabSz="914400" rtl="0" eaLnBrk="1" fontAlgn="base" latinLnBrk="0" hangingPunct="1">
              <a:lnSpc>
                <a:spcPct val="100000"/>
              </a:lnSpc>
              <a:spcBef>
                <a:spcPct val="0"/>
              </a:spcBef>
              <a:spcAft>
                <a:spcPct val="0"/>
              </a:spcAft>
              <a:buClrTx/>
              <a:buSzTx/>
              <a:buFont typeface="+mj-lt"/>
              <a:buAutoNum type="arabicPeriod"/>
              <a:tabLst/>
              <a:defRPr/>
            </a:pPr>
            <a:r>
              <a:rPr lang="en-US" sz="4800" kern="0" dirty="0" smtClean="0">
                <a:solidFill>
                  <a:srgbClr val="000000"/>
                </a:solidFill>
                <a:latin typeface="+mj-lt"/>
                <a:ea typeface="+mj-ea"/>
                <a:cs typeface="+mj-cs"/>
              </a:rPr>
              <a:t>X</a:t>
            </a:r>
          </a:p>
          <a:p>
            <a:pPr marL="914400" marR="0" lvl="0" indent="-914400" defTabSz="914400" rtl="0" eaLnBrk="1" fontAlgn="base" latinLnBrk="0" hangingPunct="1">
              <a:lnSpc>
                <a:spcPct val="100000"/>
              </a:lnSpc>
              <a:spcBef>
                <a:spcPct val="0"/>
              </a:spcBef>
              <a:spcAft>
                <a:spcPct val="0"/>
              </a:spcAft>
              <a:buClrTx/>
              <a:buSzTx/>
              <a:buFont typeface="+mj-lt"/>
              <a:buAutoNum type="arabicPeriod"/>
              <a:tabLst/>
              <a:defRPr/>
            </a:pPr>
            <a:r>
              <a:rPr kumimoji="0" lang="en-US" sz="4800" b="0" i="0" u="none" strike="noStrike" kern="0" cap="none" spc="0" normalizeH="0" baseline="0" noProof="0" dirty="0" smtClean="0">
                <a:ln>
                  <a:noFill/>
                </a:ln>
                <a:solidFill>
                  <a:srgbClr val="000000"/>
                </a:solidFill>
                <a:effectLst/>
                <a:uLnTx/>
                <a:uFillTx/>
                <a:latin typeface="+mj-lt"/>
                <a:ea typeface="+mj-ea"/>
                <a:cs typeface="+mj-cs"/>
              </a:rPr>
              <a:t>C</a:t>
            </a:r>
          </a:p>
          <a:p>
            <a:pPr marL="914400" marR="0" lvl="0" indent="-914400" defTabSz="914400" rtl="0" eaLnBrk="1" fontAlgn="base" latinLnBrk="0" hangingPunct="1">
              <a:lnSpc>
                <a:spcPct val="100000"/>
              </a:lnSpc>
              <a:spcBef>
                <a:spcPct val="0"/>
              </a:spcBef>
              <a:spcAft>
                <a:spcPct val="0"/>
              </a:spcAft>
              <a:buClrTx/>
              <a:buSzTx/>
              <a:buFont typeface="+mj-lt"/>
              <a:buAutoNum type="arabicPeriod"/>
              <a:tabLst/>
              <a:defRPr/>
            </a:pPr>
            <a:r>
              <a:rPr lang="en-US" sz="4800" kern="0" dirty="0" smtClean="0">
                <a:solidFill>
                  <a:srgbClr val="000000"/>
                </a:solidFill>
                <a:latin typeface="+mj-lt"/>
                <a:ea typeface="+mj-ea"/>
                <a:cs typeface="+mj-cs"/>
              </a:rPr>
              <a:t>D</a:t>
            </a:r>
          </a:p>
          <a:p>
            <a:pPr marL="914400" marR="0" lvl="0" indent="-914400" defTabSz="914400" rtl="0" eaLnBrk="1" fontAlgn="base" latinLnBrk="0" hangingPunct="1">
              <a:lnSpc>
                <a:spcPct val="100000"/>
              </a:lnSpc>
              <a:spcBef>
                <a:spcPct val="0"/>
              </a:spcBef>
              <a:spcAft>
                <a:spcPct val="0"/>
              </a:spcAft>
              <a:buClrTx/>
              <a:buSzTx/>
              <a:buFont typeface="+mj-lt"/>
              <a:buAutoNum type="arabicPeriod"/>
              <a:tabLst/>
              <a:defRPr/>
            </a:pPr>
            <a:r>
              <a:rPr lang="en-US" sz="4800" kern="0" dirty="0" smtClean="0">
                <a:solidFill>
                  <a:srgbClr val="000000"/>
                </a:solidFill>
                <a:latin typeface="+mj-lt"/>
                <a:ea typeface="+mj-ea"/>
                <a:cs typeface="+mj-cs"/>
              </a:rPr>
              <a:t>L</a:t>
            </a:r>
            <a:endParaRPr kumimoji="0" lang="en-US" sz="4800" b="0"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overrideClrMapping bg1="lt1" tx1="dk1" bg2="lt2" tx2="dk2" accent1="accent1" accent2="accent2" accent3="accent3" accent4="accent4" accent5="accent5" accent6="accent6" hlink="hlink" folHlink="folHlink"/>
  </p:clrMapOvr>
  <p:transition advTm="20000">
    <p:sndAc>
      <p:stSnd>
        <p:snd r:embed="rId3" name="wind.wav"/>
      </p:stSnd>
    </p:sndAc>
  </p:transition>
  <p:timing>
    <p:tnLst>
      <p:par>
        <p:cTn id="1" dur="indefinite" restart="never" nodeType="tmRoot"/>
      </p:par>
    </p:tnLst>
  </p:timing>
</p:sld>
</file>

<file path=ppt/theme/theme1.xml><?xml version="1.0" encoding="utf-8"?>
<a:theme xmlns:a="http://schemas.openxmlformats.org/drawingml/2006/main" name="Default Design">
  <a:themeElements>
    <a:clrScheme name="Custom 6">
      <a:dk1>
        <a:sysClr val="windowText" lastClr="000000"/>
      </a:dk1>
      <a:lt1>
        <a:sysClr val="window" lastClr="FFFFFF"/>
      </a:lt1>
      <a:dk2>
        <a:srgbClr val="6600FF"/>
      </a:dk2>
      <a:lt2>
        <a:srgbClr val="D5B9FF"/>
      </a:lt2>
      <a:accent1>
        <a:srgbClr val="B06DBF"/>
      </a:accent1>
      <a:accent2>
        <a:srgbClr val="874296"/>
      </a:accent2>
      <a:accent3>
        <a:srgbClr val="BA8DFF"/>
      </a:accent3>
      <a:accent4>
        <a:srgbClr val="F9B639"/>
      </a:accent4>
      <a:accent5>
        <a:srgbClr val="653170"/>
      </a:accent5>
      <a:accent6>
        <a:srgbClr val="934BFF"/>
      </a:accent6>
      <a:hlink>
        <a:srgbClr val="D5B9FF"/>
      </a:hlink>
      <a:folHlink>
        <a:srgbClr val="D5B9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1794</TotalTime>
  <Words>599</Words>
  <Application>Microsoft Office PowerPoint</Application>
  <PresentationFormat>On-screen Show (4:3)</PresentationFormat>
  <Paragraphs>167</Paragraphs>
  <Slides>43</Slides>
  <Notes>43</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Default Design</vt:lpstr>
      <vt:lpstr>20 Questions </vt:lpstr>
      <vt:lpstr>Instructions: </vt:lpstr>
      <vt:lpstr>What kind of sauce is traditionally served with turkey?</vt:lpstr>
      <vt:lpstr>What holiday is celebrated on February 2nd? </vt:lpstr>
      <vt:lpstr>Ten years is called a ______, a hundred years is called a ________, and one thousand years is called a __________. </vt:lpstr>
      <vt:lpstr>What football team won the first two Super Bowls?</vt:lpstr>
      <vt:lpstr>What does “P.S.” stand for in a letter?</vt:lpstr>
      <vt:lpstr>Which animal gathers in groups known as prides?</vt:lpstr>
      <vt:lpstr>What is the value of the following Roman Numerals?</vt:lpstr>
      <vt:lpstr>How do you say “hello” in… German? Spanish? French? Russian? </vt:lpstr>
      <vt:lpstr>What is the deadliest snake in the world?</vt:lpstr>
      <vt:lpstr>What is Indiana Jones’ real first name?</vt:lpstr>
      <vt:lpstr>What country gave us the Statue of Liberty?</vt:lpstr>
      <vt:lpstr>On what day was Pearl Harbor bombed?</vt:lpstr>
      <vt:lpstr>Name the counties in Utah. </vt:lpstr>
      <vt:lpstr>Who is “The Great Bambino”?</vt:lpstr>
      <vt:lpstr>What is this quote from?</vt:lpstr>
      <vt:lpstr>What are the three kinds of triangles?</vt:lpstr>
      <vt:lpstr>An organism that lives solely on another organism to survive is called what?</vt:lpstr>
      <vt:lpstr>Who is this?</vt:lpstr>
      <vt:lpstr>Who painted this?</vt:lpstr>
      <vt:lpstr>Name the seven continents.</vt:lpstr>
      <vt:lpstr>Answers!</vt:lpstr>
      <vt:lpstr>What kind of sauce is traditionally served with turkey?</vt:lpstr>
      <vt:lpstr>What holiday is celebrated on February 2nd?</vt:lpstr>
      <vt:lpstr>Ten years is called a ______, a hundred years is called a ________, and one thousand years is called a __________.</vt:lpstr>
      <vt:lpstr>What football team won the first two Super Bowls?</vt:lpstr>
      <vt:lpstr>What does “P.S.” stand for in a letter?</vt:lpstr>
      <vt:lpstr>Which animal gathers in groups known as prides?</vt:lpstr>
      <vt:lpstr>What is the value of the following Roman Numerals?</vt:lpstr>
      <vt:lpstr>How do you say “hello” in… </vt:lpstr>
      <vt:lpstr>What is the deadliest snake in the world?</vt:lpstr>
      <vt:lpstr>What is Indiana Jones’ real first name?</vt:lpstr>
      <vt:lpstr>What country gave us the Statue of Liberty?</vt:lpstr>
      <vt:lpstr>On what day was Pearl Harbor bombed?</vt:lpstr>
      <vt:lpstr>Name the counties.</vt:lpstr>
      <vt:lpstr>Who is “The Great Bambino”?</vt:lpstr>
      <vt:lpstr>What is this quote from?</vt:lpstr>
      <vt:lpstr>What are the three kinds of triangles?</vt:lpstr>
      <vt:lpstr>An organism that lives solely on another organism to survive is called what?</vt:lpstr>
      <vt:lpstr>Who is this?</vt:lpstr>
      <vt:lpstr>Who painted this?</vt:lpstr>
      <vt:lpstr>Name the seven continents</vt:lpstr>
    </vt:vector>
  </TitlesOfParts>
  <Company>Jordan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Easy Trivia What do you know??</dc:title>
  <dc:creator>Megan.Rees</dc:creator>
  <cp:lastModifiedBy>Megan Rees</cp:lastModifiedBy>
  <cp:revision>66</cp:revision>
  <dcterms:created xsi:type="dcterms:W3CDTF">2007-11-09T17:09:49Z</dcterms:created>
  <dcterms:modified xsi:type="dcterms:W3CDTF">2011-12-08T15:31:01Z</dcterms:modified>
</cp:coreProperties>
</file>