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43.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9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95" r:id="rId22"/>
    <p:sldId id="296" r:id="rId23"/>
    <p:sldId id="294" r:id="rId24"/>
    <p:sldId id="275" r:id="rId25"/>
    <p:sldId id="276" r:id="rId26"/>
    <p:sldId id="277" r:id="rId27"/>
    <p:sldId id="278" r:id="rId28"/>
    <p:sldId id="279" r:id="rId29"/>
    <p:sldId id="280" r:id="rId30"/>
    <p:sldId id="281" r:id="rId31"/>
    <p:sldId id="282" r:id="rId32"/>
    <p:sldId id="283" r:id="rId33"/>
    <p:sldId id="284" r:id="rId34"/>
    <p:sldId id="285" r:id="rId35"/>
    <p:sldId id="287" r:id="rId36"/>
    <p:sldId id="286" r:id="rId37"/>
    <p:sldId id="288" r:id="rId38"/>
    <p:sldId id="289" r:id="rId39"/>
    <p:sldId id="290" r:id="rId40"/>
    <p:sldId id="292" r:id="rId41"/>
    <p:sldId id="291" r:id="rId42"/>
    <p:sldId id="297" r:id="rId43"/>
    <p:sldId id="298"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9E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5" autoAdjust="0"/>
    <p:restoredTop sz="94660" autoAdjust="0"/>
  </p:normalViewPr>
  <p:slideViewPr>
    <p:cSldViewPr>
      <p:cViewPr varScale="1">
        <p:scale>
          <a:sx n="104" d="100"/>
          <a:sy n="104" d="100"/>
        </p:scale>
        <p:origin x="-18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0C52E73-EB58-4DF2-8937-3945A0E98BB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1</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A998ADF8-A485-436D-BFFB-6C6DAFD8511E}" type="slidenum">
              <a:rPr lang="en-US"/>
              <a:pPr/>
              <a:t>10</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6A9AAD9-5FE4-496B-8C5A-4C5CB1E3ACBE}" type="slidenum">
              <a:rPr lang="en-US"/>
              <a:pPr/>
              <a:t>11</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BFE7255F-C01A-420A-89E0-C3554D07E16B}" type="slidenum">
              <a:rPr lang="en-US"/>
              <a:pPr/>
              <a:t>12</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8930BF7-5F47-4B87-8FE1-43F7F356DB63}" type="slidenum">
              <a:rPr lang="en-US"/>
              <a:pPr/>
              <a:t>13</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15B48F8-1225-424B-8D75-CCEE3F6F1114}" type="slidenum">
              <a:rPr lang="en-US"/>
              <a:pPr/>
              <a:t>14</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7E29057-DE06-4B5B-84B6-7729AFB600C9}" type="slidenum">
              <a:rPr lang="en-US"/>
              <a:pPr/>
              <a:t>15</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C33739F-801C-43CA-996E-5E24474C911C}" type="slidenum">
              <a:rPr lang="en-US"/>
              <a:pPr/>
              <a:t>16</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63E3446-EA43-49F2-903A-4545DE6FEE28}" type="slidenum">
              <a:rPr lang="en-US"/>
              <a:pPr/>
              <a:t>17</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9EE6260B-6879-463F-A7DE-EADB027249F7}" type="slidenum">
              <a:rPr lang="en-US"/>
              <a:pPr/>
              <a:t>18</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4A10EA3A-3CD7-48B6-AA33-246BD9DCD587}" type="slidenum">
              <a:rPr lang="en-US"/>
              <a:pPr/>
              <a:t>19</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20</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21</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22</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23</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24</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25</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30</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31</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32</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34</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35</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D80DA92-3CDE-46A0-AF9E-DCF6E2256F54}" type="slidenum">
              <a:rPr lang="en-US"/>
              <a:pPr/>
              <a:t>4</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40</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41</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42</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F916E16B-50F1-4C93-942B-8D5C9FB4777D}" type="slidenum">
              <a:rPr lang="en-US"/>
              <a:pPr/>
              <a:t>5</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7C9CE60-C53A-4680-B676-9CDBDD04213E}" type="slidenum">
              <a:rPr lang="en-US"/>
              <a:pPr/>
              <a:t>6</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A012E46A-9C28-4F5D-9B6B-DF4CED3A2788}" type="slidenum">
              <a:rPr lang="en-US"/>
              <a:pPr/>
              <a:t>7</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A6AF04C-133B-4A8C-B2D4-2BF259C69C02}" type="slidenum">
              <a:rPr lang="en-US"/>
              <a:pPr/>
              <a:t>8</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C1FBADC5-C8AF-4F80-940B-72C0E2A7F0D2}" type="slidenum">
              <a:rPr lang="en-US"/>
              <a:pPr/>
              <a:t>9</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0.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F7A23A-D00C-4059-B791-45140CB160AD}"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F3F63C1-D66D-4098-A58C-94385BDF8171}"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038C67-4C46-4D15-8FA8-6ECEABB6A41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A5DE4A0-D115-4A8E-A5B6-23C7DF795421}"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F423A9-F718-4E43-872C-72E081C4512C}"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E701821-B945-4518-8BA9-9E3B9B68A7A9}"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885D09A-938E-4E4A-8E63-0C580D7FEA35}"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0702E4D-25E7-407E-A838-1DB4BD6A256B}"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36A0CFE-A060-459F-A332-9E314C1EDFD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B4B23F-9519-4A27-8CAD-4F7B5DFDD7E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15EFAA-F470-469F-B74E-E102506394F8}" type="slidenum">
              <a:rPr lang="en-US"/>
              <a:pPr>
                <a:defRPr/>
              </a:pPr>
              <a:t>‹#›</a:t>
            </a:fld>
            <a:endParaRPr lang="en-US"/>
          </a:p>
        </p:txBody>
      </p:sp>
    </p:spTree>
  </p:cSld>
  <p:clrMapOvr>
    <a:masterClrMapping/>
  </p:clrMapOvr>
  <p:transition advTm="20000">
    <p:sndAc>
      <p:stSnd>
        <p:snd r:embed="rId1" name="wind.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091A8C39-7427-4D56-9CC3-0DE636106E3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20000">
    <p:sndAc>
      <p:stSnd>
        <p:snd r:embed="rId13" name="wind.wav"/>
      </p:stSnd>
    </p:sndAc>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audio" Target="../media/audio14.wav"/><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590800"/>
            <a:ext cx="7772400" cy="1470025"/>
          </a:xfrm>
        </p:spPr>
        <p:txBody>
          <a:bodyPr/>
          <a:lstStyle/>
          <a:p>
            <a:pPr eaLnBrk="1" hangingPunct="1"/>
            <a:r>
              <a:rPr lang="en-US" sz="9600" dirty="0" smtClean="0">
                <a:solidFill>
                  <a:schemeClr val="tx1"/>
                </a:solidFill>
                <a:latin typeface="Artistamp Medium" pitchFamily="2" charset="0"/>
              </a:rPr>
              <a:t>20 Questions</a:t>
            </a:r>
            <a:r>
              <a:rPr lang="en-US" sz="9600" dirty="0" smtClean="0">
                <a:latin typeface="NAILED" pitchFamily="2" charset="0"/>
              </a:rPr>
              <a:t/>
            </a:r>
            <a:br>
              <a:rPr lang="en-US" sz="9600" dirty="0" smtClean="0">
                <a:latin typeface="NAILED" pitchFamily="2" charset="0"/>
              </a:rPr>
            </a:br>
            <a:endParaRPr lang="en-US" sz="4000" dirty="0" smtClean="0"/>
          </a:p>
        </p:txBody>
      </p:sp>
      <p:sp>
        <p:nvSpPr>
          <p:cNvPr id="3" name="Diamond 2"/>
          <p:cNvSpPr/>
          <p:nvPr/>
        </p:nvSpPr>
        <p:spPr>
          <a:xfrm>
            <a:off x="3505200" y="3962400"/>
            <a:ext cx="2286000" cy="19812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#4</a:t>
            </a:r>
            <a:endParaRPr lang="en-US" sz="48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838200"/>
            <a:ext cx="7848600" cy="4495800"/>
          </a:xfrm>
        </p:spPr>
        <p:txBody>
          <a:bodyPr/>
          <a:lstStyle/>
          <a:p>
            <a:pPr eaLnBrk="1" hangingPunct="1"/>
            <a:r>
              <a:rPr lang="en-US" sz="7200" dirty="0" smtClean="0">
                <a:solidFill>
                  <a:schemeClr val="tx1"/>
                </a:solidFill>
              </a:rPr>
              <a:t>Name the top ten U.S. </a:t>
            </a:r>
            <a:r>
              <a:rPr lang="en-US" sz="7200" dirty="0" smtClean="0">
                <a:solidFill>
                  <a:schemeClr val="tx1"/>
                </a:solidFill>
              </a:rPr>
              <a:t>cities with the highest crime rate.</a:t>
            </a:r>
            <a:endParaRPr lang="en-US" sz="7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8</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youraslack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Dr. Seuss’s </a:t>
            </a:r>
            <a:r>
              <a:rPr lang="en-US" sz="8800" dirty="0" err="1" smtClean="0">
                <a:solidFill>
                  <a:schemeClr val="tx1"/>
                </a:solidFill>
              </a:rPr>
              <a:t>sneetches</a:t>
            </a:r>
            <a:r>
              <a:rPr lang="en-US" sz="8800" dirty="0" smtClean="0">
                <a:solidFill>
                  <a:schemeClr val="tx1"/>
                </a:solidFill>
              </a:rPr>
              <a:t> have what on their bellies?</a:t>
            </a:r>
            <a:endParaRPr lang="en-US" sz="88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9</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838200" y="609600"/>
            <a:ext cx="7467600" cy="5638800"/>
          </a:xfrm>
        </p:spPr>
        <p:txBody>
          <a:bodyPr/>
          <a:lstStyle/>
          <a:p>
            <a:pPr eaLnBrk="1" hangingPunct="1"/>
            <a:r>
              <a:rPr lang="en-US" sz="6600" dirty="0" smtClean="0">
                <a:solidFill>
                  <a:schemeClr val="tx1"/>
                </a:solidFill>
              </a:rPr>
              <a:t>What is the name of the woman who is said to have “started” the Trojan War?</a:t>
            </a:r>
            <a:endParaRPr lang="en-US" sz="66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10</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838200"/>
            <a:ext cx="7848600" cy="4495800"/>
          </a:xfrm>
        </p:spPr>
        <p:txBody>
          <a:bodyPr/>
          <a:lstStyle/>
          <a:p>
            <a:pPr eaLnBrk="1" hangingPunct="1"/>
            <a:r>
              <a:rPr lang="en-US" sz="7200" dirty="0" smtClean="0">
                <a:solidFill>
                  <a:schemeClr val="tx1"/>
                </a:solidFill>
              </a:rPr>
              <a:t>Who shot Abraham Lincoln?</a:t>
            </a:r>
            <a:endParaRPr lang="en-US" sz="7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11</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What is Utah’s state flower?</a:t>
            </a:r>
            <a:endParaRPr lang="en-US" sz="4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12</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1295400"/>
            <a:ext cx="7848600" cy="4495800"/>
          </a:xfrm>
        </p:spPr>
        <p:txBody>
          <a:bodyPr/>
          <a:lstStyle/>
          <a:p>
            <a:pPr eaLnBrk="1" hangingPunct="1"/>
            <a:r>
              <a:rPr lang="en-US" sz="8800" dirty="0" smtClean="0">
                <a:solidFill>
                  <a:schemeClr val="tx1"/>
                </a:solidFill>
              </a:rPr>
              <a:t>What is the capitol of North Dakota?</a:t>
            </a:r>
            <a:endParaRPr lang="en-US" sz="4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13</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1371600"/>
            <a:ext cx="7848600" cy="4495800"/>
          </a:xfrm>
        </p:spPr>
        <p:txBody>
          <a:bodyPr/>
          <a:lstStyle/>
          <a:p>
            <a:pPr eaLnBrk="1" hangingPunct="1"/>
            <a:r>
              <a:rPr lang="en-US" sz="8000" dirty="0" smtClean="0">
                <a:solidFill>
                  <a:schemeClr val="tx1"/>
                </a:solidFill>
              </a:rPr>
              <a:t>How many holes are in a pro round of golf?</a:t>
            </a:r>
            <a:endParaRPr lang="en-US" sz="8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14</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838200"/>
            <a:ext cx="7848600" cy="4495800"/>
          </a:xfrm>
        </p:spPr>
        <p:txBody>
          <a:bodyPr/>
          <a:lstStyle/>
          <a:p>
            <a:pPr eaLnBrk="1" hangingPunct="1"/>
            <a:r>
              <a:rPr lang="en-US" sz="9600" dirty="0" smtClean="0">
                <a:solidFill>
                  <a:schemeClr val="tx1"/>
                </a:solidFill>
              </a:rPr>
              <a:t>What is this quote from?</a:t>
            </a:r>
            <a:endParaRPr lang="en-US" sz="4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15</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dumb.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219200"/>
            <a:ext cx="7848600" cy="4495800"/>
          </a:xfrm>
        </p:spPr>
        <p:txBody>
          <a:bodyPr/>
          <a:lstStyle/>
          <a:p>
            <a:pPr eaLnBrk="1" hangingPunct="1"/>
            <a:r>
              <a:rPr lang="en-US" sz="6600" dirty="0" smtClean="0">
                <a:solidFill>
                  <a:schemeClr val="tx1"/>
                </a:solidFill>
              </a:rPr>
              <a:t>What two NFL tames have been to the Super Bowl four times, and lost all four? </a:t>
            </a:r>
            <a:endParaRPr lang="en-US" sz="66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16</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371600"/>
            <a:ext cx="7848600" cy="4495800"/>
          </a:xfrm>
        </p:spPr>
        <p:txBody>
          <a:bodyPr/>
          <a:lstStyle/>
          <a:p>
            <a:pPr eaLnBrk="1" hangingPunct="1"/>
            <a:r>
              <a:rPr lang="en-US" sz="7200" dirty="0" smtClean="0">
                <a:solidFill>
                  <a:schemeClr val="tx1"/>
                </a:solidFill>
              </a:rPr>
              <a:t>A deficiency in what vitamin will cause scurvy? </a:t>
            </a:r>
            <a:endParaRPr lang="en-US" sz="7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17</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US" sz="8000" dirty="0" smtClean="0">
                <a:solidFill>
                  <a:schemeClr val="tx1"/>
                </a:solidFill>
                <a:latin typeface="Artistamp Medium" pitchFamily="2" charset="0"/>
              </a:rPr>
              <a:t>Instructions:</a:t>
            </a:r>
            <a:r>
              <a:rPr lang="en-US" sz="9600" dirty="0" smtClean="0">
                <a:solidFill>
                  <a:schemeClr val="tx1"/>
                </a:solidFill>
                <a:latin typeface="NAILED" pitchFamily="2" charset="0"/>
              </a:rPr>
              <a:t/>
            </a:r>
            <a:br>
              <a:rPr lang="en-US" sz="9600" dirty="0" smtClean="0">
                <a:solidFill>
                  <a:schemeClr val="tx1"/>
                </a:solidFill>
                <a:latin typeface="NAILED" pitchFamily="2" charset="0"/>
              </a:rPr>
            </a:br>
            <a:endParaRPr lang="en-US" sz="4000" dirty="0" smtClean="0">
              <a:solidFill>
                <a:schemeClr val="tx1"/>
              </a:solidFill>
            </a:endParaRPr>
          </a:p>
        </p:txBody>
      </p:sp>
      <p:sp>
        <p:nvSpPr>
          <p:cNvPr id="3" name="Content Placeholder 2"/>
          <p:cNvSpPr>
            <a:spLocks noGrp="1"/>
          </p:cNvSpPr>
          <p:nvPr>
            <p:ph idx="1"/>
          </p:nvPr>
        </p:nvSpPr>
        <p:spPr/>
        <p:txBody>
          <a:bodyPr/>
          <a:lstStyle/>
          <a:p>
            <a:pPr>
              <a:buNone/>
            </a:pPr>
            <a:r>
              <a:rPr lang="en-US" sz="3600" dirty="0" smtClean="0"/>
              <a:t>You will have 20 seconds to answer each question. DO NOT YELL OUT THE ANSWERS—you will only help your competition! Each question you got right will be scored at the end—some questions are worth more than others!</a:t>
            </a:r>
            <a:endParaRPr lang="en-US" sz="3600" dirty="0"/>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62000" y="-609600"/>
            <a:ext cx="7848600" cy="4495800"/>
          </a:xfrm>
        </p:spPr>
        <p:txBody>
          <a:bodyPr/>
          <a:lstStyle/>
          <a:p>
            <a:pPr eaLnBrk="1" hangingPunct="1"/>
            <a:r>
              <a:rPr lang="en-US" sz="8800" dirty="0" smtClean="0">
                <a:solidFill>
                  <a:schemeClr val="tx1"/>
                </a:solidFill>
              </a:rPr>
              <a:t>Who is this?</a:t>
            </a:r>
            <a:endParaRPr lang="en-US" sz="8800" dirty="0" smtClean="0">
              <a:solidFill>
                <a:schemeClr val="tx1"/>
              </a:solidFill>
            </a:endParaRP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18</a:t>
            </a:r>
            <a:endParaRPr lang="en-US" sz="2400" dirty="0">
              <a:latin typeface="A.C.M.E. Secret Agent" pitchFamily="34" charset="0"/>
            </a:endParaRPr>
          </a:p>
        </p:txBody>
      </p:sp>
      <p:pic>
        <p:nvPicPr>
          <p:cNvPr id="49156" name="Picture 4" descr="http://static.poponthepop.com/images/gallery/elijah-wood-photo.jpg"/>
          <p:cNvPicPr>
            <a:picLocks noChangeAspect="1" noChangeArrowheads="1"/>
          </p:cNvPicPr>
          <p:nvPr/>
        </p:nvPicPr>
        <p:blipFill>
          <a:blip r:embed="rId4" cstate="print"/>
          <a:srcRect/>
          <a:stretch>
            <a:fillRect/>
          </a:stretch>
        </p:blipFill>
        <p:spPr bwMode="auto">
          <a:xfrm>
            <a:off x="4953000" y="2362200"/>
            <a:ext cx="3238500" cy="4048125"/>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1143000"/>
            <a:ext cx="7848600" cy="4495800"/>
          </a:xfrm>
        </p:spPr>
        <p:txBody>
          <a:bodyPr/>
          <a:lstStyle/>
          <a:p>
            <a:pPr eaLnBrk="1" hangingPunct="1"/>
            <a:r>
              <a:rPr lang="en-US" sz="8800" dirty="0" smtClean="0">
                <a:solidFill>
                  <a:schemeClr val="tx1"/>
                </a:solidFill>
              </a:rPr>
              <a:t>In baseball, where do the Twins comes from?</a:t>
            </a:r>
            <a:endParaRPr lang="en-US" sz="8800" dirty="0" smtClean="0">
              <a:solidFill>
                <a:schemeClr val="tx1"/>
              </a:solidFill>
            </a:endParaRP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19</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1066800"/>
            <a:ext cx="7848600" cy="4495800"/>
          </a:xfrm>
        </p:spPr>
        <p:txBody>
          <a:bodyPr/>
          <a:lstStyle/>
          <a:p>
            <a:pPr eaLnBrk="1" hangingPunct="1"/>
            <a:r>
              <a:rPr lang="en-US" sz="4800" dirty="0" smtClean="0">
                <a:solidFill>
                  <a:schemeClr val="tx1"/>
                </a:solidFill>
              </a:rPr>
              <a:t>What term is used for an organism with genes that are different for a specific trait such as one dominant and one recessive</a:t>
            </a:r>
            <a:r>
              <a:rPr lang="en-US" sz="4800" dirty="0" smtClean="0">
                <a:solidFill>
                  <a:schemeClr val="tx1"/>
                </a:solidFill>
              </a:rPr>
              <a:t>?</a:t>
            </a:r>
            <a:br>
              <a:rPr lang="en-US" sz="4800" dirty="0" smtClean="0">
                <a:solidFill>
                  <a:schemeClr val="tx1"/>
                </a:solidFill>
              </a:rPr>
            </a:br>
            <a:endParaRPr lang="en-US" sz="4800" dirty="0" smtClean="0">
              <a:solidFill>
                <a:schemeClr val="tx1"/>
              </a:solidFill>
            </a:endParaRP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20</a:t>
            </a:r>
            <a:endParaRPr lang="en-US" sz="2400" dirty="0">
              <a:latin typeface="A.C.M.E. Secret Agent" pitchFamily="34" charset="0"/>
            </a:endParaRPr>
          </a:p>
        </p:txBody>
      </p:sp>
      <p:pic>
        <p:nvPicPr>
          <p:cNvPr id="45058" name="Picture 2" descr="http://www.terrebonneonline.com/punnett1.jpg"/>
          <p:cNvPicPr>
            <a:picLocks noChangeAspect="1" noChangeArrowheads="1"/>
          </p:cNvPicPr>
          <p:nvPr/>
        </p:nvPicPr>
        <p:blipFill>
          <a:blip r:embed="rId4" cstate="print"/>
          <a:srcRect/>
          <a:stretch>
            <a:fillRect/>
          </a:stretch>
        </p:blipFill>
        <p:spPr bwMode="auto">
          <a:xfrm>
            <a:off x="3048000" y="4876800"/>
            <a:ext cx="2133600" cy="1778000"/>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667000"/>
            <a:ext cx="8229600" cy="1143000"/>
          </a:xfrm>
        </p:spPr>
        <p:txBody>
          <a:bodyPr/>
          <a:lstStyle/>
          <a:p>
            <a:pPr eaLnBrk="1" hangingPunct="1"/>
            <a:r>
              <a:rPr lang="en-US" sz="8000" dirty="0" smtClean="0">
                <a:solidFill>
                  <a:schemeClr val="tx1"/>
                </a:solidFill>
                <a:latin typeface="Artistamp Medium" pitchFamily="2" charset="0"/>
              </a:rPr>
              <a:t>Answers!</a:t>
            </a:r>
            <a:endParaRPr lang="en-US" sz="4000" dirty="0" smtClean="0">
              <a:solidFill>
                <a:schemeClr val="tx1"/>
              </a:solidFill>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In the movie, It’s a Wonderful Life, what is the name of George Bailey’s Guardian Angel?</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Clarence</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In America he’s a President, in Britain he’s a King. What is the leader of Russia called?</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Czar</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is the highest point in Utah?</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King’s Peak</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Name all of the </a:t>
            </a:r>
            <a:r>
              <a:rPr lang="en-US" dirty="0" err="1" smtClean="0">
                <a:solidFill>
                  <a:schemeClr val="tx1"/>
                </a:solidFill>
              </a:rPr>
              <a:t>Weasley’s</a:t>
            </a:r>
            <a:r>
              <a:rPr lang="en-US" dirty="0" smtClean="0">
                <a:solidFill>
                  <a:schemeClr val="tx1"/>
                </a:solidFill>
              </a:rPr>
              <a:t> in Harry Potter.</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9</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rPr>
              <a:t>Molly, Arthur, Bill,</a:t>
            </a:r>
            <a:r>
              <a:rPr kumimoji="0" lang="en-US" sz="5400" b="0" i="0" u="none" strike="noStrike" kern="0" cap="none" spc="0" normalizeH="0" noProof="0" dirty="0" smtClean="0">
                <a:ln>
                  <a:noFill/>
                </a:ln>
                <a:solidFill>
                  <a:schemeClr val="accent6">
                    <a:lumMod val="75000"/>
                  </a:schemeClr>
                </a:solidFill>
                <a:effectLst/>
                <a:uLnTx/>
                <a:uFillTx/>
                <a:latin typeface="+mj-lt"/>
                <a:ea typeface="+mj-ea"/>
                <a:cs typeface="+mj-cs"/>
              </a:rPr>
              <a:t> Charlie, Percy, Fred, George, Ron, Ginny</a:t>
            </a:r>
            <a:endPar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How many feet is the free throw line from the hoop in basketball?</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000" kern="0" dirty="0" smtClean="0">
                <a:solidFill>
                  <a:schemeClr val="accent6">
                    <a:lumMod val="75000"/>
                  </a:schemeClr>
                </a:solidFill>
                <a:latin typeface="+mj-lt"/>
                <a:ea typeface="+mj-ea"/>
                <a:cs typeface="+mj-cs"/>
              </a:rPr>
              <a:t>Fifteen</a:t>
            </a:r>
            <a:endParaRPr kumimoji="0" lang="en-US" sz="60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In Shrek 2, who is playing the piano at the Poison Apple? </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1</a:t>
            </a:r>
          </a:p>
        </p:txBody>
      </p:sp>
      <p:sp>
        <p:nvSpPr>
          <p:cNvPr id="5" name="Rectangle 2"/>
          <p:cNvSpPr txBox="1">
            <a:spLocks noChangeArrowheads="1"/>
          </p:cNvSpPr>
          <p:nvPr/>
        </p:nvSpPr>
        <p:spPr bwMode="auto">
          <a:xfrm>
            <a:off x="685800" y="27432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rPr>
              <a:t>Captain Hook</a:t>
            </a:r>
            <a:endPar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5334000" cy="5562600"/>
          </a:xfrm>
        </p:spPr>
        <p:txBody>
          <a:bodyPr/>
          <a:lstStyle/>
          <a:p>
            <a:pPr eaLnBrk="1" hangingPunct="1"/>
            <a:r>
              <a:rPr lang="en-US" sz="4800" dirty="0" smtClean="0">
                <a:solidFill>
                  <a:schemeClr val="tx1"/>
                </a:solidFill>
              </a:rPr>
              <a:t>In the movie, It’s a Wonderful Life, what is the name of George Bailey’s Guardian Angel?</a:t>
            </a:r>
            <a:endParaRPr lang="en-US" sz="48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a:t>
            </a:r>
            <a:endParaRPr lang="en-US" sz="2400" dirty="0">
              <a:latin typeface="A.C.M.E. Secret Agent" pitchFamily="34" charset="0"/>
            </a:endParaRPr>
          </a:p>
        </p:txBody>
      </p:sp>
      <p:pic>
        <p:nvPicPr>
          <p:cNvPr id="5" name="Picture 4" descr="clarence"/>
          <p:cNvPicPr>
            <a:picLocks noChangeAspect="1" noChangeArrowheads="1"/>
          </p:cNvPicPr>
          <p:nvPr>
            <p:ph sz="half" idx="4294967295"/>
          </p:nvPr>
        </p:nvPicPr>
        <p:blipFill>
          <a:blip r:embed="rId4" cstate="print"/>
          <a:srcRect/>
          <a:stretch>
            <a:fillRect/>
          </a:stretch>
        </p:blipFill>
        <p:spPr>
          <a:xfrm>
            <a:off x="5928096" y="2819400"/>
            <a:ext cx="2606303" cy="2514600"/>
          </a:xfrm>
          <a:prstGeom prst="rect">
            <a:avLst/>
          </a:prstGeom>
          <a:noFill/>
        </p:spPr>
      </p:pic>
    </p:spTree>
  </p:cSld>
  <p:clrMapOvr>
    <a:masterClrMapping/>
  </p:clrMapOvr>
  <p:transition advTm="20000">
    <p:sndAc>
      <p:stSnd>
        <p:snd r:embed="rId3"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date did Michael J. Fox travel back to in </a:t>
            </a:r>
            <a:r>
              <a:rPr lang="en-US" i="1" dirty="0" smtClean="0">
                <a:solidFill>
                  <a:schemeClr val="tx1"/>
                </a:solidFill>
              </a:rPr>
              <a:t>Back to the Future?</a:t>
            </a:r>
            <a:endParaRPr lang="en-US" i="1"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5</a:t>
            </a:r>
            <a:endParaRPr lang="en-US" sz="4800" dirty="0">
              <a:latin typeface="A.C.M.E. Secret Agent" pitchFamily="34" charset="0"/>
            </a:endParaRPr>
          </a:p>
        </p:txBody>
      </p:sp>
      <p:sp>
        <p:nvSpPr>
          <p:cNvPr id="5" name="Rectangle 2"/>
          <p:cNvSpPr txBox="1">
            <a:spLocks noChangeArrowheads="1"/>
          </p:cNvSpPr>
          <p:nvPr/>
        </p:nvSpPr>
        <p:spPr bwMode="auto">
          <a:xfrm>
            <a:off x="2590800" y="3657600"/>
            <a:ext cx="4648200" cy="1676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143000" marR="0" lvl="0" indent="-1143000" defTabSz="914400" rtl="0" eaLnBrk="1" fontAlgn="base" latinLnBrk="0" hangingPunct="1">
              <a:lnSpc>
                <a:spcPct val="100000"/>
              </a:lnSpc>
              <a:spcBef>
                <a:spcPct val="0"/>
              </a:spcBef>
              <a:spcAft>
                <a:spcPct val="0"/>
              </a:spcAft>
              <a:buClrTx/>
              <a:buSzTx/>
              <a:tabLst/>
              <a:defRPr/>
            </a:pPr>
            <a:r>
              <a:rPr lang="en-US" sz="5400" kern="0" noProof="0" dirty="0" smtClean="0">
                <a:solidFill>
                  <a:schemeClr val="accent6">
                    <a:lumMod val="75000"/>
                  </a:schemeClr>
                </a:solidFill>
                <a:latin typeface="+mj-lt"/>
                <a:ea typeface="+mj-ea"/>
                <a:cs typeface="+mj-cs"/>
              </a:rPr>
              <a:t>November 5, 1955</a:t>
            </a:r>
            <a:endPar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Name the top ten U.S. cities with the highest crime rate.</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600" dirty="0" smtClean="0">
                <a:latin typeface="A.C.M.E. Secret Agent" pitchFamily="34" charset="0"/>
              </a:rPr>
              <a:t>10</a:t>
            </a:r>
            <a:endParaRPr lang="en-US" sz="3600" dirty="0">
              <a:latin typeface="A.C.M.E. Secret Agent" pitchFamily="34" charset="0"/>
            </a:endParaRPr>
          </a:p>
        </p:txBody>
      </p:sp>
      <p:sp>
        <p:nvSpPr>
          <p:cNvPr id="5" name="Rectangle 2"/>
          <p:cNvSpPr txBox="1">
            <a:spLocks noChangeArrowheads="1"/>
          </p:cNvSpPr>
          <p:nvPr/>
        </p:nvSpPr>
        <p:spPr bwMode="auto">
          <a:xfrm>
            <a:off x="3200400" y="3352800"/>
            <a:ext cx="4953000" cy="2514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742950" marR="0" lvl="0" indent="-742950" defTabSz="914400" rtl="0" eaLnBrk="1" fontAlgn="base" latinLnBrk="0" hangingPunct="1">
              <a:lnSpc>
                <a:spcPct val="100000"/>
              </a:lnSpc>
              <a:spcBef>
                <a:spcPct val="0"/>
              </a:spcBef>
              <a:spcAft>
                <a:spcPct val="0"/>
              </a:spcAft>
              <a:buClrTx/>
              <a:buSzTx/>
              <a:buFontTx/>
              <a:buAutoNum type="arabicPeriod"/>
              <a:tabLst/>
              <a:defRPr/>
            </a:pPr>
            <a:r>
              <a:rPr kumimoji="0" lang="en-US" sz="2000" b="0" i="0" u="none" strike="noStrike" kern="0" cap="none" spc="0" normalizeH="0" baseline="0" noProof="0" dirty="0" smtClean="0">
                <a:ln>
                  <a:noFill/>
                </a:ln>
                <a:solidFill>
                  <a:schemeClr val="accent6">
                    <a:lumMod val="75000"/>
                  </a:schemeClr>
                </a:solidFill>
                <a:effectLst/>
                <a:uLnTx/>
                <a:uFillTx/>
                <a:latin typeface="+mj-lt"/>
                <a:ea typeface="+mj-ea"/>
                <a:cs typeface="+mj-cs"/>
              </a:rPr>
              <a:t>St. Louis</a:t>
            </a:r>
          </a:p>
          <a:p>
            <a:pPr marL="742950" marR="0" lvl="0" indent="-74295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Atlanta</a:t>
            </a:r>
          </a:p>
          <a:p>
            <a:pPr marL="742950" marR="0" lvl="0" indent="-742950" defTabSz="914400" rtl="0" eaLnBrk="1" fontAlgn="base" latinLnBrk="0" hangingPunct="1">
              <a:lnSpc>
                <a:spcPct val="100000"/>
              </a:lnSpc>
              <a:spcBef>
                <a:spcPct val="0"/>
              </a:spcBef>
              <a:spcAft>
                <a:spcPct val="0"/>
              </a:spcAft>
              <a:buClrTx/>
              <a:buSzTx/>
              <a:buFontTx/>
              <a:buAutoNum type="arabicPeriod"/>
              <a:tabLst/>
              <a:defRPr/>
            </a:pPr>
            <a:r>
              <a:rPr kumimoji="0" lang="en-US" sz="2000" b="0" i="0" u="none" strike="noStrike" kern="0" cap="none" spc="0" normalizeH="0" baseline="0" noProof="0" dirty="0" smtClean="0">
                <a:ln>
                  <a:noFill/>
                </a:ln>
                <a:solidFill>
                  <a:schemeClr val="accent6">
                    <a:lumMod val="75000"/>
                  </a:schemeClr>
                </a:solidFill>
                <a:effectLst/>
                <a:uLnTx/>
                <a:uFillTx/>
                <a:latin typeface="+mj-lt"/>
                <a:ea typeface="+mj-ea"/>
                <a:cs typeface="+mj-cs"/>
              </a:rPr>
              <a:t>Birmingham</a:t>
            </a:r>
            <a:r>
              <a:rPr lang="en-US" sz="2000" kern="0" dirty="0" smtClean="0">
                <a:solidFill>
                  <a:schemeClr val="accent6">
                    <a:lumMod val="75000"/>
                  </a:schemeClr>
                </a:solidFill>
                <a:latin typeface="+mj-lt"/>
                <a:ea typeface="+mj-ea"/>
                <a:cs typeface="+mj-cs"/>
              </a:rPr>
              <a:t>, Alabama</a:t>
            </a:r>
          </a:p>
          <a:p>
            <a:pPr marL="742950" marR="0" lvl="0" indent="-74295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Orlando, Florida</a:t>
            </a:r>
          </a:p>
          <a:p>
            <a:pPr marL="742950" marR="0" lvl="0" indent="-74295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Detroit, Michigan</a:t>
            </a:r>
          </a:p>
          <a:p>
            <a:pPr marL="742950" marR="0" lvl="0" indent="-74295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Miami, Florida</a:t>
            </a:r>
          </a:p>
          <a:p>
            <a:pPr marL="742950" marR="0" lvl="0" indent="-74295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Baltimore, Maryland</a:t>
            </a:r>
          </a:p>
          <a:p>
            <a:pPr marL="742950" marR="0" lvl="0" indent="-74295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Kansas City, Missouri</a:t>
            </a:r>
          </a:p>
          <a:p>
            <a:pPr marL="742950" marR="0" lvl="0" indent="-74295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Minneapolis, </a:t>
            </a:r>
            <a:r>
              <a:rPr lang="en-US" sz="2000" kern="0" dirty="0" err="1" smtClean="0">
                <a:solidFill>
                  <a:schemeClr val="accent6">
                    <a:lumMod val="75000"/>
                  </a:schemeClr>
                </a:solidFill>
                <a:latin typeface="+mj-lt"/>
                <a:ea typeface="+mj-ea"/>
                <a:cs typeface="+mj-cs"/>
              </a:rPr>
              <a:t>Minesota</a:t>
            </a:r>
            <a:endParaRPr lang="en-US" sz="2000" kern="0" dirty="0" smtClean="0">
              <a:solidFill>
                <a:schemeClr val="accent6">
                  <a:lumMod val="75000"/>
                </a:schemeClr>
              </a:solidFill>
              <a:latin typeface="+mj-lt"/>
              <a:ea typeface="+mj-ea"/>
              <a:cs typeface="+mj-cs"/>
            </a:endParaRPr>
          </a:p>
          <a:p>
            <a:pPr marL="742950" marR="0" lvl="0" indent="-74295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Cleveland, Ohio</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Dr. Seuss’s </a:t>
            </a:r>
            <a:r>
              <a:rPr lang="en-US" dirty="0" err="1" smtClean="0">
                <a:solidFill>
                  <a:schemeClr val="tx1"/>
                </a:solidFill>
              </a:rPr>
              <a:t>sneetches</a:t>
            </a:r>
            <a:r>
              <a:rPr lang="en-US" dirty="0" smtClean="0">
                <a:solidFill>
                  <a:schemeClr val="tx1"/>
                </a:solidFill>
              </a:rPr>
              <a:t> have what on their bellies?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rPr>
              <a:t>Stars</a:t>
            </a:r>
            <a:endPar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is the name of the woman who is said to have “started” the Trojan War?</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rPr>
              <a:t>Helen</a:t>
            </a:r>
            <a:endPar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Who shot Abraham Lincoln?</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2</a:t>
            </a: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John Wilkes</a:t>
            </a:r>
            <a:r>
              <a:rPr kumimoji="0" lang="en-US" sz="6600" b="0" i="0" u="none" strike="noStrike" kern="0" cap="none" spc="0" normalizeH="0" noProof="0" dirty="0" smtClean="0">
                <a:ln>
                  <a:noFill/>
                </a:ln>
                <a:solidFill>
                  <a:schemeClr val="accent6">
                    <a:lumMod val="75000"/>
                  </a:schemeClr>
                </a:solidFill>
                <a:effectLst/>
                <a:uLnTx/>
                <a:uFillTx/>
                <a:latin typeface="+mj-lt"/>
                <a:ea typeface="+mj-ea"/>
                <a:cs typeface="+mj-cs"/>
              </a:rPr>
              <a:t> Booth</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is Utah’s state flower?</a:t>
            </a:r>
            <a:endParaRPr lang="en-US" sz="1600"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Sego Lily</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is the capitol of North Dakota?</a:t>
            </a:r>
            <a:r>
              <a:rPr lang="en-US" dirty="0" smtClean="0"/>
              <a:t/>
            </a:r>
            <a:br>
              <a:rPr lang="en-US" dirty="0" smtClean="0"/>
            </a:b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dirty="0" err="1" smtClean="0">
                <a:ln>
                  <a:noFill/>
                </a:ln>
                <a:solidFill>
                  <a:schemeClr val="accent6">
                    <a:lumMod val="75000"/>
                  </a:schemeClr>
                </a:solidFill>
                <a:effectLst/>
                <a:uLnTx/>
                <a:uFillTx/>
                <a:latin typeface="+mj-lt"/>
                <a:ea typeface="+mj-ea"/>
                <a:cs typeface="+mj-cs"/>
              </a:rPr>
              <a:t>Bismark</a:t>
            </a:r>
            <a:endPar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04800" y="990600"/>
            <a:ext cx="8229600" cy="1143000"/>
          </a:xfrm>
        </p:spPr>
        <p:txBody>
          <a:bodyPr/>
          <a:lstStyle/>
          <a:p>
            <a:pPr eaLnBrk="1" hangingPunct="1"/>
            <a:r>
              <a:rPr lang="en-US" dirty="0" smtClean="0">
                <a:solidFill>
                  <a:schemeClr val="tx1"/>
                </a:solidFill>
              </a:rPr>
              <a:t>How many holes are in a pro round of golf?</a:t>
            </a:r>
            <a:endParaRPr lang="en-US" dirty="0" smtClean="0">
              <a:solidFill>
                <a:schemeClr val="tx1"/>
              </a:solidFill>
            </a:endParaRP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600" dirty="0" smtClean="0">
                <a:latin typeface="A.C.M.E. Secret Agent" pitchFamily="34" charset="0"/>
              </a:rPr>
              <a:t>1</a:t>
            </a:r>
            <a:endParaRPr lang="en-US" sz="3600" dirty="0">
              <a:latin typeface="A.C.M.E. Secret Agent" pitchFamily="34" charset="0"/>
            </a:endParaRPr>
          </a:p>
        </p:txBody>
      </p:sp>
      <p:sp>
        <p:nvSpPr>
          <p:cNvPr id="10"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rPr>
              <a:t>18</a:t>
            </a:r>
            <a:endPar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is this quote from?</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1981200" y="2133600"/>
            <a:ext cx="4724400" cy="3581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err="1" smtClean="0">
                <a:solidFill>
                  <a:schemeClr val="accent6">
                    <a:lumMod val="75000"/>
                  </a:schemeClr>
                </a:solidFill>
                <a:latin typeface="+mj-lt"/>
                <a:ea typeface="+mj-ea"/>
                <a:cs typeface="+mj-cs"/>
              </a:rPr>
              <a:t>Spaceballs</a:t>
            </a:r>
            <a:endParaRPr kumimoji="0" lang="en-US" sz="40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two NFL tames have been to the Super Bowl four times, and lost all four? </a:t>
            </a:r>
            <a:endParaRPr lang="en-US" dirty="0" smtClean="0">
              <a:solidFill>
                <a:schemeClr val="tx1"/>
              </a:solidFill>
            </a:endParaRP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 </a:t>
            </a:r>
            <a:r>
              <a:rPr lang="en-US" sz="6600" kern="0" dirty="0" smtClean="0">
                <a:solidFill>
                  <a:schemeClr val="accent6">
                    <a:lumMod val="75000"/>
                  </a:schemeClr>
                </a:solidFill>
                <a:latin typeface="+mj-lt"/>
                <a:ea typeface="+mj-ea"/>
                <a:cs typeface="+mj-cs"/>
              </a:rPr>
              <a:t>Buffalo Bills, Minnesota Vikings</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62000" y="1371600"/>
            <a:ext cx="7848600" cy="4495800"/>
          </a:xfrm>
        </p:spPr>
        <p:txBody>
          <a:bodyPr/>
          <a:lstStyle/>
          <a:p>
            <a:pPr eaLnBrk="1" hangingPunct="1"/>
            <a:r>
              <a:rPr lang="en-US" sz="6000" dirty="0" smtClean="0">
                <a:solidFill>
                  <a:schemeClr val="tx1"/>
                </a:solidFill>
              </a:rPr>
              <a:t>In America he’s a President, in Britain he’s a King. What is the leader of Russia called?</a:t>
            </a:r>
            <a:endParaRPr lang="en-US" sz="6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A deficiency in what vitamin will cause scurvy? </a:t>
            </a:r>
            <a:endParaRPr lang="en-US" dirty="0" smtClean="0">
              <a:solidFill>
                <a:schemeClr val="tx1"/>
              </a:solidFill>
            </a:endParaRP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Vitamin C</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solidFill>
                  <a:schemeClr val="tx1"/>
                </a:solidFill>
              </a:rPr>
              <a:t>Who is this?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09600" y="2133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6600" kern="0" dirty="0" smtClean="0">
                <a:solidFill>
                  <a:schemeClr val="accent6">
                    <a:lumMod val="75000"/>
                  </a:schemeClr>
                </a:solidFill>
              </a:rPr>
              <a:t>Elijah Wood</a:t>
            </a:r>
            <a:endParaRPr lang="en-US" sz="6600" kern="0" dirty="0">
              <a:solidFill>
                <a:schemeClr val="accent6">
                  <a:lumMod val="75000"/>
                </a:schemeClr>
              </a:solidFill>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solidFill>
                  <a:schemeClr val="tx1"/>
                </a:solidFill>
              </a:rPr>
              <a:t>In baseball, where do the Twins comes from?</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2514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Minnesota</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1219200"/>
            <a:ext cx="7848600" cy="2057400"/>
          </a:xfrm>
        </p:spPr>
        <p:txBody>
          <a:bodyPr/>
          <a:lstStyle/>
          <a:p>
            <a:pPr eaLnBrk="1" hangingPunct="1"/>
            <a:r>
              <a:rPr lang="en-US" dirty="0" smtClean="0">
                <a:solidFill>
                  <a:schemeClr val="tx1"/>
                </a:solidFill>
              </a:rPr>
              <a:t>What term is used for an organism with genes that are different for a specific trait such as one dominant and one recessive?</a:t>
            </a:r>
            <a:br>
              <a:rPr lang="en-US" dirty="0" smtClean="0">
                <a:solidFill>
                  <a:schemeClr val="tx1"/>
                </a:solidFill>
              </a:rPr>
            </a:b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09600" y="38862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Hybrid</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chemeClr val="tx1"/>
                </a:solidFill>
              </a:rPr>
              <a:t>What is the highest point in Utah?</a:t>
            </a:r>
            <a:endParaRPr lang="en-US" sz="88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3</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838200"/>
            <a:ext cx="7848600" cy="4495800"/>
          </a:xfrm>
        </p:spPr>
        <p:txBody>
          <a:bodyPr/>
          <a:lstStyle/>
          <a:p>
            <a:pPr eaLnBrk="1" hangingPunct="1"/>
            <a:r>
              <a:rPr lang="en-US" sz="7200" dirty="0" smtClean="0">
                <a:solidFill>
                  <a:schemeClr val="tx1"/>
                </a:solidFill>
              </a:rPr>
              <a:t>Name all of the </a:t>
            </a:r>
            <a:r>
              <a:rPr lang="en-US" sz="7200" dirty="0" err="1" smtClean="0">
                <a:solidFill>
                  <a:schemeClr val="tx1"/>
                </a:solidFill>
              </a:rPr>
              <a:t>Weasley’s</a:t>
            </a:r>
            <a:r>
              <a:rPr lang="en-US" sz="7200" dirty="0" smtClean="0">
                <a:solidFill>
                  <a:schemeClr val="tx1"/>
                </a:solidFill>
              </a:rPr>
              <a:t> in Harry Potter.</a:t>
            </a:r>
            <a:endParaRPr lang="en-US" sz="7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4</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1371600"/>
            <a:ext cx="7848600" cy="4495800"/>
          </a:xfrm>
        </p:spPr>
        <p:txBody>
          <a:bodyPr/>
          <a:lstStyle/>
          <a:p>
            <a:pPr eaLnBrk="1" hangingPunct="1"/>
            <a:r>
              <a:rPr lang="en-US" sz="7200" dirty="0" smtClean="0">
                <a:solidFill>
                  <a:schemeClr val="tx1"/>
                </a:solidFill>
              </a:rPr>
              <a:t>How many feet is the free throw line from the hoop in basketball?</a:t>
            </a:r>
            <a:endParaRPr lang="en-US" sz="7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5</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1143000"/>
            <a:ext cx="7848600" cy="4495800"/>
          </a:xfrm>
        </p:spPr>
        <p:txBody>
          <a:bodyPr/>
          <a:lstStyle/>
          <a:p>
            <a:pPr eaLnBrk="1" hangingPunct="1"/>
            <a:r>
              <a:rPr lang="en-US" sz="7200" dirty="0" smtClean="0">
                <a:solidFill>
                  <a:schemeClr val="tx1"/>
                </a:solidFill>
              </a:rPr>
              <a:t>In Shrek 2, who is playing the piano at the Poison Apple? </a:t>
            </a:r>
            <a:endParaRPr lang="en-US" sz="72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6</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1295400"/>
            <a:ext cx="7848600" cy="4495800"/>
          </a:xfrm>
        </p:spPr>
        <p:txBody>
          <a:bodyPr/>
          <a:lstStyle/>
          <a:p>
            <a:pPr eaLnBrk="1" hangingPunct="1"/>
            <a:r>
              <a:rPr lang="en-US" sz="6600" dirty="0" smtClean="0">
                <a:solidFill>
                  <a:schemeClr val="tx1"/>
                </a:solidFill>
              </a:rPr>
              <a:t>What date did Michael J. Fox travel back to in </a:t>
            </a:r>
            <a:r>
              <a:rPr lang="en-US" sz="6600" i="1" dirty="0" smtClean="0">
                <a:solidFill>
                  <a:schemeClr val="tx1"/>
                </a:solidFill>
              </a:rPr>
              <a:t>Back to the Future?</a:t>
            </a:r>
            <a:endParaRPr lang="en-US" sz="66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7</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theme/theme1.xml><?xml version="1.0" encoding="utf-8"?>
<a:theme xmlns:a="http://schemas.openxmlformats.org/drawingml/2006/main" name="Default Design">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1672</TotalTime>
  <Words>696</Words>
  <Application>Microsoft Office PowerPoint</Application>
  <PresentationFormat>On-screen Show (4:3)</PresentationFormat>
  <Paragraphs>157</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Default Design</vt:lpstr>
      <vt:lpstr>20 Questions </vt:lpstr>
      <vt:lpstr>Instructions: </vt:lpstr>
      <vt:lpstr>In the movie, It’s a Wonderful Life, what is the name of George Bailey’s Guardian Angel?</vt:lpstr>
      <vt:lpstr>In America he’s a President, in Britain he’s a King. What is the leader of Russia called?</vt:lpstr>
      <vt:lpstr>What is the highest point in Utah?</vt:lpstr>
      <vt:lpstr>Name all of the Weasley’s in Harry Potter.</vt:lpstr>
      <vt:lpstr>How many feet is the free throw line from the hoop in basketball?</vt:lpstr>
      <vt:lpstr>In Shrek 2, who is playing the piano at the Poison Apple? </vt:lpstr>
      <vt:lpstr>What date did Michael J. Fox travel back to in Back to the Future?</vt:lpstr>
      <vt:lpstr>Name the top ten U.S. cities with the highest crime rate.</vt:lpstr>
      <vt:lpstr>Dr. Seuss’s sneetches have what on their bellies?</vt:lpstr>
      <vt:lpstr>What is the name of the woman who is said to have “started” the Trojan War?</vt:lpstr>
      <vt:lpstr>Who shot Abraham Lincoln?</vt:lpstr>
      <vt:lpstr>What is Utah’s state flower?</vt:lpstr>
      <vt:lpstr>What is the capitol of North Dakota?</vt:lpstr>
      <vt:lpstr>How many holes are in a pro round of golf?</vt:lpstr>
      <vt:lpstr>What is this quote from?</vt:lpstr>
      <vt:lpstr>What two NFL tames have been to the Super Bowl four times, and lost all four? </vt:lpstr>
      <vt:lpstr>A deficiency in what vitamin will cause scurvy? </vt:lpstr>
      <vt:lpstr>Who is this?</vt:lpstr>
      <vt:lpstr>In baseball, where do the Twins comes from?</vt:lpstr>
      <vt:lpstr>What term is used for an organism with genes that are different for a specific trait such as one dominant and one recessive? </vt:lpstr>
      <vt:lpstr>Answers!</vt:lpstr>
      <vt:lpstr>In the movie, It’s a Wonderful Life, what is the name of George Bailey’s Guardian Angel?</vt:lpstr>
      <vt:lpstr>In America he’s a President, in Britain he’s a King. What is the leader of Russia called?</vt:lpstr>
      <vt:lpstr>What is the highest point in Utah?</vt:lpstr>
      <vt:lpstr>Name all of the Weasley’s in Harry Potter.</vt:lpstr>
      <vt:lpstr>How many feet is the free throw line from the hoop in basketball?</vt:lpstr>
      <vt:lpstr>In Shrek 2, who is playing the piano at the Poison Apple? </vt:lpstr>
      <vt:lpstr>What date did Michael J. Fox travel back to in Back to the Future?</vt:lpstr>
      <vt:lpstr>Name the top ten U.S. cities with the highest crime rate.</vt:lpstr>
      <vt:lpstr>Dr. Seuss’s sneetches have what on their bellies?</vt:lpstr>
      <vt:lpstr>What is the name of the woman who is said to have “started” the Trojan War?</vt:lpstr>
      <vt:lpstr>Who shot Abraham Lincoln?</vt:lpstr>
      <vt:lpstr>What is Utah’s state flower?</vt:lpstr>
      <vt:lpstr>What is the capitol of North Dakota? </vt:lpstr>
      <vt:lpstr>How many holes are in a pro round of golf?</vt:lpstr>
      <vt:lpstr>What is this quote from?</vt:lpstr>
      <vt:lpstr>What two NFL tames have been to the Super Bowl four times, and lost all four? </vt:lpstr>
      <vt:lpstr>A deficiency in what vitamin will cause scurvy? </vt:lpstr>
      <vt:lpstr>Who is this?</vt:lpstr>
      <vt:lpstr>In baseball, where do the Twins comes from?</vt:lpstr>
      <vt:lpstr>What term is used for an organism with genes that are different for a specific trait such as one dominant and one recessive? </vt:lpstr>
    </vt:vector>
  </TitlesOfParts>
  <Company>Jordan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Easy Trivia What do you know??</dc:title>
  <dc:creator>Megan.Rees</dc:creator>
  <cp:lastModifiedBy>Megan Rees</cp:lastModifiedBy>
  <cp:revision>51</cp:revision>
  <dcterms:created xsi:type="dcterms:W3CDTF">2007-11-09T17:09:49Z</dcterms:created>
  <dcterms:modified xsi:type="dcterms:W3CDTF">2011-11-03T17:40:06Z</dcterms:modified>
</cp:coreProperties>
</file>