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diagrams/layout1.xml" ContentType="application/vnd.openxmlformats-officedocument.drawingml.diagramLayout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ms-office.activeX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activeX/activeX1.xml" ContentType="application/vnd.ms-office.activeX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3"/>
  </p:notesMasterIdLst>
  <p:sldIdLst>
    <p:sldId id="256" r:id="rId2"/>
    <p:sldId id="260" r:id="rId3"/>
    <p:sldId id="266" r:id="rId4"/>
    <p:sldId id="261" r:id="rId5"/>
    <p:sldId id="309" r:id="rId6"/>
    <p:sldId id="267" r:id="rId7"/>
    <p:sldId id="316" r:id="rId8"/>
    <p:sldId id="295" r:id="rId9"/>
    <p:sldId id="318" r:id="rId10"/>
    <p:sldId id="268" r:id="rId11"/>
    <p:sldId id="317" r:id="rId12"/>
    <p:sldId id="269" r:id="rId13"/>
    <p:sldId id="319" r:id="rId14"/>
    <p:sldId id="270" r:id="rId15"/>
    <p:sldId id="360" r:id="rId16"/>
    <p:sldId id="359" r:id="rId17"/>
    <p:sldId id="368" r:id="rId18"/>
    <p:sldId id="366" r:id="rId19"/>
    <p:sldId id="367" r:id="rId20"/>
    <p:sldId id="271" r:id="rId21"/>
    <p:sldId id="263" r:id="rId22"/>
    <p:sldId id="320" r:id="rId23"/>
    <p:sldId id="272" r:id="rId24"/>
    <p:sldId id="321" r:id="rId25"/>
    <p:sldId id="273" r:id="rId26"/>
    <p:sldId id="322" r:id="rId27"/>
    <p:sldId id="274" r:id="rId28"/>
    <p:sldId id="323" r:id="rId29"/>
    <p:sldId id="353" r:id="rId30"/>
    <p:sldId id="354" r:id="rId31"/>
    <p:sldId id="275" r:id="rId32"/>
    <p:sldId id="324" r:id="rId33"/>
    <p:sldId id="276" r:id="rId34"/>
    <p:sldId id="325" r:id="rId35"/>
    <p:sldId id="301" r:id="rId36"/>
    <p:sldId id="364" r:id="rId37"/>
    <p:sldId id="365" r:id="rId38"/>
    <p:sldId id="277" r:id="rId39"/>
    <p:sldId id="326" r:id="rId40"/>
    <p:sldId id="262" r:id="rId41"/>
    <p:sldId id="327" r:id="rId42"/>
    <p:sldId id="280" r:id="rId43"/>
    <p:sldId id="328" r:id="rId44"/>
    <p:sldId id="281" r:id="rId45"/>
    <p:sldId id="329" r:id="rId46"/>
    <p:sldId id="282" r:id="rId47"/>
    <p:sldId id="330" r:id="rId48"/>
    <p:sldId id="283" r:id="rId49"/>
    <p:sldId id="332" r:id="rId50"/>
    <p:sldId id="284" r:id="rId51"/>
    <p:sldId id="331" r:id="rId52"/>
    <p:sldId id="302" r:id="rId53"/>
    <p:sldId id="363" r:id="rId54"/>
    <p:sldId id="333" r:id="rId55"/>
    <p:sldId id="303" r:id="rId56"/>
    <p:sldId id="352" r:id="rId57"/>
    <p:sldId id="351" r:id="rId58"/>
    <p:sldId id="278" r:id="rId59"/>
    <p:sldId id="334" r:id="rId60"/>
    <p:sldId id="264" r:id="rId61"/>
    <p:sldId id="335" r:id="rId62"/>
    <p:sldId id="285" r:id="rId63"/>
    <p:sldId id="336" r:id="rId64"/>
    <p:sldId id="286" r:id="rId65"/>
    <p:sldId id="298" r:id="rId66"/>
    <p:sldId id="337" r:id="rId67"/>
    <p:sldId id="287" r:id="rId68"/>
    <p:sldId id="297" r:id="rId69"/>
    <p:sldId id="338" r:id="rId70"/>
    <p:sldId id="288" r:id="rId71"/>
    <p:sldId id="350" r:id="rId72"/>
    <p:sldId id="339" r:id="rId73"/>
    <p:sldId id="289" r:id="rId74"/>
    <p:sldId id="299" r:id="rId75"/>
    <p:sldId id="340" r:id="rId76"/>
    <p:sldId id="300" r:id="rId77"/>
    <p:sldId id="356" r:id="rId78"/>
    <p:sldId id="355" r:id="rId79"/>
    <p:sldId id="357" r:id="rId80"/>
    <p:sldId id="362" r:id="rId81"/>
    <p:sldId id="361" r:id="rId82"/>
    <p:sldId id="358" r:id="rId83"/>
    <p:sldId id="279" r:id="rId84"/>
    <p:sldId id="265" r:id="rId85"/>
    <p:sldId id="341" r:id="rId86"/>
    <p:sldId id="290" r:id="rId87"/>
    <p:sldId id="342" r:id="rId88"/>
    <p:sldId id="291" r:id="rId89"/>
    <p:sldId id="343" r:id="rId90"/>
    <p:sldId id="292" r:id="rId91"/>
    <p:sldId id="344" r:id="rId92"/>
    <p:sldId id="293" r:id="rId93"/>
    <p:sldId id="345" r:id="rId94"/>
    <p:sldId id="294" r:id="rId95"/>
    <p:sldId id="346" r:id="rId96"/>
    <p:sldId id="304" r:id="rId97"/>
    <p:sldId id="347" r:id="rId98"/>
    <p:sldId id="306" r:id="rId99"/>
    <p:sldId id="348" r:id="rId100"/>
    <p:sldId id="307" r:id="rId101"/>
    <p:sldId id="349" r:id="rId10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E284"/>
    <a:srgbClr val="B05D1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 autoAdjust="0"/>
  </p:normalViewPr>
  <p:slideViewPr>
    <p:cSldViewPr>
      <p:cViewPr varScale="1">
        <p:scale>
          <a:sx n="85" d="100"/>
          <a:sy n="85" d="100"/>
        </p:scale>
        <p:origin x="-78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1974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tableStyles" Target="tableStyles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presProps" Target="pres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3C4618A-D485-477E-BCE4-551F79C63D18}" type="doc">
      <dgm:prSet loTypeId="urn:microsoft.com/office/officeart/2005/8/layout/hProcess9" loCatId="process" qsTypeId="urn:microsoft.com/office/officeart/2005/8/quickstyle/3d5" qsCatId="3D" csTypeId="urn:microsoft.com/office/officeart/2005/8/colors/colorful3" csCatId="colorful" phldr="1"/>
      <dgm:spPr/>
    </dgm:pt>
    <dgm:pt modelId="{EBA6AC86-56E6-4515-9430-39BAC5C4B4EE}">
      <dgm:prSet phldrT="[Text]"/>
      <dgm:spPr/>
      <dgm:t>
        <a:bodyPr/>
        <a:lstStyle/>
        <a:p>
          <a:r>
            <a:rPr lang="en-US" dirty="0" smtClean="0"/>
            <a:t>Manufacturer</a:t>
          </a:r>
          <a:endParaRPr lang="en-US" dirty="0"/>
        </a:p>
      </dgm:t>
    </dgm:pt>
    <dgm:pt modelId="{97B9379D-45E6-419E-B913-6F43D3C43437}" type="parTrans" cxnId="{BC5CCEB6-6894-44C1-ACFB-0C564E661976}">
      <dgm:prSet/>
      <dgm:spPr/>
      <dgm:t>
        <a:bodyPr/>
        <a:lstStyle/>
        <a:p>
          <a:endParaRPr lang="en-US"/>
        </a:p>
      </dgm:t>
    </dgm:pt>
    <dgm:pt modelId="{CCE31724-AC17-499E-8191-61E367B14F38}" type="sibTrans" cxnId="{BC5CCEB6-6894-44C1-ACFB-0C564E661976}">
      <dgm:prSet/>
      <dgm:spPr/>
      <dgm:t>
        <a:bodyPr/>
        <a:lstStyle/>
        <a:p>
          <a:endParaRPr lang="en-US"/>
        </a:p>
      </dgm:t>
    </dgm:pt>
    <dgm:pt modelId="{846F4CBF-0056-4052-9BF3-4A35FBA8EB74}">
      <dgm:prSet phldrT="[Text]"/>
      <dgm:spPr/>
      <dgm:t>
        <a:bodyPr/>
        <a:lstStyle/>
        <a:p>
          <a:r>
            <a:rPr lang="en-US" dirty="0" smtClean="0"/>
            <a:t>Distributer</a:t>
          </a:r>
          <a:endParaRPr lang="en-US" dirty="0"/>
        </a:p>
      </dgm:t>
    </dgm:pt>
    <dgm:pt modelId="{3B89AE95-1B57-43E7-A1D4-B15345181E3D}" type="parTrans" cxnId="{185AC08A-2E3D-40CC-82E1-3BA5EEF0E072}">
      <dgm:prSet/>
      <dgm:spPr/>
      <dgm:t>
        <a:bodyPr/>
        <a:lstStyle/>
        <a:p>
          <a:endParaRPr lang="en-US"/>
        </a:p>
      </dgm:t>
    </dgm:pt>
    <dgm:pt modelId="{38F8D9D2-F451-4C32-A651-F1797EC1BD95}" type="sibTrans" cxnId="{185AC08A-2E3D-40CC-82E1-3BA5EEF0E072}">
      <dgm:prSet/>
      <dgm:spPr/>
      <dgm:t>
        <a:bodyPr/>
        <a:lstStyle/>
        <a:p>
          <a:endParaRPr lang="en-US"/>
        </a:p>
      </dgm:t>
    </dgm:pt>
    <dgm:pt modelId="{E622D224-CBA1-4700-92AA-77629C9A0374}">
      <dgm:prSet phldrT="[Text]"/>
      <dgm:spPr/>
      <dgm:t>
        <a:bodyPr/>
        <a:lstStyle/>
        <a:p>
          <a:r>
            <a:rPr lang="en-US" dirty="0" smtClean="0"/>
            <a:t>Store</a:t>
          </a:r>
          <a:endParaRPr lang="en-US" dirty="0"/>
        </a:p>
      </dgm:t>
    </dgm:pt>
    <dgm:pt modelId="{BB7BE76E-2251-4ACA-BD17-D73655F5740B}" type="parTrans" cxnId="{B0D173E9-CD9B-4AF5-AD0D-C8221ACE5901}">
      <dgm:prSet/>
      <dgm:spPr/>
      <dgm:t>
        <a:bodyPr/>
        <a:lstStyle/>
        <a:p>
          <a:endParaRPr lang="en-US"/>
        </a:p>
      </dgm:t>
    </dgm:pt>
    <dgm:pt modelId="{D0EEEEFB-84AF-4269-8684-E35E58C90F0B}" type="sibTrans" cxnId="{B0D173E9-CD9B-4AF5-AD0D-C8221ACE5901}">
      <dgm:prSet/>
      <dgm:spPr/>
      <dgm:t>
        <a:bodyPr/>
        <a:lstStyle/>
        <a:p>
          <a:endParaRPr lang="en-US"/>
        </a:p>
      </dgm:t>
    </dgm:pt>
    <dgm:pt modelId="{A20EAEDC-ABAC-4F51-AF5E-1A8FCDD0F889}">
      <dgm:prSet phldrT="[Text]"/>
      <dgm:spPr/>
      <dgm:t>
        <a:bodyPr/>
        <a:lstStyle/>
        <a:p>
          <a:r>
            <a:rPr lang="en-US" dirty="0" smtClean="0"/>
            <a:t>Consumer</a:t>
          </a:r>
          <a:endParaRPr lang="en-US" dirty="0"/>
        </a:p>
      </dgm:t>
    </dgm:pt>
    <dgm:pt modelId="{13FD90F5-FFC4-4F6B-9A3E-42145EE7FFDC}" type="parTrans" cxnId="{17F7A1FD-269B-4D51-80BA-2063D5ACF83A}">
      <dgm:prSet/>
      <dgm:spPr/>
      <dgm:t>
        <a:bodyPr/>
        <a:lstStyle/>
        <a:p>
          <a:endParaRPr lang="en-US"/>
        </a:p>
      </dgm:t>
    </dgm:pt>
    <dgm:pt modelId="{A055AB3C-5B89-4632-9507-1923BA14AB6B}" type="sibTrans" cxnId="{17F7A1FD-269B-4D51-80BA-2063D5ACF83A}">
      <dgm:prSet/>
      <dgm:spPr/>
      <dgm:t>
        <a:bodyPr/>
        <a:lstStyle/>
        <a:p>
          <a:endParaRPr lang="en-US"/>
        </a:p>
      </dgm:t>
    </dgm:pt>
    <dgm:pt modelId="{97E51D59-67E6-4636-9A33-CE2801906BED}" type="pres">
      <dgm:prSet presAssocID="{F3C4618A-D485-477E-BCE4-551F79C63D18}" presName="CompostProcess" presStyleCnt="0">
        <dgm:presLayoutVars>
          <dgm:dir/>
          <dgm:resizeHandles val="exact"/>
        </dgm:presLayoutVars>
      </dgm:prSet>
      <dgm:spPr/>
    </dgm:pt>
    <dgm:pt modelId="{0FF07D2E-51B3-4AE7-ABAC-935245CFEAB7}" type="pres">
      <dgm:prSet presAssocID="{F3C4618A-D485-477E-BCE4-551F79C63D18}" presName="arrow" presStyleLbl="bgShp" presStyleIdx="0" presStyleCnt="1"/>
      <dgm:spPr/>
    </dgm:pt>
    <dgm:pt modelId="{A9CDD126-E801-48A2-BFD2-191054CE8327}" type="pres">
      <dgm:prSet presAssocID="{F3C4618A-D485-477E-BCE4-551F79C63D18}" presName="linearProcess" presStyleCnt="0"/>
      <dgm:spPr/>
    </dgm:pt>
    <dgm:pt modelId="{8DA8FC2F-C0D4-4FDF-B840-6B7FB03A6196}" type="pres">
      <dgm:prSet presAssocID="{EBA6AC86-56E6-4515-9430-39BAC5C4B4EE}" presName="tex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DA857A-808B-47A8-8123-858D32CCD37D}" type="pres">
      <dgm:prSet presAssocID="{CCE31724-AC17-499E-8191-61E367B14F38}" presName="sibTrans" presStyleCnt="0"/>
      <dgm:spPr/>
    </dgm:pt>
    <dgm:pt modelId="{FFF21DAA-57AC-45A5-B2CF-BE1D4098B5FD}" type="pres">
      <dgm:prSet presAssocID="{846F4CBF-0056-4052-9BF3-4A35FBA8EB74}" presName="text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60BB6B-DD0A-42CF-ABFB-0AB9ECAE93AF}" type="pres">
      <dgm:prSet presAssocID="{38F8D9D2-F451-4C32-A651-F1797EC1BD95}" presName="sibTrans" presStyleCnt="0"/>
      <dgm:spPr/>
    </dgm:pt>
    <dgm:pt modelId="{D24EA62D-B5F5-4617-90E0-F7ACC9EEE326}" type="pres">
      <dgm:prSet presAssocID="{E622D224-CBA1-4700-92AA-77629C9A0374}" presName="text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07BCD4E-D5A5-4117-8D1E-B78F67C8584B}" type="pres">
      <dgm:prSet presAssocID="{D0EEEEFB-84AF-4269-8684-E35E58C90F0B}" presName="sibTrans" presStyleCnt="0"/>
      <dgm:spPr/>
    </dgm:pt>
    <dgm:pt modelId="{7CEF54E2-FCC3-4697-B587-12EB2F4381D3}" type="pres">
      <dgm:prSet presAssocID="{A20EAEDC-ABAC-4F51-AF5E-1A8FCDD0F889}" presName="tex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07FFC63-2E72-4166-8467-1D8938EAF2F7}" type="presOf" srcId="{F3C4618A-D485-477E-BCE4-551F79C63D18}" destId="{97E51D59-67E6-4636-9A33-CE2801906BED}" srcOrd="0" destOrd="0" presId="urn:microsoft.com/office/officeart/2005/8/layout/hProcess9"/>
    <dgm:cxn modelId="{AC18D548-619E-48BB-A707-8BFE9A0DFD0B}" type="presOf" srcId="{E622D224-CBA1-4700-92AA-77629C9A0374}" destId="{D24EA62D-B5F5-4617-90E0-F7ACC9EEE326}" srcOrd="0" destOrd="0" presId="urn:microsoft.com/office/officeart/2005/8/layout/hProcess9"/>
    <dgm:cxn modelId="{F4269946-131B-4DCD-B1A7-732DD8D1E9F1}" type="presOf" srcId="{A20EAEDC-ABAC-4F51-AF5E-1A8FCDD0F889}" destId="{7CEF54E2-FCC3-4697-B587-12EB2F4381D3}" srcOrd="0" destOrd="0" presId="urn:microsoft.com/office/officeart/2005/8/layout/hProcess9"/>
    <dgm:cxn modelId="{185AC08A-2E3D-40CC-82E1-3BA5EEF0E072}" srcId="{F3C4618A-D485-477E-BCE4-551F79C63D18}" destId="{846F4CBF-0056-4052-9BF3-4A35FBA8EB74}" srcOrd="1" destOrd="0" parTransId="{3B89AE95-1B57-43E7-A1D4-B15345181E3D}" sibTransId="{38F8D9D2-F451-4C32-A651-F1797EC1BD95}"/>
    <dgm:cxn modelId="{BC5CCEB6-6894-44C1-ACFB-0C564E661976}" srcId="{F3C4618A-D485-477E-BCE4-551F79C63D18}" destId="{EBA6AC86-56E6-4515-9430-39BAC5C4B4EE}" srcOrd="0" destOrd="0" parTransId="{97B9379D-45E6-419E-B913-6F43D3C43437}" sibTransId="{CCE31724-AC17-499E-8191-61E367B14F38}"/>
    <dgm:cxn modelId="{B0D173E9-CD9B-4AF5-AD0D-C8221ACE5901}" srcId="{F3C4618A-D485-477E-BCE4-551F79C63D18}" destId="{E622D224-CBA1-4700-92AA-77629C9A0374}" srcOrd="2" destOrd="0" parTransId="{BB7BE76E-2251-4ACA-BD17-D73655F5740B}" sibTransId="{D0EEEEFB-84AF-4269-8684-E35E58C90F0B}"/>
    <dgm:cxn modelId="{1D067CB9-6BF4-4E1F-A009-CFCD8CAAE7C0}" type="presOf" srcId="{846F4CBF-0056-4052-9BF3-4A35FBA8EB74}" destId="{FFF21DAA-57AC-45A5-B2CF-BE1D4098B5FD}" srcOrd="0" destOrd="0" presId="urn:microsoft.com/office/officeart/2005/8/layout/hProcess9"/>
    <dgm:cxn modelId="{17F7A1FD-269B-4D51-80BA-2063D5ACF83A}" srcId="{F3C4618A-D485-477E-BCE4-551F79C63D18}" destId="{A20EAEDC-ABAC-4F51-AF5E-1A8FCDD0F889}" srcOrd="3" destOrd="0" parTransId="{13FD90F5-FFC4-4F6B-9A3E-42145EE7FFDC}" sibTransId="{A055AB3C-5B89-4632-9507-1923BA14AB6B}"/>
    <dgm:cxn modelId="{51AD5B32-9C33-4A40-874B-EB47B953CB2D}" type="presOf" srcId="{EBA6AC86-56E6-4515-9430-39BAC5C4B4EE}" destId="{8DA8FC2F-C0D4-4FDF-B840-6B7FB03A6196}" srcOrd="0" destOrd="0" presId="urn:microsoft.com/office/officeart/2005/8/layout/hProcess9"/>
    <dgm:cxn modelId="{E2E60602-B16C-42CD-960F-4FB059704C22}" type="presParOf" srcId="{97E51D59-67E6-4636-9A33-CE2801906BED}" destId="{0FF07D2E-51B3-4AE7-ABAC-935245CFEAB7}" srcOrd="0" destOrd="0" presId="urn:microsoft.com/office/officeart/2005/8/layout/hProcess9"/>
    <dgm:cxn modelId="{0355FDCD-8E46-4D9C-A905-51FDF0F011C3}" type="presParOf" srcId="{97E51D59-67E6-4636-9A33-CE2801906BED}" destId="{A9CDD126-E801-48A2-BFD2-191054CE8327}" srcOrd="1" destOrd="0" presId="urn:microsoft.com/office/officeart/2005/8/layout/hProcess9"/>
    <dgm:cxn modelId="{7F3D2443-A068-494C-901C-83963325D6AC}" type="presParOf" srcId="{A9CDD126-E801-48A2-BFD2-191054CE8327}" destId="{8DA8FC2F-C0D4-4FDF-B840-6B7FB03A6196}" srcOrd="0" destOrd="0" presId="urn:microsoft.com/office/officeart/2005/8/layout/hProcess9"/>
    <dgm:cxn modelId="{2CA41F6F-CF5D-43A3-8AE5-91542480042D}" type="presParOf" srcId="{A9CDD126-E801-48A2-BFD2-191054CE8327}" destId="{B6DA857A-808B-47A8-8123-858D32CCD37D}" srcOrd="1" destOrd="0" presId="urn:microsoft.com/office/officeart/2005/8/layout/hProcess9"/>
    <dgm:cxn modelId="{998E591A-7BAA-44D6-8BA8-F71B38247DC5}" type="presParOf" srcId="{A9CDD126-E801-48A2-BFD2-191054CE8327}" destId="{FFF21DAA-57AC-45A5-B2CF-BE1D4098B5FD}" srcOrd="2" destOrd="0" presId="urn:microsoft.com/office/officeart/2005/8/layout/hProcess9"/>
    <dgm:cxn modelId="{F404C40B-78D6-43D0-9D4C-7873B85087DB}" type="presParOf" srcId="{A9CDD126-E801-48A2-BFD2-191054CE8327}" destId="{7560BB6B-DD0A-42CF-ABFB-0AB9ECAE93AF}" srcOrd="3" destOrd="0" presId="urn:microsoft.com/office/officeart/2005/8/layout/hProcess9"/>
    <dgm:cxn modelId="{3F900BF9-874C-43A4-BB59-34955BE00C1F}" type="presParOf" srcId="{A9CDD126-E801-48A2-BFD2-191054CE8327}" destId="{D24EA62D-B5F5-4617-90E0-F7ACC9EEE326}" srcOrd="4" destOrd="0" presId="urn:microsoft.com/office/officeart/2005/8/layout/hProcess9"/>
    <dgm:cxn modelId="{A7146BF8-DB1A-420F-AF44-B2FFE3806BF9}" type="presParOf" srcId="{A9CDD126-E801-48A2-BFD2-191054CE8327}" destId="{F07BCD4E-D5A5-4117-8D1E-B78F67C8584B}" srcOrd="5" destOrd="0" presId="urn:microsoft.com/office/officeart/2005/8/layout/hProcess9"/>
    <dgm:cxn modelId="{1F9DEF34-E5CE-4315-A41B-E0C0420F642E}" type="presParOf" srcId="{A9CDD126-E801-48A2-BFD2-191054CE8327}" destId="{7CEF54E2-FCC3-4697-B587-12EB2F4381D3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FF07D2E-51B3-4AE7-ABAC-935245CFEAB7}">
      <dsp:nvSpPr>
        <dsp:cNvPr id="0" name=""/>
        <dsp:cNvSpPr/>
      </dsp:nvSpPr>
      <dsp:spPr>
        <a:xfrm>
          <a:off x="377189" y="0"/>
          <a:ext cx="4274820" cy="3352800"/>
        </a:xfrm>
        <a:prstGeom prst="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400500" extrusionH="63500" contourW="12700" prstMaterial="matte">
          <a:contourClr>
            <a:schemeClr val="lt1">
              <a:tint val="5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A8FC2F-C0D4-4FDF-B840-6B7FB03A6196}">
      <dsp:nvSpPr>
        <dsp:cNvPr id="0" name=""/>
        <dsp:cNvSpPr/>
      </dsp:nvSpPr>
      <dsp:spPr>
        <a:xfrm>
          <a:off x="2517" y="1005840"/>
          <a:ext cx="1210642" cy="134112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Manufacturer</a:t>
          </a:r>
          <a:endParaRPr lang="en-US" sz="1300" kern="1200" dirty="0"/>
        </a:p>
      </dsp:txBody>
      <dsp:txXfrm>
        <a:off x="2517" y="1005840"/>
        <a:ext cx="1210642" cy="1341120"/>
      </dsp:txXfrm>
    </dsp:sp>
    <dsp:sp modelId="{FFF21DAA-57AC-45A5-B2CF-BE1D4098B5FD}">
      <dsp:nvSpPr>
        <dsp:cNvPr id="0" name=""/>
        <dsp:cNvSpPr/>
      </dsp:nvSpPr>
      <dsp:spPr>
        <a:xfrm>
          <a:off x="1273691" y="1005840"/>
          <a:ext cx="1210642" cy="1341120"/>
        </a:xfrm>
        <a:prstGeom prst="roundRect">
          <a:avLst/>
        </a:prstGeom>
        <a:solidFill>
          <a:schemeClr val="accent3">
            <a:hueOff val="3750088"/>
            <a:satOff val="-5627"/>
            <a:lumOff val="-915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Distributer</a:t>
          </a:r>
          <a:endParaRPr lang="en-US" sz="1300" kern="1200" dirty="0"/>
        </a:p>
      </dsp:txBody>
      <dsp:txXfrm>
        <a:off x="1273691" y="1005840"/>
        <a:ext cx="1210642" cy="1341120"/>
      </dsp:txXfrm>
    </dsp:sp>
    <dsp:sp modelId="{D24EA62D-B5F5-4617-90E0-F7ACC9EEE326}">
      <dsp:nvSpPr>
        <dsp:cNvPr id="0" name=""/>
        <dsp:cNvSpPr/>
      </dsp:nvSpPr>
      <dsp:spPr>
        <a:xfrm>
          <a:off x="2544866" y="1005840"/>
          <a:ext cx="1210642" cy="1341120"/>
        </a:xfrm>
        <a:prstGeom prst="roundRect">
          <a:avLst/>
        </a:prstGeom>
        <a:solidFill>
          <a:schemeClr val="accent3">
            <a:hueOff val="7500176"/>
            <a:satOff val="-11253"/>
            <a:lumOff val="-183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Store</a:t>
          </a:r>
          <a:endParaRPr lang="en-US" sz="1300" kern="1200" dirty="0"/>
        </a:p>
      </dsp:txBody>
      <dsp:txXfrm>
        <a:off x="2544866" y="1005840"/>
        <a:ext cx="1210642" cy="1341120"/>
      </dsp:txXfrm>
    </dsp:sp>
    <dsp:sp modelId="{7CEF54E2-FCC3-4697-B587-12EB2F4381D3}">
      <dsp:nvSpPr>
        <dsp:cNvPr id="0" name=""/>
        <dsp:cNvSpPr/>
      </dsp:nvSpPr>
      <dsp:spPr>
        <a:xfrm>
          <a:off x="3816040" y="1005840"/>
          <a:ext cx="1210642" cy="1341120"/>
        </a:xfrm>
        <a:prstGeom prst="round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Consumer</a:t>
          </a:r>
          <a:endParaRPr lang="en-US" sz="1300" kern="1200" dirty="0"/>
        </a:p>
      </dsp:txBody>
      <dsp:txXfrm>
        <a:off x="3816040" y="1005840"/>
        <a:ext cx="1210642" cy="13411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F170E-DE9B-44E2-8C00-711B003375D5}" type="datetimeFigureOut">
              <a:rPr lang="en-US" smtClean="0"/>
              <a:pPr/>
              <a:t>5/1/2012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63B867-930E-4CC2-9450-B6C9A51265E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63B867-930E-4CC2-9450-B6C9A51265E6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63B867-930E-4CC2-9450-B6C9A51265E6}" type="slidenum">
              <a:rPr lang="en-US" smtClean="0"/>
              <a:pPr/>
              <a:t>88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F34B-8CF1-4C6A-A505-1E5D1B4E1964}" type="datetimeFigureOut">
              <a:rPr lang="en-US" smtClean="0"/>
              <a:pPr/>
              <a:t>5/1/2012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BF64-5089-4543-9C24-B02F1FAD14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F34B-8CF1-4C6A-A505-1E5D1B4E1964}" type="datetimeFigureOut">
              <a:rPr lang="en-US" smtClean="0"/>
              <a:pPr/>
              <a:t>5/1/2012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BF64-5089-4543-9C24-B02F1FAD14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F34B-8CF1-4C6A-A505-1E5D1B4E1964}" type="datetimeFigureOut">
              <a:rPr lang="en-US" smtClean="0"/>
              <a:pPr/>
              <a:t>5/1/2012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BF64-5089-4543-9C24-B02F1FAD14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F34B-8CF1-4C6A-A505-1E5D1B4E1964}" type="datetimeFigureOut">
              <a:rPr lang="en-US" smtClean="0"/>
              <a:pPr/>
              <a:t>5/1/2012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BF64-5089-4543-9C24-B02F1FAD14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F34B-8CF1-4C6A-A505-1E5D1B4E1964}" type="datetimeFigureOut">
              <a:rPr lang="en-US" smtClean="0"/>
              <a:pPr/>
              <a:t>5/1/2012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BF64-5089-4543-9C24-B02F1FAD14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F34B-8CF1-4C6A-A505-1E5D1B4E1964}" type="datetimeFigureOut">
              <a:rPr lang="en-US" smtClean="0"/>
              <a:pPr/>
              <a:t>5/1/2012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BF64-5089-4543-9C24-B02F1FAD14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F34B-8CF1-4C6A-A505-1E5D1B4E1964}" type="datetimeFigureOut">
              <a:rPr lang="en-US" smtClean="0"/>
              <a:pPr/>
              <a:t>5/1/2012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BF64-5089-4543-9C24-B02F1FAD14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F34B-8CF1-4C6A-A505-1E5D1B4E1964}" type="datetimeFigureOut">
              <a:rPr lang="en-US" smtClean="0"/>
              <a:pPr/>
              <a:t>5/1/2012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BF64-5089-4543-9C24-B02F1FAD14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F34B-8CF1-4C6A-A505-1E5D1B4E1964}" type="datetimeFigureOut">
              <a:rPr lang="en-US" smtClean="0"/>
              <a:pPr/>
              <a:t>5/1/2012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BF64-5089-4543-9C24-B02F1FAD14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F34B-8CF1-4C6A-A505-1E5D1B4E1964}" type="datetimeFigureOut">
              <a:rPr lang="en-US" smtClean="0"/>
              <a:pPr/>
              <a:t>5/1/2012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BF64-5089-4543-9C24-B02F1FAD14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F34B-8CF1-4C6A-A505-1E5D1B4E1964}" type="datetimeFigureOut">
              <a:rPr lang="en-US" smtClean="0"/>
              <a:pPr/>
              <a:t>5/1/2012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BF64-5089-4543-9C24-B02F1FAD14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C2F34B-8CF1-4C6A-A505-1E5D1B4E1964}" type="datetimeFigureOut">
              <a:rPr lang="en-US" smtClean="0"/>
              <a:pPr/>
              <a:t>5/1/2012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8ABF64-5089-4543-9C24-B02F1FAD140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" Target="slide8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jpeg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slide" Target="slide3.xml"/><Relationship Id="rId7" Type="http://schemas.openxmlformats.org/officeDocument/2006/relationships/diagramColors" Target="../diagrams/colors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3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slide" Target="slide38.xml"/><Relationship Id="rId4" Type="http://schemas.openxmlformats.org/officeDocument/2006/relationships/slide" Target="slide58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23.xml"/><Relationship Id="rId7" Type="http://schemas.openxmlformats.org/officeDocument/2006/relationships/slide" Target="slide31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9.xml"/><Relationship Id="rId11" Type="http://schemas.openxmlformats.org/officeDocument/2006/relationships/slide" Target="slide37.xml"/><Relationship Id="rId5" Type="http://schemas.openxmlformats.org/officeDocument/2006/relationships/slide" Target="slide27.xml"/><Relationship Id="rId10" Type="http://schemas.openxmlformats.org/officeDocument/2006/relationships/slide" Target="slide35.xml"/><Relationship Id="rId4" Type="http://schemas.openxmlformats.org/officeDocument/2006/relationships/slide" Target="slide25.xml"/><Relationship Id="rId9" Type="http://schemas.openxmlformats.org/officeDocument/2006/relationships/slide" Target="slide3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slide" Target="slide20.xml"/><Relationship Id="rId7" Type="http://schemas.openxmlformats.org/officeDocument/2006/relationships/image" Target="../media/image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slide" Target="slide20.xml"/><Relationship Id="rId7" Type="http://schemas.openxmlformats.org/officeDocument/2006/relationships/image" Target="../media/image1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gi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8.xml"/><Relationship Id="rId7" Type="http://schemas.openxmlformats.org/officeDocument/2006/relationships/slide" Target="slide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slide" Target="slide10.xml"/><Relationship Id="rId10" Type="http://schemas.openxmlformats.org/officeDocument/2006/relationships/slide" Target="slide18.xml"/><Relationship Id="rId4" Type="http://schemas.openxmlformats.org/officeDocument/2006/relationships/slide" Target="slide6.xml"/><Relationship Id="rId9" Type="http://schemas.openxmlformats.org/officeDocument/2006/relationships/slide" Target="slide1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slide" Target="slide20.xml"/><Relationship Id="rId7" Type="http://schemas.openxmlformats.org/officeDocument/2006/relationships/image" Target="../media/image2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gif"/><Relationship Id="rId5" Type="http://schemas.openxmlformats.org/officeDocument/2006/relationships/image" Target="../media/image18.jpeg"/><Relationship Id="rId4" Type="http://schemas.openxmlformats.org/officeDocument/2006/relationships/hyperlink" Target="http://images.google.com/imgres?imgurl=http://www.kycollectiblesonline.com/images/bengals_logo.gif&amp;imgrefurl=http://www.kycollectiblesonline.com/&amp;usg=__VO7SW2V8h8wvbr3TObA8T24_MWA=&amp;h=258&amp;w=250&amp;sz=10&amp;hl=en&amp;start=24&amp;sig2=7MxV9zhw3I1NifrqlcUXLw&amp;um=1&amp;tbnid=IUCg2lf94is1TM:&amp;tbnh=112&amp;tbnw=109&amp;prev=/images?q=cincinnati+bengals&amp;ndsp=18&amp;hl=en&amp;safe=active&amp;rlz=1G1GGLQ_ENUS254&amp;sa=N&amp;start=18&amp;um=1&amp;ei=-rkKS8brJZietAOMyujACQ" TargetMode="External"/><Relationship Id="rId9" Type="http://schemas.openxmlformats.org/officeDocument/2006/relationships/image" Target="../media/image22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3" Type="http://schemas.openxmlformats.org/officeDocument/2006/relationships/slide" Target="slide20.xml"/><Relationship Id="rId7" Type="http://schemas.openxmlformats.org/officeDocument/2006/relationships/image" Target="../media/image26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slide" Target="slide20.xml"/><Relationship Id="rId7" Type="http://schemas.openxmlformats.org/officeDocument/2006/relationships/image" Target="../media/image3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gi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42.xml"/><Relationship Id="rId7" Type="http://schemas.openxmlformats.org/officeDocument/2006/relationships/slide" Target="slide50.xml"/><Relationship Id="rId2" Type="http://schemas.openxmlformats.org/officeDocument/2006/relationships/slide" Target="slide4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8.xml"/><Relationship Id="rId11" Type="http://schemas.openxmlformats.org/officeDocument/2006/relationships/slide" Target="slide57.xml"/><Relationship Id="rId5" Type="http://schemas.openxmlformats.org/officeDocument/2006/relationships/slide" Target="slide46.xml"/><Relationship Id="rId10" Type="http://schemas.openxmlformats.org/officeDocument/2006/relationships/slide" Target="slide55.xml"/><Relationship Id="rId4" Type="http://schemas.openxmlformats.org/officeDocument/2006/relationships/slide" Target="slide44.xml"/><Relationship Id="rId9" Type="http://schemas.openxmlformats.org/officeDocument/2006/relationships/slide" Target="slide5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gif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slide" Target="slide38.xml"/><Relationship Id="rId7" Type="http://schemas.openxmlformats.org/officeDocument/2006/relationships/image" Target="../media/image3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Megan.Rees\Videos\Allstate%20TV%20Ad%20%20Raccoon%20Mayhem%20-%20YouTube.wmv" TargetMode="External"/><Relationship Id="rId5" Type="http://schemas.openxmlformats.org/officeDocument/2006/relationships/image" Target="../media/image41.png"/><Relationship Id="rId4" Type="http://schemas.openxmlformats.org/officeDocument/2006/relationships/slide" Target="slide3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slide" Target="slide38.xml"/><Relationship Id="rId7" Type="http://schemas.openxmlformats.org/officeDocument/2006/relationships/image" Target="../media/image4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62.xml"/><Relationship Id="rId7" Type="http://schemas.openxmlformats.org/officeDocument/2006/relationships/slide" Target="slide73.xml"/><Relationship Id="rId2" Type="http://schemas.openxmlformats.org/officeDocument/2006/relationships/slide" Target="slide6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7.xml"/><Relationship Id="rId11" Type="http://schemas.openxmlformats.org/officeDocument/2006/relationships/slide" Target="slide81.xml"/><Relationship Id="rId5" Type="http://schemas.openxmlformats.org/officeDocument/2006/relationships/slide" Target="slide70.xml"/><Relationship Id="rId10" Type="http://schemas.openxmlformats.org/officeDocument/2006/relationships/slide" Target="slide78.xml"/><Relationship Id="rId4" Type="http://schemas.openxmlformats.org/officeDocument/2006/relationships/slide" Target="slide64.xml"/><Relationship Id="rId9" Type="http://schemas.openxmlformats.org/officeDocument/2006/relationships/slide" Target="slide7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5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slide" Target="slide58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5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5" Type="http://schemas.openxmlformats.org/officeDocument/2006/relationships/slide" Target="slide58.xml"/><Relationship Id="rId4" Type="http://schemas.openxmlformats.org/officeDocument/2006/relationships/slide" Target="slide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slide" Target="slide58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Megan.Rees\Videos\New%20PC%20Vs.%20MAC%20ad%20very%20funny!%20-%20YouTube.wmv" TargetMode="External"/><Relationship Id="rId5" Type="http://schemas.openxmlformats.org/officeDocument/2006/relationships/image" Target="../media/image50.png"/><Relationship Id="rId4" Type="http://schemas.openxmlformats.org/officeDocument/2006/relationships/slide" Target="slide58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5" Type="http://schemas.openxmlformats.org/officeDocument/2006/relationships/slide" Target="slide71.xml"/><Relationship Id="rId4" Type="http://schemas.openxmlformats.org/officeDocument/2006/relationships/slide" Target="slide58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Megan.Rees\Videos\Old%20Spice%20%20%20The%20Man%20Your%20Man%20Could%20Smell%20Like%20-%20YouTube3.wmv" TargetMode="External"/><Relationship Id="rId5" Type="http://schemas.openxmlformats.org/officeDocument/2006/relationships/image" Target="../media/image51.png"/><Relationship Id="rId4" Type="http://schemas.openxmlformats.org/officeDocument/2006/relationships/slide" Target="slide58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5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4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Megan.Rees\Videos\The%20Force%20%20Volkswagen%20Commercial%20-%20YouTube.wmv" TargetMode="External"/><Relationship Id="rId5" Type="http://schemas.openxmlformats.org/officeDocument/2006/relationships/image" Target="../media/image52.png"/><Relationship Id="rId4" Type="http://schemas.openxmlformats.org/officeDocument/2006/relationships/slide" Target="slide58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slide" Target="slide58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" Target="slide5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9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Megan.Rees\Videos\2011%20Arby's%20Commercial%20-%20YouTube.wmv" TargetMode="External"/><Relationship Id="rId5" Type="http://schemas.openxmlformats.org/officeDocument/2006/relationships/image" Target="../media/image53.png"/><Relationship Id="rId4" Type="http://schemas.openxmlformats.org/officeDocument/2006/relationships/slide" Target="slide5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4" Type="http://schemas.openxmlformats.org/officeDocument/2006/relationships/slide" Target="slide58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86.xml"/><Relationship Id="rId7" Type="http://schemas.openxmlformats.org/officeDocument/2006/relationships/slide" Target="slide94.xml"/><Relationship Id="rId2" Type="http://schemas.openxmlformats.org/officeDocument/2006/relationships/slide" Target="slide8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2.xml"/><Relationship Id="rId11" Type="http://schemas.openxmlformats.org/officeDocument/2006/relationships/slide" Target="slide98.xml"/><Relationship Id="rId5" Type="http://schemas.openxmlformats.org/officeDocument/2006/relationships/slide" Target="slide90.xml"/><Relationship Id="rId10" Type="http://schemas.openxmlformats.org/officeDocument/2006/relationships/slide" Target="slide100.xml"/><Relationship Id="rId4" Type="http://schemas.openxmlformats.org/officeDocument/2006/relationships/slide" Target="slide88.xml"/><Relationship Id="rId9" Type="http://schemas.openxmlformats.org/officeDocument/2006/relationships/slide" Target="slide96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" Target="slide8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" Target="slide8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3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slide" Target="slide83.xml"/><Relationship Id="rId7" Type="http://schemas.openxmlformats.org/officeDocument/2006/relationships/image" Target="../media/image5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gif"/><Relationship Id="rId5" Type="http://schemas.openxmlformats.org/officeDocument/2006/relationships/image" Target="../media/image57.gif"/><Relationship Id="rId4" Type="http://schemas.openxmlformats.org/officeDocument/2006/relationships/image" Target="../media/image56.jpeg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slide" Target="slide83.xml"/><Relationship Id="rId7" Type="http://schemas.openxmlformats.org/officeDocument/2006/relationships/image" Target="../media/image6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" Target="slide8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jpeg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" Target="slide8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gif"/><Relationship Id="rId4" Type="http://schemas.openxmlformats.org/officeDocument/2006/relationships/hyperlink" Target="http://www.sierramist.com/" TargetMode="Externa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" Target="slide8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eg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371600"/>
            <a:ext cx="7772400" cy="3584575"/>
          </a:xfrm>
        </p:spPr>
        <p:txBody>
          <a:bodyPr>
            <a:noAutofit/>
          </a:bodyPr>
          <a:lstStyle/>
          <a:p>
            <a:r>
              <a:rPr 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Politician" pitchFamily="2" charset="0"/>
              </a:rPr>
              <a:t>Marketing</a:t>
            </a:r>
            <a:br>
              <a:rPr lang="en-U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Politician" pitchFamily="2" charset="0"/>
              </a:rPr>
            </a:br>
            <a:r>
              <a:rPr lang="en-US" sz="7200" smtClean="0">
                <a:latin typeface="Politician" pitchFamily="2" charset="0"/>
              </a:rPr>
              <a:t> </a:t>
            </a:r>
            <a:r>
              <a:rPr lang="en-US" sz="7200" b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Politician" pitchFamily="2" charset="0"/>
              </a:rPr>
              <a:t>Trivia</a:t>
            </a:r>
            <a:endParaRPr lang="en-US" sz="7200" dirty="0">
              <a:latin typeface="Politician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7030A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General Marketing #4</a:t>
            </a:r>
            <a:endParaRPr lang="en-US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nip Same Side Corner Rectangle 4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  <a:solidFill>
            <a:srgbClr val="7030A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ction Man" pitchFamily="2" charset="0"/>
              </a:rPr>
              <a:t>General Marketing</a:t>
            </a:r>
            <a:endParaRPr lang="en-US" sz="1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ction Man" pitchFamily="2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33400" y="1219200"/>
            <a:ext cx="7315200" cy="3276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are the two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kinds of Products?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43200" y="3200400"/>
            <a:ext cx="441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</a:rPr>
              <a:t>Goods &amp; Services</a:t>
            </a:r>
            <a:endParaRPr lang="en-US" sz="3200" dirty="0">
              <a:solidFill>
                <a:srgbClr val="7030A0"/>
              </a:solidFill>
            </a:endParaRPr>
          </a:p>
        </p:txBody>
      </p:sp>
      <p:sp>
        <p:nvSpPr>
          <p:cNvPr id="9" name="Flowchart: Process 8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$200</a:t>
            </a:r>
            <a:endParaRPr lang="en-US" sz="6000" dirty="0">
              <a:latin typeface="Action Man" pitchFamily="2" charset="0"/>
            </a:endParaRPr>
          </a:p>
        </p:txBody>
      </p:sp>
      <p:pic>
        <p:nvPicPr>
          <p:cNvPr id="11" name="Picture 8" descr="http://s3.thisnext.com/media/largest_dimension/88D37C16.jpg"/>
          <p:cNvPicPr>
            <a:picLocks noChangeAspect="1" noChangeArrowheads="1"/>
          </p:cNvPicPr>
          <p:nvPr/>
        </p:nvPicPr>
        <p:blipFill>
          <a:blip r:embed="rId4" cstate="print"/>
          <a:srcRect l="13833" r="19308"/>
          <a:stretch>
            <a:fillRect/>
          </a:stretch>
        </p:blipFill>
        <p:spPr bwMode="auto">
          <a:xfrm rot="490091">
            <a:off x="6087317" y="2452328"/>
            <a:ext cx="1420402" cy="2124481"/>
          </a:xfrm>
          <a:prstGeom prst="rect">
            <a:avLst/>
          </a:prstGeom>
          <a:noFill/>
        </p:spPr>
      </p:pic>
      <p:pic>
        <p:nvPicPr>
          <p:cNvPr id="12" name="Picture 12" descr="http://franklinpediatricdentist.com/teen-dentis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2819400"/>
            <a:ext cx="1905000" cy="1264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0070C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Slogans #9</a:t>
            </a:r>
            <a:endParaRPr lang="en-US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458200" cy="44196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What company’s slogan is:</a:t>
            </a:r>
          </a:p>
          <a:p>
            <a:pPr algn="ctr">
              <a:buNone/>
            </a:pPr>
            <a:r>
              <a:rPr lang="en-US" dirty="0" smtClean="0"/>
              <a:t>“Your Dream is out there. Go get it. </a:t>
            </a:r>
          </a:p>
          <a:p>
            <a:pPr algn="ctr">
              <a:buNone/>
            </a:pPr>
            <a:r>
              <a:rPr lang="en-US" dirty="0" smtClean="0"/>
              <a:t>We’ll protect it.”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Mead Bold" pitchFamily="2" charset="0"/>
              </a:rPr>
              <a:t>Slogans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Mead Bold" pitchFamily="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$200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52600" y="3810000"/>
            <a:ext cx="5715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American Family Insurance</a:t>
            </a:r>
            <a:endParaRPr lang="en-US" sz="3200" dirty="0"/>
          </a:p>
        </p:txBody>
      </p:sp>
      <p:pic>
        <p:nvPicPr>
          <p:cNvPr id="230402" name="Picture 2" descr="http://pictures-e3.thumbtackstatic.com/pictures/386/zul3oqalmlpklpva_580.jpg"/>
          <p:cNvPicPr>
            <a:picLocks noChangeAspect="1" noChangeArrowheads="1"/>
          </p:cNvPicPr>
          <p:nvPr/>
        </p:nvPicPr>
        <p:blipFill>
          <a:blip r:embed="rId4" cstate="print"/>
          <a:srcRect t="18947" b="32632"/>
          <a:stretch>
            <a:fillRect/>
          </a:stretch>
        </p:blipFill>
        <p:spPr bwMode="auto">
          <a:xfrm>
            <a:off x="2743200" y="4572000"/>
            <a:ext cx="3124200" cy="9911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04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7030A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General Marketing #5</a:t>
            </a:r>
            <a:endParaRPr lang="en-US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nip Same Side Corner Rectangle 4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  <a:solidFill>
            <a:srgbClr val="7030A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ction Man" pitchFamily="2" charset="0"/>
              </a:rPr>
              <a:t>General Marketing</a:t>
            </a:r>
            <a:endParaRPr lang="en-US" sz="1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ction Man" pitchFamily="2" charset="0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38200"/>
          </a:xfrm>
        </p:spPr>
        <p:txBody>
          <a:bodyPr/>
          <a:lstStyle/>
          <a:p>
            <a:pPr>
              <a:buNone/>
            </a:pPr>
            <a:r>
              <a:rPr lang="en-US" sz="4000" dirty="0" smtClean="0"/>
              <a:t>How do you calculate profit margin?</a:t>
            </a:r>
            <a:endParaRPr lang="en-US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1447800" y="3276600"/>
            <a:ext cx="502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</a:rPr>
              <a:t>Sales Price – Production Cost</a:t>
            </a:r>
            <a:endParaRPr lang="en-US" sz="3200" dirty="0">
              <a:solidFill>
                <a:srgbClr val="7030A0"/>
              </a:solidFill>
            </a:endParaRPr>
          </a:p>
        </p:txBody>
      </p:sp>
      <p:sp>
        <p:nvSpPr>
          <p:cNvPr id="9" name="Flowchart: Process 8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$300</a:t>
            </a:r>
            <a:endParaRPr lang="en-US" sz="6000" dirty="0">
              <a:latin typeface="Action Man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7030A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General Marketing #6</a:t>
            </a:r>
            <a:endParaRPr lang="en-US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nip Same Side Corner Rectangle 4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  <a:solidFill>
            <a:srgbClr val="7030A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ction Man" pitchFamily="2" charset="0"/>
              </a:rPr>
              <a:t>General Marketing</a:t>
            </a:r>
            <a:endParaRPr lang="en-US" sz="1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ction Man" pitchFamily="2" charset="0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5145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/>
              <a:t>What are the two ways to sell a product to a minor?</a:t>
            </a:r>
            <a:endParaRPr lang="en-US" sz="4000" dirty="0"/>
          </a:p>
        </p:txBody>
      </p:sp>
      <p:sp>
        <p:nvSpPr>
          <p:cNvPr id="7" name="Flowchart: Process 6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$400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71600" y="3048000"/>
            <a:ext cx="5867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</a:rPr>
              <a:t>Convince the parent it’s good for the kid, or convince the kid and have them beg for it.</a:t>
            </a:r>
            <a:endParaRPr lang="en-US" sz="32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7030A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General Marketing #7</a:t>
            </a:r>
            <a:endParaRPr lang="en-US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nip Same Side Corner Rectangle 4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  <a:solidFill>
            <a:srgbClr val="7030A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ction Man" pitchFamily="2" charset="0"/>
              </a:rPr>
              <a:t>General Marketing</a:t>
            </a:r>
            <a:endParaRPr lang="en-US" sz="1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ction Man" pitchFamily="2" charset="0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5145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/>
              <a:t>In Place, what are the four steps in the Distribution Process?</a:t>
            </a:r>
            <a:endParaRPr lang="en-US" sz="4000" dirty="0"/>
          </a:p>
        </p:txBody>
      </p:sp>
      <p:sp>
        <p:nvSpPr>
          <p:cNvPr id="7" name="Flowchart: Process 6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$500</a:t>
            </a:r>
            <a:endParaRPr lang="en-US" sz="6000" dirty="0">
              <a:latin typeface="Action Man" pitchFamily="2" charset="0"/>
            </a:endParaRPr>
          </a:p>
        </p:txBody>
      </p:sp>
      <p:graphicFrame>
        <p:nvGraphicFramePr>
          <p:cNvPr id="9" name="Diagram 8"/>
          <p:cNvGraphicFramePr/>
          <p:nvPr/>
        </p:nvGraphicFramePr>
        <p:xfrm>
          <a:off x="2362200" y="2895600"/>
          <a:ext cx="5029200" cy="3352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bg1"/>
            </a:gs>
            <a:gs pos="100000">
              <a:srgbClr val="7030A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General Marketing </a:t>
            </a:r>
            <a:r>
              <a:rPr lang="en-US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#8</a:t>
            </a:r>
            <a:endParaRPr lang="en-US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nip Same Side Corner Rectangle 4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  <a:solidFill>
            <a:srgbClr val="7030A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ction Man" pitchFamily="2" charset="0"/>
              </a:rPr>
              <a:t>General Marketing</a:t>
            </a:r>
            <a:endParaRPr lang="en-US" sz="1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ction Man" pitchFamily="2" charset="0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5145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/>
              <a:t>What is a patent?</a:t>
            </a:r>
            <a:endParaRPr lang="en-US" sz="4000" dirty="0"/>
          </a:p>
        </p:txBody>
      </p:sp>
      <p:sp>
        <p:nvSpPr>
          <p:cNvPr id="7" name="Flowchart: Process 6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$200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81000" y="2819400"/>
            <a:ext cx="8382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The exclusive right granted by a government to an inventor to manufacture, use, or sell an invention for a certain number of years.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/>
        </p:nvSpPr>
        <p:spPr>
          <a:xfrm>
            <a:off x="1447800" y="609600"/>
            <a:ext cx="6324600" cy="5715000"/>
          </a:xfrm>
          <a:prstGeom prst="ellipse">
            <a:avLst/>
          </a:prstGeom>
          <a:solidFill>
            <a:srgbClr val="E2E284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nip Same Side Corner Rectangle 8">
            <a:hlinkClick r:id="rId2" action="ppaction://hlinksldjump"/>
          </p:cNvPr>
          <p:cNvSpPr/>
          <p:nvPr/>
        </p:nvSpPr>
        <p:spPr>
          <a:xfrm>
            <a:off x="3276600" y="304800"/>
            <a:ext cx="2590800" cy="1600200"/>
          </a:xfrm>
          <a:prstGeom prst="snip2Same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bilene" pitchFamily="2" charset="0"/>
              </a:rPr>
              <a:t>Logos</a:t>
            </a:r>
            <a:endParaRPr lang="en-US" sz="6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bilene" pitchFamily="2" charset="0"/>
            </a:endParaRPr>
          </a:p>
        </p:txBody>
      </p:sp>
      <p:sp>
        <p:nvSpPr>
          <p:cNvPr id="10" name="Snip Same Side Corner Rectangle 9">
            <a:hlinkClick r:id="rId3" action="ppaction://hlinksldjump"/>
          </p:cNvPr>
          <p:cNvSpPr/>
          <p:nvPr/>
        </p:nvSpPr>
        <p:spPr>
          <a:xfrm>
            <a:off x="152400" y="2438400"/>
            <a:ext cx="2590800" cy="1600200"/>
          </a:xfrm>
          <a:prstGeom prst="snip2Same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Mead Bold" pitchFamily="2" charset="0"/>
              </a:rPr>
              <a:t>Slogans</a:t>
            </a:r>
            <a:endParaRPr lang="en-US" sz="5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Mead Bold" pitchFamily="2" charset="0"/>
            </a:endParaRPr>
          </a:p>
        </p:txBody>
      </p:sp>
      <p:sp>
        <p:nvSpPr>
          <p:cNvPr id="11" name="Snip Same Side Corner Rectangle 10">
            <a:hlinkClick r:id="rId4" action="ppaction://hlinksldjump"/>
          </p:cNvPr>
          <p:cNvSpPr/>
          <p:nvPr/>
        </p:nvSpPr>
        <p:spPr>
          <a:xfrm>
            <a:off x="3352800" y="4953000"/>
            <a:ext cx="2590800" cy="16002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rlow Solid Italic" pitchFamily="82" charset="0"/>
              </a:rPr>
              <a:t>Jingles</a:t>
            </a:r>
            <a:endParaRPr lang="en-US" sz="4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arlow Solid Italic" pitchFamily="82" charset="0"/>
            </a:endParaRPr>
          </a:p>
        </p:txBody>
      </p:sp>
      <p:sp>
        <p:nvSpPr>
          <p:cNvPr id="12" name="Snip Same Side Corner Rectangle 11">
            <a:hlinkClick r:id="rId5" action="ppaction://hlinksldjump"/>
          </p:cNvPr>
          <p:cNvSpPr/>
          <p:nvPr/>
        </p:nvSpPr>
        <p:spPr>
          <a:xfrm>
            <a:off x="3352800" y="2438400"/>
            <a:ext cx="2590800" cy="1600200"/>
          </a:xfrm>
          <a:prstGeom prst="snip2Same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Island of Misfit Toys" pitchFamily="2" charset="0"/>
              </a:rPr>
              <a:t>Miscellaneous</a:t>
            </a:r>
            <a:endParaRPr lang="en-US" sz="5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Island of Misfit Toys" pitchFamily="2" charset="0"/>
            </a:endParaRPr>
          </a:p>
        </p:txBody>
      </p:sp>
      <p:sp>
        <p:nvSpPr>
          <p:cNvPr id="13" name="Snip Same Side Corner Rectangle 12">
            <a:hlinkClick r:id="rId6" action="ppaction://hlinksldjump"/>
          </p:cNvPr>
          <p:cNvSpPr/>
          <p:nvPr/>
        </p:nvSpPr>
        <p:spPr>
          <a:xfrm>
            <a:off x="6477000" y="2438400"/>
            <a:ext cx="2590800" cy="1600200"/>
          </a:xfrm>
          <a:prstGeom prst="snip2SameRect">
            <a:avLst/>
          </a:prstGeom>
          <a:solidFill>
            <a:srgbClr val="7030A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ction Man" pitchFamily="2" charset="0"/>
              </a:rPr>
              <a:t>General Marketing</a:t>
            </a:r>
            <a:endParaRPr lang="en-US" sz="3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ction Man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bilene" pitchFamily="2" charset="0"/>
              </a:rPr>
              <a:t>Logos</a:t>
            </a:r>
            <a:endParaRPr 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bilene" pitchFamily="2" charset="0"/>
            </a:endParaRPr>
          </a:p>
        </p:txBody>
      </p:sp>
      <p:sp>
        <p:nvSpPr>
          <p:cNvPr id="5" name="Oval 4">
            <a:hlinkClick r:id="rId2" action="ppaction://hlinksldjump"/>
          </p:cNvPr>
          <p:cNvSpPr/>
          <p:nvPr/>
        </p:nvSpPr>
        <p:spPr>
          <a:xfrm>
            <a:off x="1524000" y="12954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92D05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1</a:t>
            </a:r>
            <a:endParaRPr lang="en-US" sz="6500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11" name="Oval 10">
            <a:hlinkClick r:id="rId3" action="ppaction://hlinksldjump"/>
          </p:cNvPr>
          <p:cNvSpPr/>
          <p:nvPr/>
        </p:nvSpPr>
        <p:spPr>
          <a:xfrm>
            <a:off x="3581400" y="12192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92D05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2</a:t>
            </a:r>
            <a:endParaRPr lang="en-US" sz="6500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12" name="Oval 11">
            <a:hlinkClick r:id="rId4" action="ppaction://hlinksldjump"/>
          </p:cNvPr>
          <p:cNvSpPr/>
          <p:nvPr/>
        </p:nvSpPr>
        <p:spPr>
          <a:xfrm>
            <a:off x="5562600" y="12954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92D05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3</a:t>
            </a:r>
            <a:endParaRPr lang="en-US" sz="6500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13" name="Oval 12">
            <a:hlinkClick r:id="rId5" action="ppaction://hlinksldjump"/>
          </p:cNvPr>
          <p:cNvSpPr/>
          <p:nvPr/>
        </p:nvSpPr>
        <p:spPr>
          <a:xfrm>
            <a:off x="1600200" y="31242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92D05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4</a:t>
            </a:r>
            <a:endParaRPr lang="en-US" sz="6500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14" name="Oval 13">
            <a:hlinkClick r:id="rId6" action="ppaction://hlinksldjump"/>
          </p:cNvPr>
          <p:cNvSpPr/>
          <p:nvPr/>
        </p:nvSpPr>
        <p:spPr>
          <a:xfrm>
            <a:off x="3581400" y="30480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92D05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5</a:t>
            </a:r>
            <a:endParaRPr lang="en-US" sz="6500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15" name="Oval 14">
            <a:hlinkClick r:id="rId7" action="ppaction://hlinksldjump"/>
          </p:cNvPr>
          <p:cNvSpPr/>
          <p:nvPr/>
        </p:nvSpPr>
        <p:spPr>
          <a:xfrm>
            <a:off x="5562600" y="30480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92D05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6</a:t>
            </a:r>
            <a:endParaRPr lang="en-US" sz="6500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16" name="Action Button: Home 15">
            <a:hlinkClick r:id="rId8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hlinkClick r:id="rId9" action="ppaction://hlinksldjump"/>
          </p:cNvPr>
          <p:cNvSpPr/>
          <p:nvPr/>
        </p:nvSpPr>
        <p:spPr>
          <a:xfrm>
            <a:off x="1676400" y="49530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92D05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7</a:t>
            </a:r>
            <a:endParaRPr lang="en-US" sz="6500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17" name="Oval 16">
            <a:hlinkClick r:id="rId10" action="ppaction://hlinksldjump"/>
          </p:cNvPr>
          <p:cNvSpPr/>
          <p:nvPr/>
        </p:nvSpPr>
        <p:spPr>
          <a:xfrm>
            <a:off x="3581400" y="49530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92D05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8</a:t>
            </a:r>
            <a:endParaRPr lang="en-US" sz="6500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18" name="Oval 17">
            <a:hlinkClick r:id="rId11" action="ppaction://hlinksldjump"/>
          </p:cNvPr>
          <p:cNvSpPr/>
          <p:nvPr/>
        </p:nvSpPr>
        <p:spPr>
          <a:xfrm>
            <a:off x="5638800" y="49530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92D05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9</a:t>
            </a:r>
            <a:endParaRPr lang="en-US" sz="6500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92D05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Logos #1</a:t>
            </a:r>
            <a:endParaRPr lang="en-US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Keep on Truckin'FW" pitchFamily="2" charset="0"/>
              </a:rPr>
              <a:t>Logos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Keep on Truckin'FW" pitchFamily="2" charset="0"/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419600" y="1600201"/>
            <a:ext cx="4267200" cy="1524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/>
              <a:t>What company’s logo is this?</a:t>
            </a:r>
            <a:endParaRPr lang="en-US" sz="4000" dirty="0"/>
          </a:p>
        </p:txBody>
      </p:sp>
      <p:sp>
        <p:nvSpPr>
          <p:cNvPr id="10" name="TextBox 9"/>
          <p:cNvSpPr txBox="1"/>
          <p:nvPr/>
        </p:nvSpPr>
        <p:spPr>
          <a:xfrm>
            <a:off x="5105400" y="3429000"/>
            <a:ext cx="198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</a:rPr>
              <a:t>PBS</a:t>
            </a:r>
            <a:endParaRPr lang="en-US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Flowchart: Process 10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$100</a:t>
            </a:r>
            <a:endParaRPr lang="en-US" sz="6000" dirty="0">
              <a:latin typeface="Action Man" pitchFamily="2" charset="0"/>
            </a:endParaRPr>
          </a:p>
        </p:txBody>
      </p:sp>
      <p:pic>
        <p:nvPicPr>
          <p:cNvPr id="140290" name="Picture 2" descr="http://images.all-free-download.com/images/graphiclarge/pbs_logo_30175.jpg"/>
          <p:cNvPicPr>
            <a:picLocks noChangeAspect="1" noChangeArrowheads="1"/>
          </p:cNvPicPr>
          <p:nvPr/>
        </p:nvPicPr>
        <p:blipFill>
          <a:blip r:embed="rId4" cstate="print"/>
          <a:srcRect b="32235"/>
          <a:stretch>
            <a:fillRect/>
          </a:stretch>
        </p:blipFill>
        <p:spPr bwMode="auto">
          <a:xfrm>
            <a:off x="381000" y="1752600"/>
            <a:ext cx="3190875" cy="274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50000">
              <a:schemeClr val="bg1"/>
            </a:gs>
            <a:gs pos="100000">
              <a:srgbClr val="92D05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Logos #2</a:t>
            </a:r>
            <a:endParaRPr lang="en-US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Keep on Truckin'FW" pitchFamily="2" charset="0"/>
              </a:rPr>
              <a:t>Logos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Keep on Truckin'FW" pitchFamily="2" charset="0"/>
            </a:endParaRPr>
          </a:p>
        </p:txBody>
      </p:sp>
      <p:sp>
        <p:nvSpPr>
          <p:cNvPr id="9" name="Flowchart: Process 8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$300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8077200" cy="1524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/>
              <a:t>What gas company’s logo features a red star?</a:t>
            </a:r>
            <a:endParaRPr lang="en-US" sz="4000" dirty="0"/>
          </a:p>
        </p:txBody>
      </p:sp>
      <p:sp>
        <p:nvSpPr>
          <p:cNvPr id="10" name="TextBox 9"/>
          <p:cNvSpPr txBox="1"/>
          <p:nvPr/>
        </p:nvSpPr>
        <p:spPr>
          <a:xfrm>
            <a:off x="5105400" y="3429000"/>
            <a:ext cx="198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</a:rPr>
              <a:t>Texaco</a:t>
            </a:r>
            <a:endParaRPr lang="en-US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6626" name="Picture 2" descr="http://www.eteamz.com/SHALL/images/Texac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0" y="3048000"/>
            <a:ext cx="1828800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92D05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Logos #3</a:t>
            </a:r>
            <a:endParaRPr lang="en-US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Which of the following logos is from an </a:t>
            </a:r>
            <a:r>
              <a:rPr lang="en-US" b="1" dirty="0" smtClean="0"/>
              <a:t>American</a:t>
            </a:r>
            <a:r>
              <a:rPr lang="en-US" dirty="0" smtClean="0"/>
              <a:t> car company?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Keep on Truckin'FW" pitchFamily="2" charset="0"/>
              </a:rPr>
              <a:t>Logos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Keep on Truckin'FW" pitchFamily="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$500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2438400"/>
            <a:ext cx="6046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/>
                <a:solidFill>
                  <a:schemeClr val="accent3"/>
                </a:solidFill>
              </a:rPr>
              <a:t>A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981200" y="2429470"/>
            <a:ext cx="5613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dirty="0" smtClean="0">
                <a:ln/>
                <a:solidFill>
                  <a:schemeClr val="accent3"/>
                </a:solidFill>
              </a:rPr>
              <a:t>B</a:t>
            </a:r>
            <a:endParaRPr lang="en-US" sz="5400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038600" y="2514600"/>
            <a:ext cx="5517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/>
                <a:solidFill>
                  <a:schemeClr val="accent3"/>
                </a:solidFill>
              </a:rPr>
              <a:t>C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305800" y="1981200"/>
            <a:ext cx="6206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/>
                <a:solidFill>
                  <a:schemeClr val="accent3"/>
                </a:solidFill>
              </a:rPr>
              <a:t>D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791200" y="4648200"/>
            <a:ext cx="5229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/>
                <a:solidFill>
                  <a:schemeClr val="accent3"/>
                </a:solidFill>
              </a:rPr>
              <a:t>E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48000" y="5562600"/>
            <a:ext cx="259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</a:rPr>
              <a:t>C. Oldsmobile</a:t>
            </a:r>
            <a:endParaRPr lang="en-US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20834" name="Picture 2" descr="http://gm-parts-for-less.com/883/oldsmobile_log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590800"/>
            <a:ext cx="1638300" cy="1047751"/>
          </a:xfrm>
          <a:prstGeom prst="rect">
            <a:avLst/>
          </a:prstGeom>
          <a:noFill/>
        </p:spPr>
      </p:pic>
      <p:pic>
        <p:nvPicPr>
          <p:cNvPr id="120836" name="Picture 4" descr="http://www.logoinn.org/wp-content/uploads/2009/01/toyota-log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1" y="3276600"/>
            <a:ext cx="1683488" cy="1143000"/>
          </a:xfrm>
          <a:prstGeom prst="rect">
            <a:avLst/>
          </a:prstGeom>
          <a:noFill/>
        </p:spPr>
      </p:pic>
      <p:pic>
        <p:nvPicPr>
          <p:cNvPr id="120838" name="Picture 6" descr="http://www.reviewmyride.com/wp-content/uploads/2010/04/hyundai_logo_file_983.jpg"/>
          <p:cNvPicPr>
            <a:picLocks noChangeAspect="1" noChangeArrowheads="1"/>
          </p:cNvPicPr>
          <p:nvPr/>
        </p:nvPicPr>
        <p:blipFill>
          <a:blip r:embed="rId6" cstate="print"/>
          <a:srcRect b="5000"/>
          <a:stretch>
            <a:fillRect/>
          </a:stretch>
        </p:blipFill>
        <p:spPr bwMode="auto">
          <a:xfrm>
            <a:off x="6324600" y="4495800"/>
            <a:ext cx="2174048" cy="1143000"/>
          </a:xfrm>
          <a:prstGeom prst="rect">
            <a:avLst/>
          </a:prstGeom>
          <a:noFill/>
        </p:spPr>
      </p:pic>
      <p:pic>
        <p:nvPicPr>
          <p:cNvPr id="120840" name="Picture 8" descr="http://www.buckleshop.com/images/is1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53200" y="2819400"/>
            <a:ext cx="2286000" cy="1090362"/>
          </a:xfrm>
          <a:prstGeom prst="rect">
            <a:avLst/>
          </a:prstGeom>
          <a:noFill/>
        </p:spPr>
      </p:pic>
      <p:pic>
        <p:nvPicPr>
          <p:cNvPr id="120842" name="Picture 10" descr="http://www.carzonline.co.nz/images/index_mitsubishi_logo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62200" y="3124200"/>
            <a:ext cx="1571625" cy="1285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0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0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0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0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0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0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0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0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0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6" grpId="0"/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92D05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Logos #4</a:t>
            </a:r>
            <a:endParaRPr lang="en-US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Keep on Truckin'FW" pitchFamily="2" charset="0"/>
              </a:rPr>
              <a:t>Logos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Keep on Truckin'FW" pitchFamily="2" charset="0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419600" y="1600201"/>
            <a:ext cx="4267200" cy="1524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/>
              <a:t>Can you identify the logo?</a:t>
            </a:r>
            <a:endParaRPr lang="en-US" sz="4000" dirty="0"/>
          </a:p>
        </p:txBody>
      </p:sp>
      <p:sp>
        <p:nvSpPr>
          <p:cNvPr id="10" name="TextBox 9"/>
          <p:cNvSpPr txBox="1"/>
          <p:nvPr/>
        </p:nvSpPr>
        <p:spPr>
          <a:xfrm>
            <a:off x="5105400" y="3429000"/>
            <a:ext cx="2971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</a:rPr>
              <a:t>Paramount Pictures</a:t>
            </a:r>
            <a:endParaRPr lang="en-US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Flowchart: Process 10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$300</a:t>
            </a:r>
            <a:endParaRPr lang="en-US" sz="6000" dirty="0">
              <a:latin typeface="Action Man" pitchFamily="2" charset="0"/>
            </a:endParaRPr>
          </a:p>
        </p:txBody>
      </p:sp>
      <p:pic>
        <p:nvPicPr>
          <p:cNvPr id="139266" name="Picture 2" descr="http://whatisthepyramid.com/wp-content/uploads/2010/02/paramount.jpg"/>
          <p:cNvPicPr>
            <a:picLocks noChangeAspect="1" noChangeArrowheads="1"/>
          </p:cNvPicPr>
          <p:nvPr/>
        </p:nvPicPr>
        <p:blipFill>
          <a:blip r:embed="rId4" cstate="print"/>
          <a:srcRect l="27429" r="24571"/>
          <a:stretch>
            <a:fillRect/>
          </a:stretch>
        </p:blipFill>
        <p:spPr bwMode="auto">
          <a:xfrm>
            <a:off x="685800" y="1447800"/>
            <a:ext cx="3200400" cy="3638551"/>
          </a:xfrm>
          <a:prstGeom prst="rect">
            <a:avLst/>
          </a:prstGeom>
          <a:noFill/>
        </p:spPr>
      </p:pic>
      <p:pic>
        <p:nvPicPr>
          <p:cNvPr id="13" name="Picture 2" descr="http://whatisthepyramid.com/wp-content/uploads/2010/02/paramount.jpg"/>
          <p:cNvPicPr>
            <a:picLocks noChangeAspect="1" noChangeArrowheads="1"/>
          </p:cNvPicPr>
          <p:nvPr/>
        </p:nvPicPr>
        <p:blipFill>
          <a:blip r:embed="rId4" cstate="print"/>
          <a:srcRect l="41143" t="14660" r="39428" b="76963"/>
          <a:stretch>
            <a:fillRect/>
          </a:stretch>
        </p:blipFill>
        <p:spPr bwMode="auto">
          <a:xfrm>
            <a:off x="1600200" y="1981200"/>
            <a:ext cx="12954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3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Logos #5</a:t>
            </a:r>
            <a:endParaRPr lang="en-US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Keep on Truckin'FW" pitchFamily="2" charset="0"/>
              </a:rPr>
              <a:t>Logos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Keep on Truckin'FW" pitchFamily="2" charset="0"/>
            </a:endParaRPr>
          </a:p>
        </p:txBody>
      </p:sp>
      <p:pic>
        <p:nvPicPr>
          <p:cNvPr id="235522" name="Picture 2" descr="http://www.officialpsds.com/images/thumbs/CNN-LOGO-psd3294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2057400"/>
            <a:ext cx="4106112" cy="1981200"/>
          </a:xfrm>
          <a:prstGeom prst="rect">
            <a:avLst/>
          </a:prstGeom>
          <a:noFill/>
        </p:spPr>
      </p:pic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609600" y="1295401"/>
            <a:ext cx="8229600" cy="5334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Name the logo for $100 points a piece.</a:t>
            </a:r>
          </a:p>
          <a:p>
            <a:endParaRPr lang="en-US" i="1" dirty="0"/>
          </a:p>
        </p:txBody>
      </p:sp>
      <p:pic>
        <p:nvPicPr>
          <p:cNvPr id="235524" name="Picture 4" descr="http://www.officialpsds.com/images/thumbs/Ford-logo-psd5736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86200" y="1981200"/>
            <a:ext cx="4495800" cy="1685925"/>
          </a:xfrm>
          <a:prstGeom prst="rect">
            <a:avLst/>
          </a:prstGeom>
          <a:noFill/>
        </p:spPr>
      </p:pic>
      <p:pic>
        <p:nvPicPr>
          <p:cNvPr id="16" name="Picture 2" descr="http://www.officialpsds.com/images/thumbs/CNN-LOGO-psd32949.png"/>
          <p:cNvPicPr>
            <a:picLocks noChangeAspect="1" noChangeArrowheads="1"/>
          </p:cNvPicPr>
          <p:nvPr/>
        </p:nvPicPr>
        <p:blipFill>
          <a:blip r:embed="rId4" cstate="print"/>
          <a:srcRect r="66596"/>
          <a:stretch>
            <a:fillRect/>
          </a:stretch>
        </p:blipFill>
        <p:spPr bwMode="auto">
          <a:xfrm>
            <a:off x="304800" y="2057400"/>
            <a:ext cx="1371600" cy="1981200"/>
          </a:xfrm>
          <a:prstGeom prst="rect">
            <a:avLst/>
          </a:prstGeom>
          <a:noFill/>
        </p:spPr>
      </p:pic>
      <p:pic>
        <p:nvPicPr>
          <p:cNvPr id="17" name="Picture 4" descr="http://www.officialpsds.com/images/thumbs/Ford-logo-psd5736.png"/>
          <p:cNvPicPr>
            <a:picLocks noChangeAspect="1" noChangeArrowheads="1"/>
          </p:cNvPicPr>
          <p:nvPr/>
        </p:nvPicPr>
        <p:blipFill>
          <a:blip r:embed="rId5" cstate="print"/>
          <a:srcRect l="61017" r="20339" b="45763"/>
          <a:stretch>
            <a:fillRect/>
          </a:stretch>
        </p:blipFill>
        <p:spPr bwMode="auto">
          <a:xfrm>
            <a:off x="6629400" y="1981200"/>
            <a:ext cx="838200" cy="914400"/>
          </a:xfrm>
          <a:prstGeom prst="rect">
            <a:avLst/>
          </a:prstGeom>
          <a:noFill/>
        </p:spPr>
      </p:pic>
      <p:pic>
        <p:nvPicPr>
          <p:cNvPr id="235530" name="Picture 10" descr="http://www.seanpaune.com/wp-content/uploads/2008/05/fox-logo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6800" y="3200400"/>
            <a:ext cx="2695575" cy="2105026"/>
          </a:xfrm>
          <a:prstGeom prst="rect">
            <a:avLst/>
          </a:prstGeom>
          <a:noFill/>
        </p:spPr>
      </p:pic>
      <p:pic>
        <p:nvPicPr>
          <p:cNvPr id="18" name="Picture 10" descr="http://www.seanpaune.com/wp-content/uploads/2008/05/fox-logo.gif"/>
          <p:cNvPicPr>
            <a:picLocks noChangeAspect="1" noChangeArrowheads="1"/>
          </p:cNvPicPr>
          <p:nvPr/>
        </p:nvPicPr>
        <p:blipFill>
          <a:blip r:embed="rId6" cstate="print"/>
          <a:srcRect l="56537" t="18100" r="12367"/>
          <a:stretch>
            <a:fillRect/>
          </a:stretch>
        </p:blipFill>
        <p:spPr bwMode="auto">
          <a:xfrm>
            <a:off x="2590800" y="3581400"/>
            <a:ext cx="838200" cy="1724026"/>
          </a:xfrm>
          <a:prstGeom prst="rect">
            <a:avLst/>
          </a:prstGeom>
          <a:noFill/>
        </p:spPr>
      </p:pic>
      <p:pic>
        <p:nvPicPr>
          <p:cNvPr id="235528" name="Picture 8" descr="http://hdguru.com/wp-content/uploads/2009/03/best-buy-415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95800" y="2667000"/>
            <a:ext cx="3952875" cy="2724151"/>
          </a:xfrm>
          <a:prstGeom prst="rect">
            <a:avLst/>
          </a:prstGeom>
          <a:noFill/>
        </p:spPr>
      </p:pic>
      <p:pic>
        <p:nvPicPr>
          <p:cNvPr id="19" name="Picture 8" descr="http://hdguru.com/wp-content/uploads/2009/03/best-buy-415.png"/>
          <p:cNvPicPr>
            <a:picLocks noChangeAspect="1" noChangeArrowheads="1"/>
          </p:cNvPicPr>
          <p:nvPr/>
        </p:nvPicPr>
        <p:blipFill>
          <a:blip r:embed="rId7" cstate="print"/>
          <a:srcRect l="75181" t="19580" b="35664"/>
          <a:stretch>
            <a:fillRect/>
          </a:stretch>
        </p:blipFill>
        <p:spPr bwMode="auto">
          <a:xfrm>
            <a:off x="7467600" y="3200400"/>
            <a:ext cx="981075" cy="1219200"/>
          </a:xfrm>
          <a:prstGeom prst="rect">
            <a:avLst/>
          </a:prstGeom>
          <a:noFill/>
        </p:spPr>
      </p:pic>
      <p:sp>
        <p:nvSpPr>
          <p:cNvPr id="21" name="Flowchart: Process 20"/>
          <p:cNvSpPr/>
          <p:nvPr/>
        </p:nvSpPr>
        <p:spPr>
          <a:xfrm>
            <a:off x="152400" y="5410200"/>
            <a:ext cx="2514600" cy="1219200"/>
          </a:xfrm>
          <a:prstGeom prst="flowChart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$1-500</a:t>
            </a:r>
            <a:endParaRPr lang="en-US" sz="6000" dirty="0">
              <a:latin typeface="Action Man" pitchFamily="2" charset="0"/>
            </a:endParaRPr>
          </a:p>
        </p:txBody>
      </p:sp>
      <p:pic>
        <p:nvPicPr>
          <p:cNvPr id="137218" name="Picture 2" descr="http://live.comicbookresources.com/wp-content/uploads/2011/12/marvel-logo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43200" y="3886200"/>
            <a:ext cx="4648200" cy="1891337"/>
          </a:xfrm>
          <a:prstGeom prst="rect">
            <a:avLst/>
          </a:prstGeom>
          <a:noFill/>
        </p:spPr>
      </p:pic>
      <p:pic>
        <p:nvPicPr>
          <p:cNvPr id="22" name="Picture 2" descr="http://live.comicbookresources.com/wp-content/uploads/2011/12/marvel-logo.jpg"/>
          <p:cNvPicPr>
            <a:picLocks noChangeAspect="1" noChangeArrowheads="1"/>
          </p:cNvPicPr>
          <p:nvPr/>
        </p:nvPicPr>
        <p:blipFill>
          <a:blip r:embed="rId8" cstate="print"/>
          <a:srcRect l="24590" r="55738"/>
          <a:stretch>
            <a:fillRect/>
          </a:stretch>
        </p:blipFill>
        <p:spPr bwMode="auto">
          <a:xfrm>
            <a:off x="3886200" y="3886200"/>
            <a:ext cx="914400" cy="18913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35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2355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35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5" dur="500"/>
                                        <p:tgtEl>
                                          <p:spTgt spid="2355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35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2" dur="500"/>
                                        <p:tgtEl>
                                          <p:spTgt spid="2355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35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9" dur="500"/>
                                        <p:tgtEl>
                                          <p:spTgt spid="2355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ction Man" pitchFamily="2" charset="0"/>
              </a:rPr>
              <a:t>General Marketing</a:t>
            </a:r>
            <a:endParaRPr 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ction Man" pitchFamily="2" charset="0"/>
            </a:endParaRPr>
          </a:p>
        </p:txBody>
      </p:sp>
      <p:sp>
        <p:nvSpPr>
          <p:cNvPr id="5" name="Oval 4">
            <a:hlinkClick r:id="rId2" action="ppaction://hlinksldjump"/>
          </p:cNvPr>
          <p:cNvSpPr/>
          <p:nvPr/>
        </p:nvSpPr>
        <p:spPr>
          <a:xfrm>
            <a:off x="1371600" y="14478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7030A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1</a:t>
            </a:r>
            <a:endParaRPr lang="en-US" sz="65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6" name="Oval 5">
            <a:hlinkClick r:id="rId3" action="ppaction://hlinksldjump"/>
          </p:cNvPr>
          <p:cNvSpPr/>
          <p:nvPr/>
        </p:nvSpPr>
        <p:spPr>
          <a:xfrm>
            <a:off x="5715000" y="15240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7030A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3</a:t>
            </a:r>
            <a:endParaRPr lang="en-US" sz="65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7" name="Oval 6">
            <a:hlinkClick r:id="rId4" action="ppaction://hlinksldjump"/>
          </p:cNvPr>
          <p:cNvSpPr/>
          <p:nvPr/>
        </p:nvSpPr>
        <p:spPr>
          <a:xfrm>
            <a:off x="3581400" y="15240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7030A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2</a:t>
            </a:r>
            <a:endParaRPr lang="en-US" sz="65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8" name="Oval 7">
            <a:hlinkClick r:id="rId5" action="ppaction://hlinksldjump"/>
          </p:cNvPr>
          <p:cNvSpPr/>
          <p:nvPr/>
        </p:nvSpPr>
        <p:spPr>
          <a:xfrm>
            <a:off x="1828800" y="32766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7030A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4</a:t>
            </a:r>
            <a:endParaRPr lang="en-US" sz="65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9" name="Oval 8">
            <a:hlinkClick r:id="rId6" action="ppaction://hlinksldjump"/>
          </p:cNvPr>
          <p:cNvSpPr/>
          <p:nvPr/>
        </p:nvSpPr>
        <p:spPr>
          <a:xfrm>
            <a:off x="3733800" y="33528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7030A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5</a:t>
            </a:r>
            <a:endParaRPr lang="en-US" sz="65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10" name="Oval 9">
            <a:hlinkClick r:id="rId7" action="ppaction://hlinksldjump"/>
          </p:cNvPr>
          <p:cNvSpPr/>
          <p:nvPr/>
        </p:nvSpPr>
        <p:spPr>
          <a:xfrm>
            <a:off x="5638800" y="34290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7030A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6</a:t>
            </a:r>
            <a:endParaRPr lang="en-US" sz="65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11" name="Action Button: Home 10">
            <a:hlinkClick r:id="rId8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hlinkClick r:id="rId9" action="ppaction://hlinksldjump"/>
          </p:cNvPr>
          <p:cNvSpPr/>
          <p:nvPr/>
        </p:nvSpPr>
        <p:spPr>
          <a:xfrm>
            <a:off x="2590800" y="49530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7030A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7</a:t>
            </a:r>
            <a:endParaRPr lang="en-US" sz="65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13" name="Oval 12">
            <a:hlinkClick r:id="rId10" action="ppaction://hlinksldjump"/>
          </p:cNvPr>
          <p:cNvSpPr/>
          <p:nvPr/>
        </p:nvSpPr>
        <p:spPr>
          <a:xfrm>
            <a:off x="4724400" y="50292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7030A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8</a:t>
            </a:r>
            <a:endParaRPr lang="en-US" sz="65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92D05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Logos #6</a:t>
            </a:r>
            <a:endParaRPr lang="en-US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Keep on Truckin'FW" pitchFamily="2" charset="0"/>
              </a:rPr>
              <a:t>Logos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Keep on Truckin'FW" pitchFamily="2" charset="0"/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7848600" cy="15240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4000" dirty="0" smtClean="0"/>
              <a:t>What NFL team is the only team to have their logo displayed on only one side of the helmet?</a:t>
            </a:r>
            <a:endParaRPr lang="en-US" sz="4000" dirty="0"/>
          </a:p>
        </p:txBody>
      </p:sp>
      <p:sp>
        <p:nvSpPr>
          <p:cNvPr id="11" name="Flowchart: Process 10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$300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2000" y="3124200"/>
            <a:ext cx="43434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UcPeriod"/>
            </a:pPr>
            <a:r>
              <a:rPr lang="en-US" sz="2800" dirty="0" smtClean="0"/>
              <a:t>Pittsburg Steelers</a:t>
            </a:r>
          </a:p>
          <a:p>
            <a:pPr marL="342900" indent="-342900">
              <a:buAutoNum type="alphaUcPeriod"/>
            </a:pPr>
            <a:r>
              <a:rPr lang="en-US" sz="2800" dirty="0" smtClean="0"/>
              <a:t>Cleveland Browns</a:t>
            </a:r>
          </a:p>
          <a:p>
            <a:pPr marL="342900" indent="-342900">
              <a:buAutoNum type="alphaUcPeriod"/>
            </a:pPr>
            <a:r>
              <a:rPr lang="en-US" sz="2800" dirty="0" smtClean="0"/>
              <a:t>New York Giants</a:t>
            </a:r>
          </a:p>
          <a:p>
            <a:pPr marL="342900" indent="-342900">
              <a:buAutoNum type="alphaUcPeriod"/>
            </a:pPr>
            <a:r>
              <a:rPr lang="en-US" sz="2800" dirty="0" smtClean="0"/>
              <a:t>Denver Broncos</a:t>
            </a:r>
          </a:p>
          <a:p>
            <a:pPr marL="342900" indent="-342900">
              <a:buAutoNum type="alphaUcPeriod"/>
            </a:pPr>
            <a:r>
              <a:rPr lang="en-US" sz="2800" dirty="0" smtClean="0"/>
              <a:t>San Francisco 49ers</a:t>
            </a:r>
            <a:endParaRPr lang="en-US" sz="2800" dirty="0"/>
          </a:p>
        </p:txBody>
      </p:sp>
      <p:pic>
        <p:nvPicPr>
          <p:cNvPr id="118786" name="Picture 2" descr="http://www.sportsblink.com/product_images/pittsburgh-steelers-replica-mini-helmet-33496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2895600"/>
            <a:ext cx="2834640" cy="2362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8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92D05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Logos #7</a:t>
            </a:r>
            <a:endParaRPr lang="en-US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Name the team associated with each sports logo—you get $100 for each correct answer. (You have to name the </a:t>
            </a:r>
            <a:r>
              <a:rPr lang="en-US" u="sng" dirty="0" smtClean="0"/>
              <a:t>city</a:t>
            </a:r>
            <a:r>
              <a:rPr lang="en-US" dirty="0" smtClean="0"/>
              <a:t> </a:t>
            </a:r>
            <a:r>
              <a:rPr lang="en-US" i="1" dirty="0" smtClean="0"/>
              <a:t>and</a:t>
            </a:r>
            <a:r>
              <a:rPr lang="en-US" dirty="0" smtClean="0"/>
              <a:t> </a:t>
            </a:r>
            <a:r>
              <a:rPr lang="en-US" u="sng" dirty="0" smtClean="0"/>
              <a:t>team name </a:t>
            </a:r>
            <a:r>
              <a:rPr lang="en-US" dirty="0" smtClean="0"/>
              <a:t>to get it right.)</a:t>
            </a:r>
          </a:p>
          <a:p>
            <a:endParaRPr lang="en-US" dirty="0"/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nip Same Side Corner Rectangle 4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Keep on Truckin'FW" pitchFamily="2" charset="0"/>
              </a:rPr>
              <a:t>Logos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Keep on Truckin'FW" pitchFamily="2" charset="0"/>
            </a:endParaRPr>
          </a:p>
        </p:txBody>
      </p:sp>
      <p:pic>
        <p:nvPicPr>
          <p:cNvPr id="6" name="Picture 2" descr="http://t0.gstatic.com/images?q=tbn:IUCg2lf94is1TM:http://www.kycollectiblesonline.com/images/bengals_logo.gif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3505200"/>
            <a:ext cx="1038225" cy="1066801"/>
          </a:xfrm>
          <a:prstGeom prst="rect">
            <a:avLst/>
          </a:prstGeom>
          <a:noFill/>
        </p:spPr>
      </p:pic>
      <p:pic>
        <p:nvPicPr>
          <p:cNvPr id="7" name="Picture 4" descr="http://www.fansdontletfansdrivedrunk.org/images/Titan-mark-1-cl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52600" y="3505200"/>
            <a:ext cx="1524000" cy="1074420"/>
          </a:xfrm>
          <a:prstGeom prst="rect">
            <a:avLst/>
          </a:prstGeom>
          <a:noFill/>
        </p:spPr>
      </p:pic>
      <p:sp>
        <p:nvSpPr>
          <p:cNvPr id="11" name="Flowchart: Process 10"/>
          <p:cNvSpPr/>
          <p:nvPr/>
        </p:nvSpPr>
        <p:spPr>
          <a:xfrm>
            <a:off x="152400" y="5410200"/>
            <a:ext cx="2514600" cy="1219200"/>
          </a:xfrm>
          <a:prstGeom prst="flowChart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$1-500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1000" y="4572000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accent3">
                    <a:lumMod val="50000"/>
                  </a:schemeClr>
                </a:solidFill>
              </a:rPr>
              <a:t>Cincinnati Bengals</a:t>
            </a:r>
            <a:endParaRPr lang="en-US" sz="1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57400" y="4495800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accent3">
                    <a:lumMod val="50000"/>
                  </a:schemeClr>
                </a:solidFill>
              </a:rPr>
              <a:t>Tennessee </a:t>
            </a:r>
          </a:p>
          <a:p>
            <a:pPr algn="ctr"/>
            <a:r>
              <a:rPr lang="en-US" sz="1400" dirty="0" smtClean="0">
                <a:solidFill>
                  <a:schemeClr val="accent3">
                    <a:lumMod val="50000"/>
                  </a:schemeClr>
                </a:solidFill>
              </a:rPr>
              <a:t>Titans</a:t>
            </a:r>
            <a:endParaRPr lang="en-US" sz="1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29000" y="4648200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accent3">
                    <a:lumMod val="50000"/>
                  </a:schemeClr>
                </a:solidFill>
              </a:rPr>
              <a:t>Tampa Bay Buccaneers</a:t>
            </a:r>
            <a:endParaRPr lang="en-US" sz="1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34000" y="4419600"/>
            <a:ext cx="1295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accent3">
                    <a:lumMod val="50000"/>
                  </a:schemeClr>
                </a:solidFill>
              </a:rPr>
              <a:t>Phoenix Suns</a:t>
            </a:r>
            <a:endParaRPr lang="en-US" sz="1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543800" y="4495800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accent3">
                    <a:lumMod val="50000"/>
                  </a:schemeClr>
                </a:solidFill>
              </a:rPr>
              <a:t>Memphis Grizzlies</a:t>
            </a:r>
            <a:endParaRPr lang="en-US" sz="14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17762" name="Picture 2" descr="http://upload.wikimedia.org/wikipedia/en/thumb/a/a2/Tampa_Bay_Buccaneers_logo.svg/218px-Tampa_Bay_Buccaneers_logo.svg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29000" y="3429000"/>
            <a:ext cx="1371600" cy="1258349"/>
          </a:xfrm>
          <a:prstGeom prst="rect">
            <a:avLst/>
          </a:prstGeom>
          <a:noFill/>
        </p:spPr>
      </p:pic>
      <p:pic>
        <p:nvPicPr>
          <p:cNvPr id="130050" name="Picture 2" descr="http://images.mylot.com/userImages/images/postphotos/1639251.png"/>
          <p:cNvPicPr>
            <a:picLocks noChangeAspect="1" noChangeArrowheads="1"/>
          </p:cNvPicPr>
          <p:nvPr/>
        </p:nvPicPr>
        <p:blipFill>
          <a:blip r:embed="rId8" cstate="print"/>
          <a:srcRect l="12000" b="33981"/>
          <a:stretch>
            <a:fillRect/>
          </a:stretch>
        </p:blipFill>
        <p:spPr bwMode="auto">
          <a:xfrm>
            <a:off x="5257800" y="3124200"/>
            <a:ext cx="1676400" cy="1295400"/>
          </a:xfrm>
          <a:prstGeom prst="rect">
            <a:avLst/>
          </a:prstGeom>
          <a:noFill/>
        </p:spPr>
      </p:pic>
      <p:pic>
        <p:nvPicPr>
          <p:cNvPr id="132098" name="Picture 2" descr="http://t3.gstatic.com/images?q=tbn:ANd9GcSNH4sYXfugTc_lUSEHuYqO4eDI42fJVh2cFnd1EFH58zFN-dKBEA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467600" y="3048000"/>
            <a:ext cx="1333500" cy="13335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7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0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13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4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5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2D050"/>
            </a:gs>
            <a:gs pos="50000">
              <a:schemeClr val="bg1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Logos #8</a:t>
            </a:r>
            <a:endParaRPr lang="en-US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Name the logo for $100 points a piece.</a:t>
            </a:r>
          </a:p>
          <a:p>
            <a:endParaRPr lang="en-US" dirty="0"/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nip Same Side Corner Rectangle 4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Keep on Truckin'FW" pitchFamily="2" charset="0"/>
              </a:rPr>
              <a:t>Logos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Keep on Truckin'FW" pitchFamily="2" charset="0"/>
            </a:endParaRPr>
          </a:p>
        </p:txBody>
      </p:sp>
      <p:sp>
        <p:nvSpPr>
          <p:cNvPr id="11" name="Flowchart: Process 10"/>
          <p:cNvSpPr/>
          <p:nvPr/>
        </p:nvSpPr>
        <p:spPr>
          <a:xfrm>
            <a:off x="152400" y="5410200"/>
            <a:ext cx="2514600" cy="1219200"/>
          </a:xfrm>
          <a:prstGeom prst="flowChart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$1-500</a:t>
            </a:r>
            <a:endParaRPr lang="en-US" sz="6000" dirty="0">
              <a:latin typeface="Action Man" pitchFamily="2" charset="0"/>
            </a:endParaRPr>
          </a:p>
        </p:txBody>
      </p:sp>
      <p:pic>
        <p:nvPicPr>
          <p:cNvPr id="148490" name="Picture 10" descr="http://vonagebrand.com/downloads/logo/knockout/Vonage_logo_06_knockout_RGB.jpg"/>
          <p:cNvPicPr>
            <a:picLocks noChangeAspect="1" noChangeArrowheads="1"/>
          </p:cNvPicPr>
          <p:nvPr/>
        </p:nvPicPr>
        <p:blipFill>
          <a:blip r:embed="rId4" cstate="print"/>
          <a:srcRect t="13043" b="21739"/>
          <a:stretch>
            <a:fillRect/>
          </a:stretch>
        </p:blipFill>
        <p:spPr bwMode="auto">
          <a:xfrm>
            <a:off x="228600" y="3048000"/>
            <a:ext cx="4715017" cy="1143000"/>
          </a:xfrm>
          <a:prstGeom prst="rect">
            <a:avLst/>
          </a:prstGeom>
          <a:noFill/>
        </p:spPr>
      </p:pic>
      <p:pic>
        <p:nvPicPr>
          <p:cNvPr id="25" name="Picture 10" descr="http://vonagebrand.com/downloads/logo/knockout/Vonage_logo_06_knockout_RGB.jpg"/>
          <p:cNvPicPr>
            <a:picLocks noChangeAspect="1" noChangeArrowheads="1"/>
          </p:cNvPicPr>
          <p:nvPr/>
        </p:nvPicPr>
        <p:blipFill>
          <a:blip r:embed="rId4" cstate="print"/>
          <a:srcRect l="6464" t="13043" r="72526" b="21739"/>
          <a:stretch>
            <a:fillRect/>
          </a:stretch>
        </p:blipFill>
        <p:spPr bwMode="auto">
          <a:xfrm>
            <a:off x="533400" y="3048000"/>
            <a:ext cx="990600" cy="1143000"/>
          </a:xfrm>
          <a:prstGeom prst="rect">
            <a:avLst/>
          </a:prstGeom>
          <a:noFill/>
        </p:spPr>
      </p:pic>
      <p:pic>
        <p:nvPicPr>
          <p:cNvPr id="148486" name="Picture 6" descr="http://telematicsnews.files.wordpress.com/2009/06/progressive-log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0600" y="2667000"/>
            <a:ext cx="7915275" cy="2085975"/>
          </a:xfrm>
          <a:prstGeom prst="rect">
            <a:avLst/>
          </a:prstGeom>
          <a:noFill/>
        </p:spPr>
      </p:pic>
      <p:pic>
        <p:nvPicPr>
          <p:cNvPr id="26" name="Picture 6" descr="http://telematicsnews.files.wordpress.com/2009/06/progressive-logo.jpg"/>
          <p:cNvPicPr>
            <a:picLocks noChangeAspect="1" noChangeArrowheads="1"/>
          </p:cNvPicPr>
          <p:nvPr/>
        </p:nvPicPr>
        <p:blipFill>
          <a:blip r:embed="rId5" cstate="print"/>
          <a:srcRect l="30806" t="25571" r="58604" b="23288"/>
          <a:stretch>
            <a:fillRect/>
          </a:stretch>
        </p:blipFill>
        <p:spPr bwMode="auto">
          <a:xfrm>
            <a:off x="3419475" y="3200400"/>
            <a:ext cx="838200" cy="1066800"/>
          </a:xfrm>
          <a:prstGeom prst="rect">
            <a:avLst/>
          </a:prstGeom>
          <a:noFill/>
        </p:spPr>
      </p:pic>
      <p:pic>
        <p:nvPicPr>
          <p:cNvPr id="148484" name="Picture 4" descr="http://s3.amazonaws.com/bzzagent-bzzscapes-prod/burger-king-logo-lrg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5800" y="1828800"/>
            <a:ext cx="3476625" cy="3476625"/>
          </a:xfrm>
          <a:prstGeom prst="rect">
            <a:avLst/>
          </a:prstGeom>
          <a:noFill/>
        </p:spPr>
      </p:pic>
      <p:pic>
        <p:nvPicPr>
          <p:cNvPr id="29" name="Picture 4" descr="http://s3.amazonaws.com/bzzagent-bzzscapes-prod/burger-king-logo-lrg.png"/>
          <p:cNvPicPr>
            <a:picLocks noChangeAspect="1" noChangeArrowheads="1"/>
          </p:cNvPicPr>
          <p:nvPr/>
        </p:nvPicPr>
        <p:blipFill>
          <a:blip r:embed="rId6" cstate="print"/>
          <a:srcRect l="37260" t="26301" r="49589" b="53973"/>
          <a:stretch>
            <a:fillRect/>
          </a:stretch>
        </p:blipFill>
        <p:spPr bwMode="auto">
          <a:xfrm>
            <a:off x="5791200" y="2743200"/>
            <a:ext cx="457200" cy="685800"/>
          </a:xfrm>
          <a:prstGeom prst="rect">
            <a:avLst/>
          </a:prstGeom>
          <a:noFill/>
        </p:spPr>
      </p:pic>
      <p:pic>
        <p:nvPicPr>
          <p:cNvPr id="28" name="Picture 2" descr="http://www.heswallinflatables.co.uk/images/barbieLogo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00200" y="3733800"/>
            <a:ext cx="2724150" cy="1504950"/>
          </a:xfrm>
          <a:prstGeom prst="rect">
            <a:avLst/>
          </a:prstGeom>
          <a:noFill/>
        </p:spPr>
      </p:pic>
      <p:pic>
        <p:nvPicPr>
          <p:cNvPr id="27" name="Picture 2" descr="http://www.heswallinflatables.co.uk/images/barbieLogo.gif"/>
          <p:cNvPicPr>
            <a:picLocks noChangeAspect="1" noChangeArrowheads="1"/>
          </p:cNvPicPr>
          <p:nvPr/>
        </p:nvPicPr>
        <p:blipFill>
          <a:blip r:embed="rId7" cstate="print"/>
          <a:srcRect l="78322" t="15190" b="39241"/>
          <a:stretch>
            <a:fillRect/>
          </a:stretch>
        </p:blipFill>
        <p:spPr bwMode="auto">
          <a:xfrm>
            <a:off x="3733800" y="3962400"/>
            <a:ext cx="590550" cy="685800"/>
          </a:xfrm>
          <a:prstGeom prst="rect">
            <a:avLst/>
          </a:prstGeom>
          <a:noFill/>
        </p:spPr>
      </p:pic>
      <p:pic>
        <p:nvPicPr>
          <p:cNvPr id="131074" name="Picture 2" descr="http://multivu.prnewswire.com/mnr/axedirtcathlon/50132/images/logo.gif"/>
          <p:cNvPicPr>
            <a:picLocks noChangeAspect="1" noChangeArrowheads="1"/>
          </p:cNvPicPr>
          <p:nvPr/>
        </p:nvPicPr>
        <p:blipFill>
          <a:blip r:embed="rId8" cstate="print"/>
          <a:srcRect b="20000"/>
          <a:stretch>
            <a:fillRect/>
          </a:stretch>
        </p:blipFill>
        <p:spPr bwMode="auto">
          <a:xfrm>
            <a:off x="1600200" y="2133600"/>
            <a:ext cx="3665220" cy="1981200"/>
          </a:xfrm>
          <a:prstGeom prst="rect">
            <a:avLst/>
          </a:prstGeom>
          <a:noFill/>
        </p:spPr>
      </p:pic>
      <p:pic>
        <p:nvPicPr>
          <p:cNvPr id="18" name="Picture 2" descr="http://multivu.prnewswire.com/mnr/axedirtcathlon/50132/images/logo.gif"/>
          <p:cNvPicPr>
            <a:picLocks noChangeAspect="1" noChangeArrowheads="1"/>
          </p:cNvPicPr>
          <p:nvPr/>
        </p:nvPicPr>
        <p:blipFill>
          <a:blip r:embed="rId8" cstate="print"/>
          <a:srcRect l="16632" t="30769" r="58420" b="38462"/>
          <a:stretch>
            <a:fillRect/>
          </a:stretch>
        </p:blipFill>
        <p:spPr bwMode="auto">
          <a:xfrm>
            <a:off x="2209800" y="2895600"/>
            <a:ext cx="914400" cy="76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48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500"/>
                                        <p:tgtEl>
                                          <p:spTgt spid="1484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48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484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48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484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2000">
              <a:schemeClr val="bg1"/>
            </a:gs>
            <a:gs pos="50000">
              <a:schemeClr val="accent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b="1" dirty="0" smtClean="0">
                <a:ln/>
                <a:solidFill>
                  <a:schemeClr val="accent3"/>
                </a:solidFill>
                <a:latin typeface="Abilene" pitchFamily="2" charset="0"/>
              </a:rPr>
              <a:t>Logos #9</a:t>
            </a:r>
            <a:endParaRPr lang="en-US" b="1" dirty="0">
              <a:ln/>
              <a:solidFill>
                <a:schemeClr val="accent3"/>
              </a:solidFill>
              <a:latin typeface="Abilene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Name movie logo for $100 each!</a:t>
            </a:r>
          </a:p>
          <a:p>
            <a:endParaRPr lang="en-US" dirty="0"/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nip Same Side Corner Rectangle 4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Keep on Truckin'FW" pitchFamily="2" charset="0"/>
              </a:rPr>
              <a:t>Logos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Keep on Truckin'FW" pitchFamily="2" charset="0"/>
            </a:endParaRPr>
          </a:p>
        </p:txBody>
      </p:sp>
      <p:sp>
        <p:nvSpPr>
          <p:cNvPr id="11" name="Flowchart: Process 10"/>
          <p:cNvSpPr/>
          <p:nvPr/>
        </p:nvSpPr>
        <p:spPr>
          <a:xfrm>
            <a:off x="152400" y="5410200"/>
            <a:ext cx="2514600" cy="1219200"/>
          </a:xfrm>
          <a:prstGeom prst="flowChart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$1-500</a:t>
            </a:r>
            <a:endParaRPr lang="en-US" sz="6000" dirty="0">
              <a:latin typeface="Action Man" pitchFamily="2" charset="0"/>
            </a:endParaRPr>
          </a:p>
        </p:txBody>
      </p:sp>
      <p:pic>
        <p:nvPicPr>
          <p:cNvPr id="227330" name="Picture 2" descr="http://www.logotypes101.com/files/850/94ab7034afd6012e257ee00459845970/lrg_The_Lord_Of_The_Rings68.gif"/>
          <p:cNvPicPr>
            <a:picLocks noChangeAspect="1" noChangeArrowheads="1"/>
          </p:cNvPicPr>
          <p:nvPr/>
        </p:nvPicPr>
        <p:blipFill>
          <a:blip r:embed="rId4" cstate="print"/>
          <a:srcRect t="29333" b="30667"/>
          <a:stretch>
            <a:fillRect/>
          </a:stretch>
        </p:blipFill>
        <p:spPr bwMode="auto">
          <a:xfrm>
            <a:off x="533400" y="2362200"/>
            <a:ext cx="4953000" cy="1981200"/>
          </a:xfrm>
          <a:prstGeom prst="rect">
            <a:avLst/>
          </a:prstGeom>
          <a:noFill/>
        </p:spPr>
      </p:pic>
      <p:pic>
        <p:nvPicPr>
          <p:cNvPr id="227332" name="Picture 4" descr="http://www.theanimationblog.com/wp-content/uploads/2008/04/pixartoystory3logofr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0" y="2057400"/>
            <a:ext cx="3048000" cy="3038476"/>
          </a:xfrm>
          <a:prstGeom prst="rect">
            <a:avLst/>
          </a:prstGeom>
          <a:noFill/>
        </p:spPr>
      </p:pic>
      <p:pic>
        <p:nvPicPr>
          <p:cNvPr id="20" name="Picture 4" descr="http://www.theanimationblog.com/wp-content/uploads/2008/04/pixartoystory3logofr0.png"/>
          <p:cNvPicPr>
            <a:picLocks noChangeAspect="1" noChangeArrowheads="1"/>
          </p:cNvPicPr>
          <p:nvPr/>
        </p:nvPicPr>
        <p:blipFill>
          <a:blip r:embed="rId5" cstate="print"/>
          <a:srcRect l="55000" t="85266" r="32500"/>
          <a:stretch>
            <a:fillRect/>
          </a:stretch>
        </p:blipFill>
        <p:spPr bwMode="auto">
          <a:xfrm>
            <a:off x="4724400" y="4648200"/>
            <a:ext cx="381000" cy="447676"/>
          </a:xfrm>
          <a:prstGeom prst="rect">
            <a:avLst/>
          </a:prstGeom>
          <a:noFill/>
        </p:spPr>
      </p:pic>
      <p:pic>
        <p:nvPicPr>
          <p:cNvPr id="227338" name="Picture 10" descr="http://images1.wikia.nocookie.net/__cb20110331055845/jamesbond/images/9/95/007_logo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0400" y="4038600"/>
            <a:ext cx="5412645" cy="1752600"/>
          </a:xfrm>
          <a:prstGeom prst="rect">
            <a:avLst/>
          </a:prstGeom>
          <a:noFill/>
        </p:spPr>
      </p:pic>
      <p:pic>
        <p:nvPicPr>
          <p:cNvPr id="30" name="Picture 10" descr="http://images1.wikia.nocookie.net/__cb20110331055845/jamesbond/images/9/95/007_logo.png"/>
          <p:cNvPicPr>
            <a:picLocks noChangeAspect="1" noChangeArrowheads="1"/>
          </p:cNvPicPr>
          <p:nvPr/>
        </p:nvPicPr>
        <p:blipFill>
          <a:blip r:embed="rId6" cstate="print"/>
          <a:srcRect l="63352" r="14123" b="65217"/>
          <a:stretch>
            <a:fillRect/>
          </a:stretch>
        </p:blipFill>
        <p:spPr bwMode="auto">
          <a:xfrm>
            <a:off x="6629400" y="4038600"/>
            <a:ext cx="1219200" cy="609600"/>
          </a:xfrm>
          <a:prstGeom prst="rect">
            <a:avLst/>
          </a:prstGeom>
          <a:noFill/>
        </p:spPr>
      </p:pic>
      <p:pic>
        <p:nvPicPr>
          <p:cNvPr id="227340" name="Picture 12" descr="http://www.brendanmckillip.com/uploaded_images/IndianaJonesLogo-756832.jpg"/>
          <p:cNvPicPr>
            <a:picLocks noChangeAspect="1" noChangeArrowheads="1"/>
          </p:cNvPicPr>
          <p:nvPr/>
        </p:nvPicPr>
        <p:blipFill>
          <a:blip r:embed="rId7" cstate="print"/>
          <a:srcRect t="29714" b="29143"/>
          <a:stretch>
            <a:fillRect/>
          </a:stretch>
        </p:blipFill>
        <p:spPr bwMode="auto">
          <a:xfrm>
            <a:off x="3124200" y="1981200"/>
            <a:ext cx="5709708" cy="1981200"/>
          </a:xfrm>
          <a:prstGeom prst="rect">
            <a:avLst/>
          </a:prstGeom>
          <a:noFill/>
        </p:spPr>
      </p:pic>
      <p:pic>
        <p:nvPicPr>
          <p:cNvPr id="31" name="Picture 12" descr="http://www.brendanmckillip.com/uploaded_images/IndianaJonesLogo-756832.jpg"/>
          <p:cNvPicPr>
            <a:picLocks noChangeAspect="1" noChangeArrowheads="1"/>
          </p:cNvPicPr>
          <p:nvPr/>
        </p:nvPicPr>
        <p:blipFill>
          <a:blip r:embed="rId7" cstate="print"/>
          <a:srcRect l="37368" t="36044" r="55959" b="48132"/>
          <a:stretch>
            <a:fillRect/>
          </a:stretch>
        </p:blipFill>
        <p:spPr bwMode="auto">
          <a:xfrm>
            <a:off x="5257800" y="2286000"/>
            <a:ext cx="381000" cy="762000"/>
          </a:xfrm>
          <a:prstGeom prst="rect">
            <a:avLst/>
          </a:prstGeom>
          <a:noFill/>
        </p:spPr>
      </p:pic>
      <p:pic>
        <p:nvPicPr>
          <p:cNvPr id="227342" name="Picture 14" descr="http://1.bp.blogspot.com/-KnWtGZ1ijCA/Tdliyf287oI/AAAAAAAAAe4/nASzZoNlpGc/s1600/pirates_of-THE_caribbean_logo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14600" y="2057400"/>
            <a:ext cx="5122100" cy="3200400"/>
          </a:xfrm>
          <a:prstGeom prst="rect">
            <a:avLst/>
          </a:prstGeom>
          <a:noFill/>
        </p:spPr>
      </p:pic>
      <p:pic>
        <p:nvPicPr>
          <p:cNvPr id="33" name="Picture 14" descr="http://1.bp.blogspot.com/-KnWtGZ1ijCA/Tdliyf287oI/AAAAAAAAAe4/nASzZoNlpGc/s1600/pirates_of-THE_caribbean_logo.jpg"/>
          <p:cNvPicPr>
            <a:picLocks noChangeAspect="1" noChangeArrowheads="1"/>
          </p:cNvPicPr>
          <p:nvPr/>
        </p:nvPicPr>
        <p:blipFill>
          <a:blip r:embed="rId8" cstate="print"/>
          <a:srcRect l="41655" t="23809" r="47931" b="66667"/>
          <a:stretch>
            <a:fillRect/>
          </a:stretch>
        </p:blipFill>
        <p:spPr bwMode="auto">
          <a:xfrm>
            <a:off x="4648200" y="2819400"/>
            <a:ext cx="533400" cy="304800"/>
          </a:xfrm>
          <a:prstGeom prst="rect">
            <a:avLst/>
          </a:prstGeom>
          <a:noFill/>
        </p:spPr>
      </p:pic>
      <p:pic>
        <p:nvPicPr>
          <p:cNvPr id="34" name="Picture 2" descr="http://www.logotypes101.com/files/850/94ab7034afd6012e257ee00459845970/lrg_The_Lord_Of_The_Rings68.gif"/>
          <p:cNvPicPr>
            <a:picLocks noChangeAspect="1" noChangeArrowheads="1"/>
          </p:cNvPicPr>
          <p:nvPr/>
        </p:nvPicPr>
        <p:blipFill>
          <a:blip r:embed="rId4" cstate="print"/>
          <a:srcRect l="73845" t="38564" r="12308" b="47590"/>
          <a:stretch>
            <a:fillRect/>
          </a:stretch>
        </p:blipFill>
        <p:spPr bwMode="auto">
          <a:xfrm>
            <a:off x="4191000" y="2819400"/>
            <a:ext cx="685800" cy="685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7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27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27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" dur="500"/>
                                        <p:tgtEl>
                                          <p:spTgt spid="227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227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227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227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Island of Misfit Toys" pitchFamily="2" charset="0"/>
              </a:rPr>
              <a:t>Miscellaneous</a:t>
            </a:r>
            <a:endParaRPr 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Island of Misfit Toys" pitchFamily="2" charset="0"/>
            </a:endParaRPr>
          </a:p>
        </p:txBody>
      </p:sp>
      <p:sp>
        <p:nvSpPr>
          <p:cNvPr id="5" name="Oval 4">
            <a:hlinkClick r:id="rId2" action="ppaction://hlinksldjump"/>
          </p:cNvPr>
          <p:cNvSpPr/>
          <p:nvPr/>
        </p:nvSpPr>
        <p:spPr>
          <a:xfrm>
            <a:off x="1447800" y="12954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C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1</a:t>
            </a:r>
            <a:endParaRPr lang="en-US" sz="65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9" name="Oval 8">
            <a:hlinkClick r:id="rId3" action="ppaction://hlinksldjump"/>
          </p:cNvPr>
          <p:cNvSpPr/>
          <p:nvPr/>
        </p:nvSpPr>
        <p:spPr>
          <a:xfrm>
            <a:off x="3581400" y="12954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C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2</a:t>
            </a:r>
            <a:endParaRPr lang="en-US" sz="65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10" name="Oval 9">
            <a:hlinkClick r:id="rId4" action="ppaction://hlinksldjump"/>
          </p:cNvPr>
          <p:cNvSpPr/>
          <p:nvPr/>
        </p:nvSpPr>
        <p:spPr>
          <a:xfrm>
            <a:off x="5715000" y="13716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C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3</a:t>
            </a:r>
            <a:endParaRPr lang="en-US" sz="65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16" name="Oval 15">
            <a:hlinkClick r:id="rId5" action="ppaction://hlinksldjump"/>
          </p:cNvPr>
          <p:cNvSpPr/>
          <p:nvPr/>
        </p:nvSpPr>
        <p:spPr>
          <a:xfrm>
            <a:off x="1600200" y="33528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C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4</a:t>
            </a:r>
            <a:endParaRPr lang="en-US" sz="65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17" name="Oval 16">
            <a:hlinkClick r:id="rId6" action="ppaction://hlinksldjump"/>
          </p:cNvPr>
          <p:cNvSpPr/>
          <p:nvPr/>
        </p:nvSpPr>
        <p:spPr>
          <a:xfrm>
            <a:off x="3657600" y="31242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C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5</a:t>
            </a:r>
            <a:endParaRPr lang="en-US" sz="65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18" name="Oval 17">
            <a:hlinkClick r:id="rId7" action="ppaction://hlinksldjump"/>
          </p:cNvPr>
          <p:cNvSpPr/>
          <p:nvPr/>
        </p:nvSpPr>
        <p:spPr>
          <a:xfrm>
            <a:off x="5715000" y="32004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C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6</a:t>
            </a:r>
            <a:endParaRPr lang="en-US" sz="65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19" name="Action Button: Home 18">
            <a:hlinkClick r:id="rId8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hlinkClick r:id="rId9" action="ppaction://hlinksldjump"/>
          </p:cNvPr>
          <p:cNvSpPr/>
          <p:nvPr/>
        </p:nvSpPr>
        <p:spPr>
          <a:xfrm>
            <a:off x="1752600" y="51054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C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7</a:t>
            </a:r>
            <a:endParaRPr lang="en-US" sz="65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12" name="Oval 11">
            <a:hlinkClick r:id="rId10" action="ppaction://hlinksldjump"/>
          </p:cNvPr>
          <p:cNvSpPr/>
          <p:nvPr/>
        </p:nvSpPr>
        <p:spPr>
          <a:xfrm>
            <a:off x="3657600" y="50292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C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8</a:t>
            </a:r>
            <a:endParaRPr lang="en-US" sz="65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13" name="Oval 12">
            <a:hlinkClick r:id="rId11" action="ppaction://hlinksldjump"/>
          </p:cNvPr>
          <p:cNvSpPr/>
          <p:nvPr/>
        </p:nvSpPr>
        <p:spPr>
          <a:xfrm>
            <a:off x="5715000" y="49530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C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5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9</a:t>
            </a:r>
            <a:endParaRPr lang="en-US" sz="65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7030A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General Marketing #1</a:t>
            </a:r>
            <a:endParaRPr lang="en-US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nip Same Side Corner Rectangle 4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  <a:solidFill>
            <a:srgbClr val="7030A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ction Man" pitchFamily="2" charset="0"/>
              </a:rPr>
              <a:t>General Marketing</a:t>
            </a:r>
            <a:endParaRPr lang="en-US" sz="1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ction Man" pitchFamily="2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1600201"/>
            <a:ext cx="8229600" cy="12192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Name up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to five demographics target markets are aiming at. Example: Age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76400" y="2667000"/>
            <a:ext cx="57912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</a:rPr>
              <a:t>Gender, Level of Income, Education, Lifestyle, Race, Social Class, Religion, Profession, Marital Status, Geographical Location, Interests</a:t>
            </a:r>
            <a:endParaRPr lang="en-US" sz="3200" dirty="0">
              <a:solidFill>
                <a:srgbClr val="7030A0"/>
              </a:solidFill>
            </a:endParaRPr>
          </a:p>
        </p:txBody>
      </p:sp>
      <p:sp>
        <p:nvSpPr>
          <p:cNvPr id="9" name="Flowchart: Process 8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$100+</a:t>
            </a:r>
            <a:endParaRPr lang="en-US" sz="6000" dirty="0">
              <a:latin typeface="Action Man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FFC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Miscellaneous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770-Roman" pitchFamily="2" charset="0"/>
              </a:rPr>
              <a:t>#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1</a:t>
            </a:r>
            <a:endParaRPr lang="en-U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7" name="Action Button: Home 6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nip Same Side Corner Rectangle 7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Island of Misfit Toys" pitchFamily="2" charset="0"/>
              </a:rPr>
              <a:t>Miscellaneous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Island of Misfit Toys" pitchFamily="2" charset="0"/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762000" y="1600201"/>
            <a:ext cx="7924800" cy="1524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/>
              <a:t>What company has the most employees?</a:t>
            </a:r>
            <a:endParaRPr lang="en-US" sz="4000" dirty="0"/>
          </a:p>
        </p:txBody>
      </p:sp>
      <p:sp>
        <p:nvSpPr>
          <p:cNvPr id="10" name="TextBox 9"/>
          <p:cNvSpPr txBox="1"/>
          <p:nvPr/>
        </p:nvSpPr>
        <p:spPr>
          <a:xfrm>
            <a:off x="2057400" y="3048000"/>
            <a:ext cx="5334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lphaUcPeriod"/>
            </a:pPr>
            <a:r>
              <a:rPr lang="en-US" sz="3200" dirty="0" smtClean="0"/>
              <a:t>McDonalds</a:t>
            </a:r>
          </a:p>
          <a:p>
            <a:pPr marL="514350" indent="-514350">
              <a:buAutoNum type="alphaUcPeriod"/>
            </a:pPr>
            <a:r>
              <a:rPr lang="en-US" sz="3200" dirty="0" smtClean="0"/>
              <a:t>Microsoft</a:t>
            </a:r>
          </a:p>
          <a:p>
            <a:pPr marL="514350" indent="-514350">
              <a:buAutoNum type="alphaUcPeriod"/>
            </a:pPr>
            <a:r>
              <a:rPr lang="en-US" sz="3200" dirty="0" smtClean="0"/>
              <a:t>Wal-Mart</a:t>
            </a:r>
          </a:p>
          <a:p>
            <a:pPr marL="514350" indent="-514350">
              <a:buAutoNum type="alphaUcPeriod"/>
            </a:pPr>
            <a:r>
              <a:rPr lang="en-US" sz="3200" dirty="0" smtClean="0"/>
              <a:t>Disney</a:t>
            </a:r>
            <a:endParaRPr lang="en-US" sz="3200" dirty="0"/>
          </a:p>
        </p:txBody>
      </p:sp>
      <p:sp>
        <p:nvSpPr>
          <p:cNvPr id="11" name="Flowchart: Process 10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$400</a:t>
            </a:r>
            <a:endParaRPr lang="en-US" sz="6000" dirty="0">
              <a:latin typeface="Action Man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C5D0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FFC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Miscellaneous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770-Roman" pitchFamily="2" charset="0"/>
              </a:rPr>
              <a:t>#2</a:t>
            </a:r>
            <a:endParaRPr lang="en-U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Island of Misfit Toys" pitchFamily="2" charset="0"/>
              </a:rPr>
              <a:t>Miscellaneous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Island of Misfit Toys" pitchFamily="2" charset="0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/>
              <a:t>What dangerous consumable cannot be advertised on TV, only in print ads?</a:t>
            </a:r>
            <a:endParaRPr lang="en-US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4114800" y="3352800"/>
            <a:ext cx="198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B05D18"/>
                </a:solidFill>
              </a:rPr>
              <a:t>Cigarettes</a:t>
            </a:r>
            <a:endParaRPr lang="en-US" sz="3200" dirty="0">
              <a:solidFill>
                <a:srgbClr val="B05D18"/>
              </a:solidFill>
            </a:endParaRPr>
          </a:p>
        </p:txBody>
      </p:sp>
      <p:sp>
        <p:nvSpPr>
          <p:cNvPr id="10" name="Flowchart: Process 9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$200</a:t>
            </a:r>
            <a:endParaRPr lang="en-US" sz="6000" dirty="0">
              <a:latin typeface="Action Man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FFC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Miscellaneous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770-Roman" pitchFamily="2" charset="0"/>
              </a:rPr>
              <a:t>#3</a:t>
            </a:r>
            <a:endParaRPr lang="en-U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219199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What business gives a free laptop if you graduate?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Island of Misfit Toys" pitchFamily="2" charset="0"/>
              </a:rPr>
              <a:t>Miscellaneous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Island of Misfit Toys" pitchFamily="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743200" cy="1219200"/>
          </a:xfrm>
          <a:prstGeom prst="flowChart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$200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57400" y="2819400"/>
            <a:ext cx="533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en-US" sz="3200" dirty="0" smtClean="0"/>
              <a:t>Stevens Henagar College</a:t>
            </a:r>
            <a:endParaRPr lang="en-US" sz="3200" dirty="0"/>
          </a:p>
        </p:txBody>
      </p:sp>
      <p:pic>
        <p:nvPicPr>
          <p:cNvPr id="110594" name="Picture 2" descr="http://www.degreedriven.com/images/logo/VUZN5L252Z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09800" y="3505200"/>
            <a:ext cx="3810000" cy="1285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0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FFC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Miscellaneous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770-Roman" pitchFamily="2" charset="0"/>
              </a:rPr>
              <a:t>#4</a:t>
            </a:r>
            <a:endParaRPr lang="en-U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79-year old Stella </a:t>
            </a:r>
            <a:r>
              <a:rPr lang="en-US" dirty="0" err="1" smtClean="0"/>
              <a:t>Leibeck</a:t>
            </a:r>
            <a:r>
              <a:rPr lang="en-US" dirty="0" smtClean="0"/>
              <a:t> sued this company successfully in 1992, when a substance she bought from them spilled on her lap.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Island of Misfit Toys" pitchFamily="2" charset="0"/>
              </a:rPr>
              <a:t>Miscellaneous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Island of Misfit Toys" pitchFamily="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$300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14800" y="3352800"/>
            <a:ext cx="289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B05D18"/>
                </a:solidFill>
              </a:rPr>
              <a:t>McDonalds</a:t>
            </a:r>
            <a:endParaRPr lang="en-US" sz="3200" dirty="0">
              <a:solidFill>
                <a:srgbClr val="B05D1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FFC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Miscellaneous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770-Roman" pitchFamily="2" charset="0"/>
              </a:rPr>
              <a:t>#5</a:t>
            </a:r>
            <a:endParaRPr lang="en-U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What product got its name from the number of tries it took to get the formula right?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Island of Misfit Toys" pitchFamily="2" charset="0"/>
              </a:rPr>
              <a:t>Miscellaneous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Island of Misfit Toys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14800" y="3352800"/>
            <a:ext cx="289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B05D18"/>
                </a:solidFill>
              </a:rPr>
              <a:t>409</a:t>
            </a:r>
            <a:endParaRPr lang="en-US" sz="3200" dirty="0">
              <a:solidFill>
                <a:srgbClr val="B05D18"/>
              </a:solidFill>
            </a:endParaRPr>
          </a:p>
        </p:txBody>
      </p:sp>
      <p:sp>
        <p:nvSpPr>
          <p:cNvPr id="9" name="Flowchart: Process 8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$500</a:t>
            </a:r>
            <a:endParaRPr lang="en-US" sz="6000" dirty="0">
              <a:latin typeface="Action Man" pitchFamily="2" charset="0"/>
            </a:endParaRPr>
          </a:p>
        </p:txBody>
      </p:sp>
      <p:pic>
        <p:nvPicPr>
          <p:cNvPr id="17410" name="Picture 2" descr="http://2.bp.blogspot.com/_JC9qkZ2c5P0/SXZ5k--27DI/AAAAAAAAAeQ/VG6eSpH1CUY/s320/409+Clean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0" y="3124200"/>
            <a:ext cx="2438400" cy="2438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FFC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Miscellaneous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770-Roman" pitchFamily="2" charset="0"/>
              </a:rPr>
              <a:t>#6</a:t>
            </a:r>
            <a:endParaRPr lang="en-U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430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Earn up to $500 if you can name each of these famous advertising mascots!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Island of Misfit Toys" pitchFamily="2" charset="0"/>
              </a:rPr>
              <a:t>Miscellaneous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Island of Misfit Toys" pitchFamily="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514600" cy="1219200"/>
          </a:xfrm>
          <a:prstGeom prst="flowChart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$1-500</a:t>
            </a:r>
            <a:endParaRPr lang="en-US" sz="6000" dirty="0">
              <a:latin typeface="Action Man" pitchFamily="2" charset="0"/>
            </a:endParaRPr>
          </a:p>
        </p:txBody>
      </p:sp>
      <p:pic>
        <p:nvPicPr>
          <p:cNvPr id="16388" name="Picture 4" descr="http://www.wynotinsurance.com/Aflac_logo_big_800x3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2819400"/>
            <a:ext cx="5650787" cy="2514600"/>
          </a:xfrm>
          <a:prstGeom prst="rect">
            <a:avLst/>
          </a:prstGeom>
          <a:noFill/>
        </p:spPr>
      </p:pic>
      <p:pic>
        <p:nvPicPr>
          <p:cNvPr id="16396" name="Picture 12" descr="http://www.voont.com/files/images/edit/food/peanu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5200" y="2819400"/>
            <a:ext cx="1571625" cy="3524250"/>
          </a:xfrm>
          <a:prstGeom prst="rect">
            <a:avLst/>
          </a:prstGeom>
          <a:noFill/>
        </p:spPr>
      </p:pic>
      <p:pic>
        <p:nvPicPr>
          <p:cNvPr id="13" name="Picture 4" descr="http://www.wynotinsurance.com/Aflac_logo_big_800x356.jpg"/>
          <p:cNvPicPr>
            <a:picLocks noChangeAspect="1" noChangeArrowheads="1"/>
          </p:cNvPicPr>
          <p:nvPr/>
        </p:nvPicPr>
        <p:blipFill>
          <a:blip r:embed="rId4" cstate="print"/>
          <a:srcRect l="40455" t="24242" r="39318" b="30303"/>
          <a:stretch>
            <a:fillRect/>
          </a:stretch>
        </p:blipFill>
        <p:spPr bwMode="auto">
          <a:xfrm>
            <a:off x="2590800" y="3429000"/>
            <a:ext cx="1143000" cy="1143000"/>
          </a:xfrm>
          <a:prstGeom prst="rect">
            <a:avLst/>
          </a:prstGeom>
          <a:noFill/>
        </p:spPr>
      </p:pic>
      <p:pic>
        <p:nvPicPr>
          <p:cNvPr id="14" name="Picture 12" descr="http://www.voont.com/files/images/edit/food/peanut.jpg"/>
          <p:cNvPicPr>
            <a:picLocks noChangeAspect="1" noChangeArrowheads="1"/>
          </p:cNvPicPr>
          <p:nvPr/>
        </p:nvPicPr>
        <p:blipFill>
          <a:blip r:embed="rId5" cstate="print"/>
          <a:srcRect l="24242" t="21622" r="22424" b="63243"/>
          <a:stretch>
            <a:fillRect/>
          </a:stretch>
        </p:blipFill>
        <p:spPr bwMode="auto">
          <a:xfrm>
            <a:off x="3886200" y="3581400"/>
            <a:ext cx="838200" cy="533400"/>
          </a:xfrm>
          <a:prstGeom prst="rect">
            <a:avLst/>
          </a:prstGeom>
          <a:noFill/>
        </p:spPr>
      </p:pic>
      <p:pic>
        <p:nvPicPr>
          <p:cNvPr id="16394" name="Picture 10" descr="http://blogs.phillyburbs.com/news/intelligencer/wp-content/blogs.dir/4/files/2009/February/Wednesday/Smokey_the_Bea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62400" y="2667000"/>
            <a:ext cx="2431119" cy="3733800"/>
          </a:xfrm>
          <a:prstGeom prst="rect">
            <a:avLst/>
          </a:prstGeom>
          <a:noFill/>
        </p:spPr>
      </p:pic>
      <p:pic>
        <p:nvPicPr>
          <p:cNvPr id="15" name="Picture 10" descr="http://blogs.phillyburbs.com/news/intelligencer/wp-content/blogs.dir/4/files/2009/February/Wednesday/Smokey_the_Bear.jpg"/>
          <p:cNvPicPr>
            <a:picLocks noChangeAspect="1" noChangeArrowheads="1"/>
          </p:cNvPicPr>
          <p:nvPr/>
        </p:nvPicPr>
        <p:blipFill>
          <a:blip r:embed="rId6" cstate="print"/>
          <a:srcRect l="34478" t="51020" r="34178" b="28572"/>
          <a:stretch>
            <a:fillRect/>
          </a:stretch>
        </p:blipFill>
        <p:spPr bwMode="auto">
          <a:xfrm>
            <a:off x="4800600" y="4572000"/>
            <a:ext cx="762000" cy="762000"/>
          </a:xfrm>
          <a:prstGeom prst="rect">
            <a:avLst/>
          </a:prstGeom>
          <a:noFill/>
        </p:spPr>
      </p:pic>
      <p:pic>
        <p:nvPicPr>
          <p:cNvPr id="16392" name="Picture 8" descr="http://www.deltadickshow.com/Green_Gian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67000" y="2590800"/>
            <a:ext cx="4343400" cy="3257550"/>
          </a:xfrm>
          <a:prstGeom prst="rect">
            <a:avLst/>
          </a:prstGeom>
          <a:noFill/>
        </p:spPr>
      </p:pic>
      <p:pic>
        <p:nvPicPr>
          <p:cNvPr id="16" name="Picture 8" descr="http://www.deltadickshow.com/Green_Giant.jpg"/>
          <p:cNvPicPr>
            <a:picLocks noChangeAspect="1" noChangeArrowheads="1"/>
          </p:cNvPicPr>
          <p:nvPr/>
        </p:nvPicPr>
        <p:blipFill>
          <a:blip r:embed="rId7" cstate="print"/>
          <a:srcRect l="7017" t="32749" r="80702" b="48538"/>
          <a:stretch>
            <a:fillRect/>
          </a:stretch>
        </p:blipFill>
        <p:spPr bwMode="auto">
          <a:xfrm>
            <a:off x="2971800" y="3657600"/>
            <a:ext cx="533400" cy="609600"/>
          </a:xfrm>
          <a:prstGeom prst="rect">
            <a:avLst/>
          </a:prstGeom>
          <a:noFill/>
        </p:spPr>
      </p:pic>
      <p:pic>
        <p:nvPicPr>
          <p:cNvPr id="16390" name="Picture 6" descr="http://www.wisynco.com/files/u2/Brawny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34000" y="2590800"/>
            <a:ext cx="3276600" cy="3368345"/>
          </a:xfrm>
          <a:prstGeom prst="rect">
            <a:avLst/>
          </a:prstGeom>
          <a:noFill/>
        </p:spPr>
      </p:pic>
      <p:pic>
        <p:nvPicPr>
          <p:cNvPr id="17" name="Picture 6" descr="http://www.wisynco.com/files/u2/Brawny.jpg"/>
          <p:cNvPicPr>
            <a:picLocks noChangeAspect="1" noChangeArrowheads="1"/>
          </p:cNvPicPr>
          <p:nvPr/>
        </p:nvPicPr>
        <p:blipFill>
          <a:blip r:embed="rId8" cstate="print"/>
          <a:srcRect l="37209" r="39535" b="75115"/>
          <a:stretch>
            <a:fillRect/>
          </a:stretch>
        </p:blipFill>
        <p:spPr bwMode="auto">
          <a:xfrm>
            <a:off x="6553200" y="2590800"/>
            <a:ext cx="762000" cy="838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rgbClr val="FFC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Miscellaneous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770-Roman" pitchFamily="2" charset="0"/>
              </a:rPr>
              <a:t>#7</a:t>
            </a:r>
            <a:endParaRPr lang="en-U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430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In the Allstate commercials, what is this guy’s name?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Island of Misfit Toys" pitchFamily="2" charset="0"/>
              </a:rPr>
              <a:t>Miscellaneous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Island of Misfit Toys" pitchFamily="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514600" cy="1219200"/>
          </a:xfrm>
          <a:prstGeom prst="flowChart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$300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19800" y="2971800"/>
            <a:ext cx="2057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Mayhem</a:t>
            </a:r>
            <a:endParaRPr lang="en-US" sz="3200" dirty="0"/>
          </a:p>
        </p:txBody>
      </p:sp>
      <p:pic>
        <p:nvPicPr>
          <p:cNvPr id="114692" name="Picture 4" descr="http://www.pappas.co/wp-content/uploads/Mayhem-Ma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7800" y="2667000"/>
            <a:ext cx="3855356" cy="2590800"/>
          </a:xfrm>
          <a:prstGeom prst="rect">
            <a:avLst/>
          </a:prstGeom>
          <a:noFill/>
        </p:spPr>
      </p:pic>
      <p:sp>
        <p:nvSpPr>
          <p:cNvPr id="12" name="Flowchart: Process 11"/>
          <p:cNvSpPr/>
          <p:nvPr/>
        </p:nvSpPr>
        <p:spPr>
          <a:xfrm>
            <a:off x="5638800" y="3962400"/>
            <a:ext cx="2438400" cy="762000"/>
          </a:xfrm>
          <a:prstGeom prst="flowChartProcess">
            <a:avLst/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dirty="0" smtClean="0">
                <a:latin typeface="Action Man" pitchFamily="2" charset="0"/>
              </a:rPr>
              <a:t>See Commercial</a:t>
            </a:r>
            <a:endParaRPr lang="en-US" sz="2500" dirty="0">
              <a:latin typeface="Action Man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2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ction Button: Home 1">
            <a:hlinkClick r:id="rId3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nip Same Side Corner Rectangle 3">
            <a:hlinkClick r:id="rId4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Island of Misfit Toys" pitchFamily="2" charset="0"/>
              </a:rPr>
              <a:t>Miscellaneous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Island of Misfit Toys" pitchFamily="2" charset="0"/>
            </a:endParaRPr>
          </a:p>
        </p:txBody>
      </p:sp>
      <p:pic>
        <p:nvPicPr>
          <p:cNvPr id="6" name="Allstate TV Ad  Raccoon Mayhem - YouTube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304800" y="457200"/>
            <a:ext cx="8481391" cy="48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63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rgbClr val="FFC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Miscellaneous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770-Roman" pitchFamily="2" charset="0"/>
              </a:rPr>
              <a:t>#8</a:t>
            </a:r>
            <a:endParaRPr lang="en-U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11430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Can you identify the Spokesperson? Earn up to $100 for each correct answer!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Island of Misfit Toys" pitchFamily="2" charset="0"/>
              </a:rPr>
              <a:t>Miscellaneous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Island of Misfit Toys" pitchFamily="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514600" cy="1219200"/>
          </a:xfrm>
          <a:prstGeom prst="flowChart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$1-500</a:t>
            </a:r>
            <a:endParaRPr lang="en-US" sz="6000" dirty="0">
              <a:latin typeface="Action Man" pitchFamily="2" charset="0"/>
            </a:endParaRPr>
          </a:p>
        </p:txBody>
      </p:sp>
      <p:pic>
        <p:nvPicPr>
          <p:cNvPr id="112642" name="Picture 2" descr="http://img2.timeinc.net/ew/dynamic/imgs/110204/progressive-flo_320.jpg"/>
          <p:cNvPicPr>
            <a:picLocks noChangeAspect="1" noChangeArrowheads="1"/>
          </p:cNvPicPr>
          <p:nvPr/>
        </p:nvPicPr>
        <p:blipFill>
          <a:blip r:embed="rId4" cstate="print"/>
          <a:srcRect l="11864" r="20339" b="14124"/>
          <a:stretch>
            <a:fillRect/>
          </a:stretch>
        </p:blipFill>
        <p:spPr bwMode="auto">
          <a:xfrm>
            <a:off x="3048000" y="2286000"/>
            <a:ext cx="3048000" cy="2895600"/>
          </a:xfrm>
          <a:prstGeom prst="rect">
            <a:avLst/>
          </a:prstGeom>
          <a:noFill/>
        </p:spPr>
      </p:pic>
      <p:pic>
        <p:nvPicPr>
          <p:cNvPr id="12" name="Picture 2" descr="http://img2.timeinc.net/ew/dynamic/imgs/110204/progressive-flo_320.jpg"/>
          <p:cNvPicPr>
            <a:picLocks noChangeAspect="1" noChangeArrowheads="1"/>
          </p:cNvPicPr>
          <p:nvPr/>
        </p:nvPicPr>
        <p:blipFill>
          <a:blip r:embed="rId4" cstate="print"/>
          <a:srcRect l="40678" t="33898" r="45763" b="57062"/>
          <a:stretch>
            <a:fillRect/>
          </a:stretch>
        </p:blipFill>
        <p:spPr bwMode="auto">
          <a:xfrm>
            <a:off x="4343400" y="3429000"/>
            <a:ext cx="609600" cy="304800"/>
          </a:xfrm>
          <a:prstGeom prst="rect">
            <a:avLst/>
          </a:prstGeom>
          <a:noFill/>
        </p:spPr>
      </p:pic>
      <p:pic>
        <p:nvPicPr>
          <p:cNvPr id="112644" name="Picture 4" descr="http://francowrites.com/wp-content/uploads/2011/04/Orbit-Gum-300x2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19400" y="2438400"/>
            <a:ext cx="4064000" cy="3048000"/>
          </a:xfrm>
          <a:prstGeom prst="rect">
            <a:avLst/>
          </a:prstGeom>
          <a:noFill/>
        </p:spPr>
      </p:pic>
      <p:pic>
        <p:nvPicPr>
          <p:cNvPr id="13" name="Picture 4" descr="http://francowrites.com/wp-content/uploads/2011/04/Orbit-Gum-300x225.jpg"/>
          <p:cNvPicPr>
            <a:picLocks noChangeAspect="1" noChangeArrowheads="1"/>
          </p:cNvPicPr>
          <p:nvPr/>
        </p:nvPicPr>
        <p:blipFill>
          <a:blip r:embed="rId5" cstate="print"/>
          <a:srcRect l="31875" r="49375" b="50000"/>
          <a:stretch>
            <a:fillRect/>
          </a:stretch>
        </p:blipFill>
        <p:spPr bwMode="auto">
          <a:xfrm>
            <a:off x="4114800" y="2438400"/>
            <a:ext cx="762000" cy="1524000"/>
          </a:xfrm>
          <a:prstGeom prst="rect">
            <a:avLst/>
          </a:prstGeom>
          <a:noFill/>
        </p:spPr>
      </p:pic>
      <p:pic>
        <p:nvPicPr>
          <p:cNvPr id="112646" name="Picture 6" descr="http://www.bioethics.net/wp-content/uploads/2012/02/ronald_mcdonald_jumping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0" y="2209800"/>
            <a:ext cx="4114800" cy="3766570"/>
          </a:xfrm>
          <a:prstGeom prst="rect">
            <a:avLst/>
          </a:prstGeom>
          <a:noFill/>
        </p:spPr>
      </p:pic>
      <p:pic>
        <p:nvPicPr>
          <p:cNvPr id="15" name="Picture 6" descr="http://www.bioethics.net/wp-content/uploads/2012/02/ronald_mcdonald_jumping1.jpg"/>
          <p:cNvPicPr>
            <a:picLocks noChangeAspect="1" noChangeArrowheads="1"/>
          </p:cNvPicPr>
          <p:nvPr/>
        </p:nvPicPr>
        <p:blipFill>
          <a:blip r:embed="rId6" cstate="print"/>
          <a:srcRect l="24074" t="56646" r="59259" b="10985"/>
          <a:stretch>
            <a:fillRect/>
          </a:stretch>
        </p:blipFill>
        <p:spPr bwMode="auto">
          <a:xfrm>
            <a:off x="4038600" y="4343400"/>
            <a:ext cx="685800" cy="1219200"/>
          </a:xfrm>
          <a:prstGeom prst="rect">
            <a:avLst/>
          </a:prstGeom>
          <a:noFill/>
        </p:spPr>
      </p:pic>
      <p:pic>
        <p:nvPicPr>
          <p:cNvPr id="112647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05200" y="2286000"/>
            <a:ext cx="3124200" cy="3358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7"/>
          <p:cNvPicPr>
            <a:picLocks noChangeAspect="1" noChangeArrowheads="1"/>
          </p:cNvPicPr>
          <p:nvPr/>
        </p:nvPicPr>
        <p:blipFill>
          <a:blip r:embed="rId7" cstate="print"/>
          <a:srcRect l="34146" r="53659" b="56892"/>
          <a:stretch>
            <a:fillRect/>
          </a:stretch>
        </p:blipFill>
        <p:spPr bwMode="auto">
          <a:xfrm>
            <a:off x="4572000" y="2286000"/>
            <a:ext cx="3810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51" name="Picture 11" descr="http://hellobeautiful.com/files/2010/12/Jennifer-Hudson-Weight-Watchers-thumbnail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81200" y="2209800"/>
            <a:ext cx="5324475" cy="3200019"/>
          </a:xfrm>
          <a:prstGeom prst="rect">
            <a:avLst/>
          </a:prstGeom>
          <a:noFill/>
        </p:spPr>
      </p:pic>
      <p:pic>
        <p:nvPicPr>
          <p:cNvPr id="20" name="Picture 11" descr="http://hellobeautiful.com/files/2010/12/Jennifer-Hudson-Weight-Watchers-thumbnail.jpg"/>
          <p:cNvPicPr>
            <a:picLocks noChangeAspect="1" noChangeArrowheads="1"/>
          </p:cNvPicPr>
          <p:nvPr/>
        </p:nvPicPr>
        <p:blipFill>
          <a:blip r:embed="rId8" cstate="print"/>
          <a:srcRect l="44365" t="9525" r="39893" b="83331"/>
          <a:stretch>
            <a:fillRect/>
          </a:stretch>
        </p:blipFill>
        <p:spPr bwMode="auto">
          <a:xfrm>
            <a:off x="4343400" y="2514600"/>
            <a:ext cx="838200" cy="228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2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12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12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12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112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rgbClr val="FFC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Island of Misfit Toys" pitchFamily="2" charset="0"/>
              </a:rPr>
              <a:t>Miscellaneous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770-Roman" pitchFamily="2" charset="0"/>
              </a:rPr>
              <a:t>#9</a:t>
            </a:r>
            <a:endParaRPr lang="en-US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Island of Misfit Toys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430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What company does this woman advertise for?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Island of Misfit Toys" pitchFamily="2" charset="0"/>
              </a:rPr>
              <a:t>Miscellaneous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Island of Misfit Toys" pitchFamily="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514600" cy="1219200"/>
          </a:xfrm>
          <a:prstGeom prst="flowChart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$200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8200" y="2895600"/>
            <a:ext cx="3124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T-Mobile</a:t>
            </a:r>
            <a:endParaRPr lang="en-US" sz="3200" dirty="0"/>
          </a:p>
        </p:txBody>
      </p:sp>
      <p:pic>
        <p:nvPicPr>
          <p:cNvPr id="234498" name="Picture 2" descr="http://www.classyhands.com/wp-content/uploads/2011/01/TMobileGir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1000" y="2285999"/>
            <a:ext cx="3352800" cy="35262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rlow Solid Italic" pitchFamily="82" charset="0"/>
              </a:rPr>
              <a:t>Jingles</a:t>
            </a:r>
            <a:endParaRPr 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arlow Solid Italic" pitchFamily="82" charset="0"/>
            </a:endParaRPr>
          </a:p>
        </p:txBody>
      </p:sp>
      <p:sp>
        <p:nvSpPr>
          <p:cNvPr id="5" name="Oval 4">
            <a:hlinkClick r:id="rId2" action="ppaction://hlinksldjump"/>
          </p:cNvPr>
          <p:cNvSpPr/>
          <p:nvPr/>
        </p:nvSpPr>
        <p:spPr>
          <a:xfrm>
            <a:off x="1524000" y="16002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0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1</a:t>
            </a:r>
            <a:endParaRPr lang="en-US" sz="6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11" name="Oval 10">
            <a:hlinkClick r:id="rId3" action="ppaction://hlinksldjump"/>
          </p:cNvPr>
          <p:cNvSpPr/>
          <p:nvPr/>
        </p:nvSpPr>
        <p:spPr>
          <a:xfrm>
            <a:off x="3429000" y="15240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0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2</a:t>
            </a:r>
            <a:endParaRPr lang="en-US" sz="6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12" name="Oval 11">
            <a:hlinkClick r:id="rId4" action="ppaction://hlinksldjump"/>
          </p:cNvPr>
          <p:cNvSpPr/>
          <p:nvPr/>
        </p:nvSpPr>
        <p:spPr>
          <a:xfrm>
            <a:off x="5486400" y="16002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0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3</a:t>
            </a:r>
            <a:endParaRPr lang="en-US" sz="6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13" name="Oval 12">
            <a:hlinkClick r:id="rId5" action="ppaction://hlinksldjump"/>
          </p:cNvPr>
          <p:cNvSpPr/>
          <p:nvPr/>
        </p:nvSpPr>
        <p:spPr>
          <a:xfrm>
            <a:off x="3429000" y="32766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0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5</a:t>
            </a:r>
            <a:endParaRPr lang="en-US" sz="6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14" name="Oval 13">
            <a:hlinkClick r:id="rId6" action="ppaction://hlinksldjump"/>
          </p:cNvPr>
          <p:cNvSpPr/>
          <p:nvPr/>
        </p:nvSpPr>
        <p:spPr>
          <a:xfrm>
            <a:off x="1524000" y="33528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0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4</a:t>
            </a:r>
            <a:endParaRPr lang="en-US" sz="6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15" name="Oval 14">
            <a:hlinkClick r:id="rId7" action="ppaction://hlinksldjump"/>
          </p:cNvPr>
          <p:cNvSpPr/>
          <p:nvPr/>
        </p:nvSpPr>
        <p:spPr>
          <a:xfrm>
            <a:off x="5486400" y="33528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0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6</a:t>
            </a:r>
            <a:endParaRPr lang="en-US" sz="6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19" name="Action Button: Home 18">
            <a:hlinkClick r:id="rId8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hlinkClick r:id="rId9" action="ppaction://hlinksldjump"/>
          </p:cNvPr>
          <p:cNvSpPr/>
          <p:nvPr/>
        </p:nvSpPr>
        <p:spPr>
          <a:xfrm>
            <a:off x="1752600" y="50292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0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7</a:t>
            </a:r>
            <a:endParaRPr lang="en-US" sz="6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16" name="Oval 15">
            <a:hlinkClick r:id="rId10" action="ppaction://hlinksldjump"/>
          </p:cNvPr>
          <p:cNvSpPr/>
          <p:nvPr/>
        </p:nvSpPr>
        <p:spPr>
          <a:xfrm>
            <a:off x="3505200" y="49530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0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8</a:t>
            </a:r>
            <a:endParaRPr lang="en-US" sz="6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17" name="Oval 16">
            <a:hlinkClick r:id="rId11" action="ppaction://hlinksldjump"/>
          </p:cNvPr>
          <p:cNvSpPr/>
          <p:nvPr/>
        </p:nvSpPr>
        <p:spPr>
          <a:xfrm>
            <a:off x="5334000" y="50292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FF0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9</a:t>
            </a:r>
            <a:endParaRPr lang="en-US" sz="6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50000">
              <a:schemeClr val="bg1"/>
            </a:gs>
            <a:gs pos="100000">
              <a:srgbClr val="7030A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General Marketing #2</a:t>
            </a:r>
            <a:endParaRPr lang="en-US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nip Same Side Corner Rectangle 4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  <a:solidFill>
            <a:srgbClr val="7030A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ction Man" pitchFamily="2" charset="0"/>
              </a:rPr>
              <a:t>General Marketing</a:t>
            </a:r>
            <a:endParaRPr lang="en-US" sz="1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ction Man" pitchFamily="2" charset="0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21919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4000" dirty="0" smtClean="0"/>
              <a:t>What are the </a:t>
            </a:r>
            <a:r>
              <a:rPr lang="en-US" sz="4000" dirty="0" smtClean="0"/>
              <a:t>four components of the marketing mix?</a:t>
            </a:r>
            <a:endParaRPr lang="en-US" sz="4000" dirty="0"/>
          </a:p>
        </p:txBody>
      </p:sp>
      <p:sp>
        <p:nvSpPr>
          <p:cNvPr id="11" name="TextBox 10"/>
          <p:cNvSpPr txBox="1"/>
          <p:nvPr/>
        </p:nvSpPr>
        <p:spPr>
          <a:xfrm>
            <a:off x="1676400" y="2590800"/>
            <a:ext cx="50292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</a:rPr>
              <a:t>Product</a:t>
            </a:r>
          </a:p>
          <a:p>
            <a:r>
              <a:rPr lang="en-US" sz="3200" dirty="0" smtClean="0">
                <a:solidFill>
                  <a:srgbClr val="7030A0"/>
                </a:solidFill>
              </a:rPr>
              <a:t>Place</a:t>
            </a:r>
          </a:p>
          <a:p>
            <a:r>
              <a:rPr lang="en-US" sz="3200" dirty="0" smtClean="0">
                <a:solidFill>
                  <a:srgbClr val="7030A0"/>
                </a:solidFill>
              </a:rPr>
              <a:t>Price</a:t>
            </a:r>
          </a:p>
          <a:p>
            <a:r>
              <a:rPr lang="en-US" sz="3200" dirty="0" smtClean="0">
                <a:solidFill>
                  <a:srgbClr val="7030A0"/>
                </a:solidFill>
              </a:rPr>
              <a:t>Promotion</a:t>
            </a:r>
            <a:endParaRPr lang="en-US" sz="3200" dirty="0">
              <a:solidFill>
                <a:srgbClr val="7030A0"/>
              </a:solidFill>
            </a:endParaRPr>
          </a:p>
        </p:txBody>
      </p:sp>
      <p:sp>
        <p:nvSpPr>
          <p:cNvPr id="12" name="Flowchart: Process 11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$400</a:t>
            </a:r>
            <a:endParaRPr lang="en-US" sz="6000" dirty="0">
              <a:latin typeface="Action Man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C00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Jingles #1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“The snack that smiles back!”</a:t>
            </a:r>
            <a:endParaRPr lang="en-US" dirty="0"/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nip Same Side Corner Rectangle 4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rlow Solid Italic" pitchFamily="82" charset="0"/>
              </a:rPr>
              <a:t>Jingles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arlow Solid Italic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" y="2895600"/>
            <a:ext cx="198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</a:rPr>
              <a:t>Goldfish</a:t>
            </a:r>
            <a:endParaRPr lang="en-US" sz="3200" dirty="0">
              <a:solidFill>
                <a:srgbClr val="C00000"/>
              </a:solidFill>
            </a:endParaRPr>
          </a:p>
        </p:txBody>
      </p:sp>
      <p:pic>
        <p:nvPicPr>
          <p:cNvPr id="13314" name="Picture 2" descr="http://ec1.images-amazon.com/images/I/51RPX5BFHBL._AA280_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4200" y="2286000"/>
            <a:ext cx="2667000" cy="2667000"/>
          </a:xfrm>
          <a:prstGeom prst="rect">
            <a:avLst/>
          </a:prstGeom>
          <a:noFill/>
        </p:spPr>
      </p:pic>
      <p:sp>
        <p:nvSpPr>
          <p:cNvPr id="9" name="Flowchart: Process 8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$100</a:t>
            </a:r>
            <a:endParaRPr lang="en-US" sz="6000" dirty="0">
              <a:latin typeface="Action Man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C00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Jingles #2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“I am stuck on ________ cause _________ stuck on me!”</a:t>
            </a:r>
            <a:endParaRPr lang="en-US" dirty="0"/>
          </a:p>
        </p:txBody>
      </p:sp>
      <p:sp>
        <p:nvSpPr>
          <p:cNvPr id="6" name="Action Button: Home 5">
            <a:hlinkClick r:id="rId3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4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rlow Solid Italic" pitchFamily="82" charset="0"/>
              </a:rPr>
              <a:t>Jingles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arlow Solid Italic" pitchFamily="8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$400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33800" y="3352800"/>
            <a:ext cx="487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</a:rPr>
              <a:t>Band aid</a:t>
            </a:r>
            <a:endParaRPr 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andai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C00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Jingles #3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Sing the jingle Subway’s </a:t>
            </a:r>
            <a:r>
              <a:rPr lang="en-US" dirty="0" err="1" smtClean="0"/>
              <a:t>footlongs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rlow Solid Italic" pitchFamily="82" charset="0"/>
              </a:rPr>
              <a:t>Jingles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arlow Solid Italic" pitchFamily="8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$200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10" name="Flowchart: Process 9"/>
          <p:cNvSpPr/>
          <p:nvPr/>
        </p:nvSpPr>
        <p:spPr>
          <a:xfrm>
            <a:off x="3124200" y="2514600"/>
            <a:ext cx="2438400" cy="762000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dirty="0" smtClean="0">
                <a:latin typeface="Action Man" pitchFamily="2" charset="0"/>
              </a:rPr>
              <a:t>See Commercial</a:t>
            </a:r>
            <a:endParaRPr lang="en-US" sz="2500" dirty="0">
              <a:latin typeface="Action Man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ction Button: Home 1">
            <a:hlinkClick r:id="rId4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nip Same Side Corner Rectangle 2">
            <a:hlinkClick r:id="rId5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rlow Solid Italic" pitchFamily="82" charset="0"/>
              </a:rPr>
              <a:t>Jingles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arlow Solid Italic" pitchFamily="82" charset="0"/>
            </a:endParaRPr>
          </a:p>
        </p:txBody>
      </p:sp>
    </p:spTree>
    <p:controls>
      <p:control spid="102403" name="ShockwaveFlash1" r:id="rId2" imgW="7164360" imgH="5562720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C00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Jingles #4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What commercial is this music clip from?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6" name="Action Button: Home 5">
            <a:hlinkClick r:id="rId3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4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rlow Solid Italic" pitchFamily="82" charset="0"/>
              </a:rPr>
              <a:t>Jingles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arlow Solid Italic" pitchFamily="82" charset="0"/>
            </a:endParaRPr>
          </a:p>
        </p:txBody>
      </p:sp>
      <p:sp>
        <p:nvSpPr>
          <p:cNvPr id="8" name="Pentagon 7"/>
          <p:cNvSpPr/>
          <p:nvPr/>
        </p:nvSpPr>
        <p:spPr>
          <a:xfrm>
            <a:off x="1143000" y="2438400"/>
            <a:ext cx="2057400" cy="914400"/>
          </a:xfrm>
          <a:prstGeom prst="homePlat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Jingle</a:t>
            </a:r>
            <a:endParaRPr lang="en-US" sz="4000" dirty="0"/>
          </a:p>
        </p:txBody>
      </p:sp>
      <p:sp>
        <p:nvSpPr>
          <p:cNvPr id="10" name="Flowchart: Process 9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$500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11" name="Flowchart: Process 10"/>
          <p:cNvSpPr/>
          <p:nvPr/>
        </p:nvSpPr>
        <p:spPr>
          <a:xfrm>
            <a:off x="3200400" y="4114800"/>
            <a:ext cx="2438400" cy="762000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dirty="0" smtClean="0">
                <a:latin typeface="Action Man" pitchFamily="2" charset="0"/>
              </a:rPr>
              <a:t>See Commercial</a:t>
            </a:r>
            <a:endParaRPr lang="en-US" sz="2500" dirty="0">
              <a:latin typeface="Action Man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cma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ction Button: Home 1">
            <a:hlinkClick r:id="rId3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nip Same Side Corner Rectangle 2">
            <a:hlinkClick r:id="rId4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rlow Solid Italic" pitchFamily="82" charset="0"/>
              </a:rPr>
              <a:t>Jingles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arlow Solid Italic" pitchFamily="82" charset="0"/>
            </a:endParaRPr>
          </a:p>
        </p:txBody>
      </p:sp>
      <p:pic>
        <p:nvPicPr>
          <p:cNvPr id="4" name="New PC Vs. MAC ad very funny! - YouTube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8200" y="304800"/>
            <a:ext cx="7239000" cy="55684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51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C00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Jingles #5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What commercial is this sound clip from? What product are they advertising?</a:t>
            </a:r>
            <a:endParaRPr lang="en-US" dirty="0"/>
          </a:p>
        </p:txBody>
      </p:sp>
      <p:sp>
        <p:nvSpPr>
          <p:cNvPr id="6" name="Action Button: Home 5">
            <a:hlinkClick r:id="rId3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4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rlow Solid Italic" pitchFamily="82" charset="0"/>
              </a:rPr>
              <a:t>Jingles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arlow Solid Italic" pitchFamily="82" charset="0"/>
            </a:endParaRPr>
          </a:p>
        </p:txBody>
      </p:sp>
      <p:sp>
        <p:nvSpPr>
          <p:cNvPr id="8" name="Pentagon 7"/>
          <p:cNvSpPr/>
          <p:nvPr/>
        </p:nvSpPr>
        <p:spPr>
          <a:xfrm>
            <a:off x="990600" y="3276600"/>
            <a:ext cx="2057400" cy="914400"/>
          </a:xfrm>
          <a:prstGeom prst="homePlat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Jingle</a:t>
            </a:r>
            <a:endParaRPr lang="en-US" sz="4000" dirty="0"/>
          </a:p>
        </p:txBody>
      </p:sp>
      <p:sp>
        <p:nvSpPr>
          <p:cNvPr id="9" name="Flowchart: Process 8">
            <a:hlinkClick r:id="rId5" action="ppaction://hlinksldjump"/>
          </p:cNvPr>
          <p:cNvSpPr/>
          <p:nvPr/>
        </p:nvSpPr>
        <p:spPr>
          <a:xfrm>
            <a:off x="3352800" y="4724400"/>
            <a:ext cx="2438400" cy="762000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dirty="0" smtClean="0">
                <a:latin typeface="Action Man" pitchFamily="2" charset="0"/>
              </a:rPr>
              <a:t>See Commercial</a:t>
            </a:r>
            <a:endParaRPr lang="en-US" sz="2500" dirty="0">
              <a:latin typeface="Action Man" pitchFamily="2" charset="0"/>
            </a:endParaRPr>
          </a:p>
        </p:txBody>
      </p:sp>
      <p:sp>
        <p:nvSpPr>
          <p:cNvPr id="10" name="Flowchart: Process 9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$200</a:t>
            </a:r>
            <a:endParaRPr lang="en-US" sz="6000" dirty="0">
              <a:latin typeface="Action Man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ldspi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ction Button: Home 1">
            <a:hlinkClick r:id="rId3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nip Same Side Corner Rectangle 2">
            <a:hlinkClick r:id="rId4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rlow Solid Italic" pitchFamily="82" charset="0"/>
              </a:rPr>
              <a:t>Jingles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arlow Solid Italic" pitchFamily="82" charset="0"/>
            </a:endParaRPr>
          </a:p>
        </p:txBody>
      </p:sp>
      <p:pic>
        <p:nvPicPr>
          <p:cNvPr id="4" name="Old Spice   The Man Your Man Could Smell Like - YouTube3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380999" y="533400"/>
            <a:ext cx="8481391" cy="48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C00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Jingles #6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077200" cy="21336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What company recently created a commercial using the Star Wars Theme song?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rlow Solid Italic" pitchFamily="82" charset="0"/>
              </a:rPr>
              <a:t>Jingles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arlow Solid Italic" pitchFamily="82" charset="0"/>
            </a:endParaRPr>
          </a:p>
        </p:txBody>
      </p:sp>
      <p:sp>
        <p:nvSpPr>
          <p:cNvPr id="9" name="Flowchart: Process 8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$300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12" name="Flowchart: Process 11">
            <a:hlinkClick r:id="rId4" action="ppaction://hlinksldjump"/>
          </p:cNvPr>
          <p:cNvSpPr/>
          <p:nvPr/>
        </p:nvSpPr>
        <p:spPr>
          <a:xfrm>
            <a:off x="3352800" y="3124200"/>
            <a:ext cx="2438400" cy="762000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dirty="0" smtClean="0">
                <a:latin typeface="Action Man" pitchFamily="2" charset="0"/>
              </a:rPr>
              <a:t>See Commercial</a:t>
            </a:r>
            <a:endParaRPr lang="en-US" sz="2500" dirty="0">
              <a:latin typeface="Action Man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76600" y="4191000"/>
            <a:ext cx="487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C00000"/>
                </a:solidFill>
              </a:rPr>
              <a:t>Volkswagon</a:t>
            </a:r>
            <a:endParaRPr 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ction Button: Home 1">
            <a:hlinkClick r:id="rId3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nip Same Side Corner Rectangle 2">
            <a:hlinkClick r:id="rId4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rlow Solid Italic" pitchFamily="82" charset="0"/>
              </a:rPr>
              <a:t>Jingles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arlow Solid Italic" pitchFamily="82" charset="0"/>
            </a:endParaRPr>
          </a:p>
        </p:txBody>
      </p:sp>
      <p:pic>
        <p:nvPicPr>
          <p:cNvPr id="4" name="The Force  Volkswagen Commercial - YouTube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397565" y="381000"/>
            <a:ext cx="8613913" cy="495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53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rgbClr val="C00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Jingles #7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848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What does every kiss begin with? Sing the jingle. What is the company, and what do they sell?</a:t>
            </a:r>
            <a:endParaRPr lang="en-US" dirty="0"/>
          </a:p>
        </p:txBody>
      </p:sp>
      <p:sp>
        <p:nvSpPr>
          <p:cNvPr id="6" name="Action Button: Home 5">
            <a:hlinkClick r:id="rId3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4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rlow Solid Italic" pitchFamily="82" charset="0"/>
              </a:rPr>
              <a:t>Jingles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arlow Solid Italic" pitchFamily="82" charset="0"/>
            </a:endParaRPr>
          </a:p>
        </p:txBody>
      </p:sp>
      <p:sp>
        <p:nvSpPr>
          <p:cNvPr id="9" name="Flowchart: Process 8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$100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09800" y="3657600"/>
            <a:ext cx="4876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“Every Kiss Begins with Kay”</a:t>
            </a:r>
          </a:p>
          <a:p>
            <a:pPr algn="ctr"/>
            <a:r>
              <a:rPr lang="en-US" sz="3200" dirty="0" smtClean="0"/>
              <a:t>Kay Jewelers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isswithk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isswithk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chemeClr val="bg1"/>
            </a:gs>
            <a:gs pos="95000">
              <a:srgbClr val="C00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Jingles #8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848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What are the words to Arby’s Good Mood Food song?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rlow Solid Italic" pitchFamily="82" charset="0"/>
              </a:rPr>
              <a:t>Jingles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arlow Solid Italic" pitchFamily="82" charset="0"/>
            </a:endParaRPr>
          </a:p>
        </p:txBody>
      </p:sp>
      <p:sp>
        <p:nvSpPr>
          <p:cNvPr id="9" name="Flowchart: Process 8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$100+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8" name="Flowchart: Process 7">
            <a:hlinkClick r:id="rId4" action="ppaction://hlinksldjump"/>
          </p:cNvPr>
          <p:cNvSpPr/>
          <p:nvPr/>
        </p:nvSpPr>
        <p:spPr>
          <a:xfrm>
            <a:off x="838200" y="3505200"/>
            <a:ext cx="2438400" cy="762000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dirty="0" smtClean="0">
                <a:latin typeface="Action Man" pitchFamily="2" charset="0"/>
              </a:rPr>
              <a:t>See Commercial</a:t>
            </a:r>
            <a:endParaRPr lang="en-US" sz="2500" dirty="0">
              <a:latin typeface="Action Man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62400" y="2590800"/>
            <a:ext cx="38862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He’s a skier</a:t>
            </a:r>
          </a:p>
          <a:p>
            <a:r>
              <a:rPr lang="en-US" i="1" dirty="0" smtClean="0"/>
              <a:t>She’s a boarder</a:t>
            </a:r>
          </a:p>
          <a:p>
            <a:r>
              <a:rPr lang="en-US" i="1" dirty="0" smtClean="0"/>
              <a:t>But we don’t have to feud</a:t>
            </a:r>
          </a:p>
          <a:p>
            <a:r>
              <a:rPr lang="en-US" i="1" dirty="0" smtClean="0"/>
              <a:t>Cat people, dog people</a:t>
            </a:r>
          </a:p>
          <a:p>
            <a:r>
              <a:rPr lang="en-US" i="1" dirty="0" smtClean="0"/>
              <a:t>We all look the same way, nude</a:t>
            </a:r>
          </a:p>
          <a:p>
            <a:r>
              <a:rPr lang="en-US" i="1" dirty="0" smtClean="0"/>
              <a:t>(Good Point!)</a:t>
            </a:r>
          </a:p>
          <a:p>
            <a:r>
              <a:rPr lang="en-US" i="1" dirty="0" smtClean="0"/>
              <a:t>Even cowboys and city slickers</a:t>
            </a:r>
          </a:p>
          <a:p>
            <a:r>
              <a:rPr lang="en-US" i="1" dirty="0" smtClean="0"/>
              <a:t>Everyone loves Angus Beef, dude</a:t>
            </a:r>
          </a:p>
          <a:p>
            <a:r>
              <a:rPr lang="en-US" i="1" dirty="0" smtClean="0"/>
              <a:t>Eat Arby’s food</a:t>
            </a:r>
          </a:p>
          <a:p>
            <a:r>
              <a:rPr lang="en-US" i="1" dirty="0" smtClean="0"/>
              <a:t>It’s good mood food!</a:t>
            </a:r>
          </a:p>
          <a:p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ction Button: Home 1">
            <a:hlinkClick r:id="rId3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nip Same Side Corner Rectangle 2">
            <a:hlinkClick r:id="rId4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rlow Solid Italic" pitchFamily="82" charset="0"/>
              </a:rPr>
              <a:t>Jingles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arlow Solid Italic" pitchFamily="82" charset="0"/>
            </a:endParaRPr>
          </a:p>
        </p:txBody>
      </p:sp>
      <p:pic>
        <p:nvPicPr>
          <p:cNvPr id="4" name="2011 Arby's Commercial - YouTube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85800" y="381000"/>
            <a:ext cx="7162800" cy="55098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4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7030A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ction Man" pitchFamily="2" charset="0"/>
              </a:rPr>
              <a:t>General Marketing #3</a:t>
            </a:r>
            <a:endParaRPr lang="en-US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ction Man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382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sz="4000" dirty="0" smtClean="0"/>
              <a:t>In the 4 P’s, what does “place” refer to? (2 things)</a:t>
            </a:r>
            <a:endParaRPr lang="en-US" sz="4000" dirty="0"/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nip Same Side Corner Rectangle 4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  <a:solidFill>
            <a:srgbClr val="7030A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ction Man" pitchFamily="2" charset="0"/>
              </a:rPr>
              <a:t>General Marketing</a:t>
            </a:r>
            <a:endParaRPr lang="en-US" sz="1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ction Man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76400" y="2667000"/>
            <a:ext cx="5029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u="sng" dirty="0" smtClean="0">
                <a:solidFill>
                  <a:srgbClr val="7030A0"/>
                </a:solidFill>
              </a:rPr>
              <a:t>How</a:t>
            </a:r>
            <a:r>
              <a:rPr lang="en-US" sz="3200" dirty="0" smtClean="0">
                <a:solidFill>
                  <a:srgbClr val="7030A0"/>
                </a:solidFill>
              </a:rPr>
              <a:t> and </a:t>
            </a:r>
            <a:r>
              <a:rPr lang="en-US" sz="3200" u="sng" dirty="0" smtClean="0">
                <a:solidFill>
                  <a:srgbClr val="7030A0"/>
                </a:solidFill>
              </a:rPr>
              <a:t>Where</a:t>
            </a:r>
            <a:r>
              <a:rPr lang="en-US" sz="3200" dirty="0" smtClean="0">
                <a:solidFill>
                  <a:srgbClr val="7030A0"/>
                </a:solidFill>
              </a:rPr>
              <a:t> you sell the product</a:t>
            </a:r>
            <a:endParaRPr lang="en-US" sz="3200" dirty="0">
              <a:solidFill>
                <a:srgbClr val="7030A0"/>
              </a:solidFill>
            </a:endParaRPr>
          </a:p>
        </p:txBody>
      </p:sp>
      <p:sp>
        <p:nvSpPr>
          <p:cNvPr id="7" name="Flowchart: Process 6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$400</a:t>
            </a:r>
            <a:endParaRPr lang="en-US" sz="6000" dirty="0">
              <a:latin typeface="Action Man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C00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low Solid Italic" pitchFamily="82" charset="0"/>
              </a:rPr>
              <a:t>Jingles #9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Harlow Solid Itali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848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What is the jingle for Nationwide Insurance? Sing it!</a:t>
            </a:r>
            <a:endParaRPr lang="en-US" dirty="0"/>
          </a:p>
        </p:txBody>
      </p:sp>
      <p:sp>
        <p:nvSpPr>
          <p:cNvPr id="6" name="Action Button: Home 5">
            <a:hlinkClick r:id="rId3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4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rlow Solid Italic" pitchFamily="82" charset="0"/>
              </a:rPr>
              <a:t>Jingles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arlow Solid Italic" pitchFamily="82" charset="0"/>
            </a:endParaRPr>
          </a:p>
        </p:txBody>
      </p:sp>
      <p:sp>
        <p:nvSpPr>
          <p:cNvPr id="9" name="Flowchart: Process 8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$100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09800" y="3657600"/>
            <a:ext cx="4876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“Nationwide is on your side!”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ationwi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Mead Bold" pitchFamily="2" charset="0"/>
              </a:rPr>
              <a:t>Slogans</a:t>
            </a:r>
            <a:endParaRPr 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Mead Bold" pitchFamily="2" charset="0"/>
            </a:endParaRPr>
          </a:p>
        </p:txBody>
      </p:sp>
      <p:sp>
        <p:nvSpPr>
          <p:cNvPr id="5" name="Oval 4">
            <a:hlinkClick r:id="rId2" action="ppaction://hlinksldjump"/>
          </p:cNvPr>
          <p:cNvSpPr/>
          <p:nvPr/>
        </p:nvSpPr>
        <p:spPr>
          <a:xfrm>
            <a:off x="1524000" y="17526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1</a:t>
            </a:r>
            <a:endParaRPr lang="en-US" sz="9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9" name="Oval 8">
            <a:hlinkClick r:id="rId3" action="ppaction://hlinksldjump"/>
          </p:cNvPr>
          <p:cNvSpPr/>
          <p:nvPr/>
        </p:nvSpPr>
        <p:spPr>
          <a:xfrm>
            <a:off x="3505200" y="17526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2</a:t>
            </a:r>
            <a:endParaRPr lang="en-US" sz="9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10" name="Oval 9">
            <a:hlinkClick r:id="rId4" action="ppaction://hlinksldjump"/>
          </p:cNvPr>
          <p:cNvSpPr/>
          <p:nvPr/>
        </p:nvSpPr>
        <p:spPr>
          <a:xfrm>
            <a:off x="5486400" y="17526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3</a:t>
            </a:r>
            <a:endParaRPr lang="en-US" sz="9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16" name="Oval 15">
            <a:hlinkClick r:id="rId5" action="ppaction://hlinksldjump"/>
          </p:cNvPr>
          <p:cNvSpPr/>
          <p:nvPr/>
        </p:nvSpPr>
        <p:spPr>
          <a:xfrm>
            <a:off x="1524000" y="34290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4</a:t>
            </a:r>
            <a:endParaRPr lang="en-US" sz="9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17" name="Oval 16">
            <a:hlinkClick r:id="rId6" action="ppaction://hlinksldjump"/>
          </p:cNvPr>
          <p:cNvSpPr/>
          <p:nvPr/>
        </p:nvSpPr>
        <p:spPr>
          <a:xfrm>
            <a:off x="3505200" y="34290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5</a:t>
            </a:r>
            <a:endParaRPr lang="en-US" sz="9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18" name="Oval 17">
            <a:hlinkClick r:id="rId7" action="ppaction://hlinksldjump"/>
          </p:cNvPr>
          <p:cNvSpPr/>
          <p:nvPr/>
        </p:nvSpPr>
        <p:spPr>
          <a:xfrm>
            <a:off x="5486400" y="35052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6</a:t>
            </a:r>
            <a:endParaRPr lang="en-US" sz="9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19" name="Action Button: Home 18">
            <a:hlinkClick r:id="rId8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hlinkClick r:id="rId9" action="ppaction://hlinksldjump"/>
          </p:cNvPr>
          <p:cNvSpPr/>
          <p:nvPr/>
        </p:nvSpPr>
        <p:spPr>
          <a:xfrm>
            <a:off x="1524000" y="51054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7</a:t>
            </a:r>
            <a:endParaRPr lang="en-US" sz="9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12" name="Oval 11">
            <a:hlinkClick r:id="rId10" action="ppaction://hlinksldjump"/>
          </p:cNvPr>
          <p:cNvSpPr/>
          <p:nvPr/>
        </p:nvSpPr>
        <p:spPr>
          <a:xfrm>
            <a:off x="5562600" y="51054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9</a:t>
            </a:r>
            <a:endParaRPr lang="en-US" sz="9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13" name="Oval 12">
            <a:hlinkClick r:id="rId11" action="ppaction://hlinksldjump"/>
          </p:cNvPr>
          <p:cNvSpPr/>
          <p:nvPr/>
        </p:nvSpPr>
        <p:spPr>
          <a:xfrm>
            <a:off x="3733800" y="5105400"/>
            <a:ext cx="1676400" cy="152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8</a:t>
            </a:r>
            <a:endParaRPr lang="en-US" sz="9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0070C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Slogans #1</a:t>
            </a:r>
            <a:endParaRPr lang="en-US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“Outwit, Outplay, Outlast”</a:t>
            </a:r>
            <a:endParaRPr lang="en-US" dirty="0"/>
          </a:p>
        </p:txBody>
      </p:sp>
      <p:sp>
        <p:nvSpPr>
          <p:cNvPr id="4" name="Action Button: Home 3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nip Same Side Corner Rectangle 4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Mead Bold" pitchFamily="2" charset="0"/>
              </a:rPr>
              <a:t>Slogans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Mead Bold" pitchFamily="2" charset="0"/>
            </a:endParaRPr>
          </a:p>
        </p:txBody>
      </p:sp>
      <p:sp>
        <p:nvSpPr>
          <p:cNvPr id="9" name="Flowchart: Process 8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$500</a:t>
            </a:r>
            <a:endParaRPr lang="en-US" sz="6000" dirty="0">
              <a:latin typeface="Action Man" pitchFamily="2" charset="0"/>
            </a:endParaRPr>
          </a:p>
        </p:txBody>
      </p:sp>
      <p:pic>
        <p:nvPicPr>
          <p:cNvPr id="214020" name="Picture 4" descr="http://4.bp.blogspot.com/_0MWw-x5VpxQ/TRjS1mDRBCI/AAAAAAAACqY/RYvlEsUmXjE/s1600/survivor_log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67000" y="2209800"/>
            <a:ext cx="4229100" cy="27699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4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0070C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Slogans #2</a:t>
            </a:r>
            <a:endParaRPr lang="en-US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2192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Which of the following is the current slogan for Utah?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Mead Bold" pitchFamily="2" charset="0"/>
              </a:rPr>
              <a:t>Slogans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Mead Bold" pitchFamily="2" charset="0"/>
            </a:endParaRPr>
          </a:p>
        </p:txBody>
      </p:sp>
      <p:sp>
        <p:nvSpPr>
          <p:cNvPr id="18" name="Flowchart: Process 17"/>
          <p:cNvSpPr/>
          <p:nvPr/>
        </p:nvSpPr>
        <p:spPr>
          <a:xfrm>
            <a:off x="152400" y="5410200"/>
            <a:ext cx="2362200" cy="1219200"/>
          </a:xfrm>
          <a:prstGeom prst="flowChart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$300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57400" y="2743200"/>
            <a:ext cx="5334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lphaUcPeriod"/>
            </a:pPr>
            <a:r>
              <a:rPr lang="en-US" sz="3200" dirty="0" smtClean="0"/>
              <a:t>Utah: A Pretty, Great State</a:t>
            </a:r>
          </a:p>
          <a:p>
            <a:pPr marL="514350" indent="-514350">
              <a:buAutoNum type="alphaUcPeriod"/>
            </a:pPr>
            <a:r>
              <a:rPr lang="en-US" sz="3200" dirty="0" smtClean="0"/>
              <a:t>Utah: Wild and Wonderful</a:t>
            </a:r>
          </a:p>
          <a:p>
            <a:pPr marL="514350" indent="-514350">
              <a:buAutoNum type="alphaUcPeriod"/>
            </a:pPr>
            <a:r>
              <a:rPr lang="en-US" sz="3200" dirty="0" smtClean="0"/>
              <a:t>Utah: Find Yourself Here</a:t>
            </a:r>
          </a:p>
          <a:p>
            <a:pPr marL="514350" indent="-514350">
              <a:buAutoNum type="alphaUcPeriod"/>
            </a:pPr>
            <a:r>
              <a:rPr lang="en-US" sz="3200" dirty="0" smtClean="0"/>
              <a:t>Utah: Life Elevated</a:t>
            </a:r>
            <a:endParaRPr lang="en-US" sz="3200" dirty="0"/>
          </a:p>
        </p:txBody>
      </p:sp>
      <p:pic>
        <p:nvPicPr>
          <p:cNvPr id="182274" name="Picture 2" descr="http://typophile.com/files/UtahLifeElevated_43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4876800"/>
            <a:ext cx="2209800" cy="15784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2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0070C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Slogans #3</a:t>
            </a:r>
            <a:endParaRPr lang="en-US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Whose slogan includes the tagline, “Priceless”? (Some things money can’t buy)</a:t>
            </a:r>
            <a:endParaRPr lang="en-US" dirty="0"/>
          </a:p>
        </p:txBody>
      </p:sp>
      <p:sp>
        <p:nvSpPr>
          <p:cNvPr id="6" name="Action Button: Home 5">
            <a:hlinkClick r:id="rId3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4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Mead Bold" pitchFamily="2" charset="0"/>
              </a:rPr>
              <a:t>Slogans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Mead Bold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62400" y="2590800"/>
            <a:ext cx="335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0070C0"/>
                </a:solidFill>
              </a:rPr>
              <a:t>Mastercard</a:t>
            </a:r>
            <a:endParaRPr lang="en-US" sz="3200" dirty="0">
              <a:solidFill>
                <a:srgbClr val="0070C0"/>
              </a:solidFill>
            </a:endParaRPr>
          </a:p>
        </p:txBody>
      </p:sp>
      <p:sp>
        <p:nvSpPr>
          <p:cNvPr id="10" name="Flowchart: Process 9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$300</a:t>
            </a:r>
            <a:endParaRPr lang="en-US" sz="6000" dirty="0">
              <a:latin typeface="Action Man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0070C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Slogans #4</a:t>
            </a:r>
            <a:endParaRPr lang="en-US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430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Earn up to $500 by stating which companies these slogans are for.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Mead Bold" pitchFamily="2" charset="0"/>
              </a:rPr>
              <a:t>Slogans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Mead Bold" pitchFamily="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743200" cy="1219200"/>
          </a:xfrm>
          <a:prstGeom prst="flowChart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$1-500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2819400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When you care enough to send the very best.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81000" y="3581400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Save Money. Live Better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85800" y="4724400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You’re in good hands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962400" y="3733800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You’re </a:t>
            </a:r>
            <a:r>
              <a:rPr lang="en-US" dirty="0" err="1" smtClean="0"/>
              <a:t>gonna</a:t>
            </a:r>
            <a:r>
              <a:rPr lang="en-US" dirty="0" smtClean="0"/>
              <a:t> like the way you look.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962400" y="2971800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With a name like _________ it has to be good.</a:t>
            </a:r>
            <a:endParaRPr lang="en-US" dirty="0"/>
          </a:p>
        </p:txBody>
      </p:sp>
      <p:pic>
        <p:nvPicPr>
          <p:cNvPr id="4100" name="Picture 4" descr="http://vector4u.com/wp-content/uploads/2009/05/walmart_logo.jpg"/>
          <p:cNvPicPr>
            <a:picLocks noChangeAspect="1" noChangeArrowheads="1"/>
          </p:cNvPicPr>
          <p:nvPr/>
        </p:nvPicPr>
        <p:blipFill>
          <a:blip r:embed="rId4" cstate="print"/>
          <a:srcRect t="41267" b="39533"/>
          <a:stretch>
            <a:fillRect/>
          </a:stretch>
        </p:blipFill>
        <p:spPr bwMode="auto">
          <a:xfrm>
            <a:off x="533400" y="3962400"/>
            <a:ext cx="2381250" cy="457200"/>
          </a:xfrm>
          <a:prstGeom prst="rect">
            <a:avLst/>
          </a:prstGeom>
          <a:noFill/>
        </p:spPr>
      </p:pic>
      <p:pic>
        <p:nvPicPr>
          <p:cNvPr id="4102" name="Picture 6" descr="http://www.eteamz.com/LivoniaStorm10U/images/Allstate_logo_2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71800" y="4648200"/>
            <a:ext cx="1945988" cy="593725"/>
          </a:xfrm>
          <a:prstGeom prst="rect">
            <a:avLst/>
          </a:prstGeom>
          <a:noFill/>
        </p:spPr>
      </p:pic>
      <p:pic>
        <p:nvPicPr>
          <p:cNvPr id="4104" name="Picture 8" descr="http://images.agoramedia.com/deniseaustin08/images/partners/img_logo_smuckers.gif"/>
          <p:cNvPicPr>
            <a:picLocks noChangeAspect="1" noChangeArrowheads="1"/>
          </p:cNvPicPr>
          <p:nvPr/>
        </p:nvPicPr>
        <p:blipFill>
          <a:blip r:embed="rId6" cstate="print"/>
          <a:srcRect t="24242" b="27273"/>
          <a:stretch>
            <a:fillRect/>
          </a:stretch>
        </p:blipFill>
        <p:spPr bwMode="auto">
          <a:xfrm>
            <a:off x="6934200" y="2895600"/>
            <a:ext cx="1571625" cy="762000"/>
          </a:xfrm>
          <a:prstGeom prst="rect">
            <a:avLst/>
          </a:prstGeom>
          <a:noFill/>
        </p:spPr>
      </p:pic>
      <p:pic>
        <p:nvPicPr>
          <p:cNvPr id="4106" name="Picture 10" descr="http://i.ehow.com/images/GlobalPhoto/Articles/4685267/MensWarehouseLogo_Ful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86600" y="4038600"/>
            <a:ext cx="1155700" cy="1002594"/>
          </a:xfrm>
          <a:prstGeom prst="rect">
            <a:avLst/>
          </a:prstGeom>
          <a:noFill/>
        </p:spPr>
      </p:pic>
      <p:pic>
        <p:nvPicPr>
          <p:cNvPr id="240642" name="Picture 2" descr="http://www.couponingtodisney.com/wp-content/uploads/2010/12/Hallmark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38400" y="3124200"/>
            <a:ext cx="1126983" cy="457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0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0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40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0070C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Slogans #5</a:t>
            </a:r>
            <a:endParaRPr lang="en-US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10668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Earn up to $500 if you can spot the movie slogans!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Mead Bold" pitchFamily="2" charset="0"/>
              </a:rPr>
              <a:t>Slogans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Mead Bold" pitchFamily="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743200" cy="1219200"/>
          </a:xfrm>
          <a:prstGeom prst="flowChart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$1-500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600" y="2286000"/>
            <a:ext cx="4191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There were nine of us. Three are dead.</a:t>
            </a:r>
            <a:endParaRPr lang="en-US" sz="2400" i="1" dirty="0"/>
          </a:p>
        </p:txBody>
      </p:sp>
      <p:sp>
        <p:nvSpPr>
          <p:cNvPr id="23" name="TextBox 22"/>
          <p:cNvSpPr txBox="1"/>
          <p:nvPr/>
        </p:nvSpPr>
        <p:spPr>
          <a:xfrm>
            <a:off x="685800" y="3810000"/>
            <a:ext cx="3429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What if your life was a lie?</a:t>
            </a:r>
            <a:endParaRPr lang="en-US" sz="2400" i="1" dirty="0"/>
          </a:p>
        </p:txBody>
      </p:sp>
      <p:sp>
        <p:nvSpPr>
          <p:cNvPr id="25" name="TextBox 24"/>
          <p:cNvSpPr txBox="1"/>
          <p:nvPr/>
        </p:nvSpPr>
        <p:spPr>
          <a:xfrm>
            <a:off x="609600" y="3048000"/>
            <a:ext cx="3429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May the odds be ever in your favor</a:t>
            </a:r>
            <a:endParaRPr lang="en-US" sz="2400" i="1" dirty="0"/>
          </a:p>
        </p:txBody>
      </p:sp>
      <p:pic>
        <p:nvPicPr>
          <p:cNvPr id="238594" name="Picture 2" descr="http://sassisamblog.com/wp-content/uploads/2011/01/I_Am_Number_Four_Movie_Poster_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400" y="2057400"/>
            <a:ext cx="2622549" cy="3886200"/>
          </a:xfrm>
          <a:prstGeom prst="rect">
            <a:avLst/>
          </a:prstGeom>
          <a:noFill/>
        </p:spPr>
      </p:pic>
      <p:pic>
        <p:nvPicPr>
          <p:cNvPr id="238596" name="Picture 4" descr="http://hungergamessingapore.files.wordpress.com/2011/10/extra-huge-first-us-the-hunger-games-official-teaser-movie-poste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86400" y="2057400"/>
            <a:ext cx="2571127" cy="3810000"/>
          </a:xfrm>
          <a:prstGeom prst="rect">
            <a:avLst/>
          </a:prstGeom>
          <a:noFill/>
        </p:spPr>
      </p:pic>
      <p:pic>
        <p:nvPicPr>
          <p:cNvPr id="227334" name="Picture 6" descr="http://www.disneydreaming.com/wp-content/uploads/2011/04/Taylor-Lautner-Abduction-Movie-Poste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10200" y="2057400"/>
            <a:ext cx="2667000" cy="3961191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609600" y="4495800"/>
            <a:ext cx="419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Meet the official force of nature</a:t>
            </a:r>
            <a:endParaRPr lang="en-US" sz="2400" i="1" dirty="0"/>
          </a:p>
        </p:txBody>
      </p:sp>
      <p:pic>
        <p:nvPicPr>
          <p:cNvPr id="238598" name="Picture 6" descr="http://i.movie.as/p/7377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10200" y="2057400"/>
            <a:ext cx="2673972" cy="3962399"/>
          </a:xfrm>
          <a:prstGeom prst="rect">
            <a:avLst/>
          </a:prstGeom>
          <a:noFill/>
        </p:spPr>
      </p:pic>
      <p:pic>
        <p:nvPicPr>
          <p:cNvPr id="238600" name="Picture 8" descr="http://3.bp.blogspot.com/-JXxDaZb_0SM/TrtamgPRJkI/AAAAAAAAAC4/Kd2n8HZfwa4/s1600/Twilight+Saga+Breaking+Dawn+Official+Movie+Poster+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10200" y="2057400"/>
            <a:ext cx="2667000" cy="3961661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609600" y="4876800"/>
            <a:ext cx="419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Forever is only the beginning</a:t>
            </a:r>
            <a:endParaRPr lang="en-US" sz="24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38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238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227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238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500"/>
                                        <p:tgtEl>
                                          <p:spTgt spid="238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0070C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Slogans #6</a:t>
            </a:r>
            <a:endParaRPr lang="en-US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“Unleash the Beast.”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Mead Bold" pitchFamily="2" charset="0"/>
              </a:rPr>
              <a:t>Slogans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Mead Bold" pitchFamily="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$200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62400" y="2590800"/>
            <a:ext cx="4038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0070C0"/>
                </a:solidFill>
              </a:rPr>
              <a:t>Monster Energy Drinks</a:t>
            </a:r>
            <a:endParaRPr lang="en-US" sz="3200" dirty="0">
              <a:solidFill>
                <a:srgbClr val="0070C0"/>
              </a:solidFill>
            </a:endParaRPr>
          </a:p>
        </p:txBody>
      </p:sp>
      <p:pic>
        <p:nvPicPr>
          <p:cNvPr id="225282" name="Picture 2" descr="http://www.badlandsmx.com/Monster_Log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2438400"/>
            <a:ext cx="1828800" cy="24108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5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0070C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Slogans #7</a:t>
            </a:r>
            <a:endParaRPr lang="en-US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What product’s new slogan is “The soda nature would drink, if nature drank soda,” ?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Mead Bold" pitchFamily="2" charset="0"/>
              </a:rPr>
              <a:t>Slogans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Mead Bold" pitchFamily="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209800" cy="1219200"/>
          </a:xfrm>
          <a:prstGeom prst="flowChart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$400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00400" y="2819400"/>
            <a:ext cx="335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0070C0"/>
                </a:solidFill>
              </a:rPr>
              <a:t>Sierra Mist Natural</a:t>
            </a:r>
            <a:endParaRPr lang="en-US" sz="3200" dirty="0">
              <a:solidFill>
                <a:srgbClr val="0070C0"/>
              </a:solidFill>
            </a:endParaRPr>
          </a:p>
        </p:txBody>
      </p:sp>
      <p:pic>
        <p:nvPicPr>
          <p:cNvPr id="162818" name="Picture 2" descr="Sierra Mist logo">
            <a:hlinkClick r:id="rId4" tooltip="Sierra Mist websit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6600" y="3657600"/>
            <a:ext cx="2381250" cy="16859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2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chemeClr val="bg1"/>
            </a:gs>
            <a:gs pos="100000">
              <a:srgbClr val="0070C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ead Bold" pitchFamily="2" charset="0"/>
              </a:rPr>
              <a:t>Slogans #8</a:t>
            </a:r>
            <a:endParaRPr lang="en-US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ead Bold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Which presidential candidate used the slogan “Change we can believe in” for his campaign?</a:t>
            </a:r>
            <a:endParaRPr lang="en-US" dirty="0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8077200" y="6019800"/>
            <a:ext cx="762000" cy="685800"/>
          </a:xfrm>
          <a:prstGeom prst="actionButtonHome">
            <a:avLst/>
          </a:prstGeom>
          <a:solidFill>
            <a:srgbClr val="E2E284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ame Side Corner Rectangle 6">
            <a:hlinkClick r:id="rId3" action="ppaction://hlinksldjump"/>
          </p:cNvPr>
          <p:cNvSpPr/>
          <p:nvPr/>
        </p:nvSpPr>
        <p:spPr>
          <a:xfrm>
            <a:off x="6858000" y="6019800"/>
            <a:ext cx="1143000" cy="685800"/>
          </a:xfrm>
          <a:prstGeom prst="snip2Same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Mead Bold" pitchFamily="2" charset="0"/>
              </a:rPr>
              <a:t>Slogans</a:t>
            </a:r>
            <a:endParaRPr lang="en-US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Mead Bold" pitchFamily="2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152400" y="5410200"/>
            <a:ext cx="2057400" cy="1219200"/>
          </a:xfrm>
          <a:prstGeom prst="flowChart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latin typeface="Action Man" pitchFamily="2" charset="0"/>
              </a:rPr>
              <a:t>$200</a:t>
            </a:r>
            <a:endParaRPr lang="en-US" sz="6000" dirty="0">
              <a:latin typeface="Action Man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2438400"/>
            <a:ext cx="464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Barack Obama</a:t>
            </a:r>
            <a:endParaRPr lang="en-US" sz="2800" dirty="0"/>
          </a:p>
        </p:txBody>
      </p:sp>
      <p:pic>
        <p:nvPicPr>
          <p:cNvPr id="164866" name="Picture 2" descr="http://www.colordarcy.com/wordpress/wp-content/uploads/2008/11/barack-obama-portrait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2743200"/>
            <a:ext cx="2057400" cy="29912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hlinkClick r:id="rId2" action="ppaction://hlinksldjump"/>
          </p:cNvPr>
          <p:cNvSpPr/>
          <p:nvPr/>
        </p:nvSpPr>
        <p:spPr>
          <a:xfrm>
            <a:off x="2057400" y="2438400"/>
            <a:ext cx="4724400" cy="2362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smtClean="0"/>
              <a:t>Back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4158</TotalTime>
  <Words>1270</Words>
  <Application>Microsoft Office PowerPoint</Application>
  <PresentationFormat>On-screen Show (4:3)</PresentationFormat>
  <Paragraphs>372</Paragraphs>
  <Slides>101</Slides>
  <Notes>2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101</vt:i4>
      </vt:variant>
    </vt:vector>
  </HeadingPairs>
  <TitlesOfParts>
    <vt:vector size="102" baseType="lpstr">
      <vt:lpstr>Office Theme</vt:lpstr>
      <vt:lpstr>Marketing  Trivia</vt:lpstr>
      <vt:lpstr>Slide 2</vt:lpstr>
      <vt:lpstr>General Marketing</vt:lpstr>
      <vt:lpstr>General Marketing #1</vt:lpstr>
      <vt:lpstr>Slide 5</vt:lpstr>
      <vt:lpstr>General Marketing #2</vt:lpstr>
      <vt:lpstr>Slide 7</vt:lpstr>
      <vt:lpstr>General Marketing #3</vt:lpstr>
      <vt:lpstr>Slide 9</vt:lpstr>
      <vt:lpstr>General Marketing #4</vt:lpstr>
      <vt:lpstr>Slide 11</vt:lpstr>
      <vt:lpstr>General Marketing #5</vt:lpstr>
      <vt:lpstr>Slide 13</vt:lpstr>
      <vt:lpstr>General Marketing #6</vt:lpstr>
      <vt:lpstr>Slide 15</vt:lpstr>
      <vt:lpstr>General Marketing #7</vt:lpstr>
      <vt:lpstr>Slide 17</vt:lpstr>
      <vt:lpstr>General Marketing #8</vt:lpstr>
      <vt:lpstr>Slide 19</vt:lpstr>
      <vt:lpstr>Logos</vt:lpstr>
      <vt:lpstr>Logos #1</vt:lpstr>
      <vt:lpstr>Slide 22</vt:lpstr>
      <vt:lpstr>Logos #2</vt:lpstr>
      <vt:lpstr>Slide 24</vt:lpstr>
      <vt:lpstr>Logos #3</vt:lpstr>
      <vt:lpstr>Slide 26</vt:lpstr>
      <vt:lpstr>Logos #4</vt:lpstr>
      <vt:lpstr>Slide 28</vt:lpstr>
      <vt:lpstr>Logos #5</vt:lpstr>
      <vt:lpstr>Slide 30</vt:lpstr>
      <vt:lpstr>Logos #6</vt:lpstr>
      <vt:lpstr>Slide 32</vt:lpstr>
      <vt:lpstr>Logos #7</vt:lpstr>
      <vt:lpstr>Slide 34</vt:lpstr>
      <vt:lpstr>Logos #8</vt:lpstr>
      <vt:lpstr>Slide 36</vt:lpstr>
      <vt:lpstr>Logos #9</vt:lpstr>
      <vt:lpstr>Miscellaneous</vt:lpstr>
      <vt:lpstr>Slide 39</vt:lpstr>
      <vt:lpstr>Miscellaneous #1</vt:lpstr>
      <vt:lpstr>Slide 41</vt:lpstr>
      <vt:lpstr>Miscellaneous #2</vt:lpstr>
      <vt:lpstr>Slide 43</vt:lpstr>
      <vt:lpstr>Miscellaneous #3</vt:lpstr>
      <vt:lpstr>Slide 45</vt:lpstr>
      <vt:lpstr>Miscellaneous #4</vt:lpstr>
      <vt:lpstr>Slide 47</vt:lpstr>
      <vt:lpstr>Miscellaneous #5</vt:lpstr>
      <vt:lpstr>Slide 49</vt:lpstr>
      <vt:lpstr>Miscellaneous #6</vt:lpstr>
      <vt:lpstr>Slide 51</vt:lpstr>
      <vt:lpstr>Miscellaneous #7</vt:lpstr>
      <vt:lpstr>Slide 53</vt:lpstr>
      <vt:lpstr>Slide 54</vt:lpstr>
      <vt:lpstr>Miscellaneous #8</vt:lpstr>
      <vt:lpstr>Slide 56</vt:lpstr>
      <vt:lpstr>Miscellaneous #9</vt:lpstr>
      <vt:lpstr>Jingles</vt:lpstr>
      <vt:lpstr>Slide 59</vt:lpstr>
      <vt:lpstr>Jingles #1</vt:lpstr>
      <vt:lpstr>Slide 61</vt:lpstr>
      <vt:lpstr>Jingles #2</vt:lpstr>
      <vt:lpstr>Slide 63</vt:lpstr>
      <vt:lpstr>Jingles #3</vt:lpstr>
      <vt:lpstr>Slide 65</vt:lpstr>
      <vt:lpstr>Slide 66</vt:lpstr>
      <vt:lpstr>Jingles #4</vt:lpstr>
      <vt:lpstr>Slide 68</vt:lpstr>
      <vt:lpstr>Slide 69</vt:lpstr>
      <vt:lpstr>Jingles #5</vt:lpstr>
      <vt:lpstr>Slide 71</vt:lpstr>
      <vt:lpstr>Slide 72</vt:lpstr>
      <vt:lpstr>Jingles #6</vt:lpstr>
      <vt:lpstr>Slide 74</vt:lpstr>
      <vt:lpstr>Slide 75</vt:lpstr>
      <vt:lpstr>Jingles #7</vt:lpstr>
      <vt:lpstr>Slide 77</vt:lpstr>
      <vt:lpstr>Jingles #8</vt:lpstr>
      <vt:lpstr>Slide 79</vt:lpstr>
      <vt:lpstr>Slide 80</vt:lpstr>
      <vt:lpstr>Jingles #9</vt:lpstr>
      <vt:lpstr>Slide 82</vt:lpstr>
      <vt:lpstr>Slogans</vt:lpstr>
      <vt:lpstr>Slogans #1</vt:lpstr>
      <vt:lpstr>Slide 85</vt:lpstr>
      <vt:lpstr>Slogans #2</vt:lpstr>
      <vt:lpstr>Slide 87</vt:lpstr>
      <vt:lpstr>Slogans #3</vt:lpstr>
      <vt:lpstr>Slide 89</vt:lpstr>
      <vt:lpstr>Slogans #4</vt:lpstr>
      <vt:lpstr>Slide 91</vt:lpstr>
      <vt:lpstr>Slogans #5</vt:lpstr>
      <vt:lpstr>Slide 93</vt:lpstr>
      <vt:lpstr>Slogans #6</vt:lpstr>
      <vt:lpstr>Slide 95</vt:lpstr>
      <vt:lpstr>Slogans #7</vt:lpstr>
      <vt:lpstr>Slide 97</vt:lpstr>
      <vt:lpstr>Slogans #8</vt:lpstr>
      <vt:lpstr>Slide 99</vt:lpstr>
      <vt:lpstr>Slogans #9</vt:lpstr>
      <vt:lpstr>Slide 101</vt:lpstr>
    </vt:vector>
  </TitlesOfParts>
  <Company>Jordan School District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Marketing Quiz</dc:title>
  <dc:creator>megan.rees</dc:creator>
  <cp:lastModifiedBy>Megan Rees</cp:lastModifiedBy>
  <cp:revision>386</cp:revision>
  <dcterms:created xsi:type="dcterms:W3CDTF">2009-09-29T20:32:50Z</dcterms:created>
  <dcterms:modified xsi:type="dcterms:W3CDTF">2012-05-01T14:19:35Z</dcterms:modified>
</cp:coreProperties>
</file>