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6" r:id="rId4"/>
    <p:sldId id="261" r:id="rId5"/>
    <p:sldId id="267" r:id="rId6"/>
    <p:sldId id="295" r:id="rId7"/>
    <p:sldId id="268" r:id="rId8"/>
    <p:sldId id="269" r:id="rId9"/>
    <p:sldId id="270" r:id="rId10"/>
    <p:sldId id="271" r:id="rId11"/>
    <p:sldId id="263" r:id="rId12"/>
    <p:sldId id="272" r:id="rId13"/>
    <p:sldId id="273" r:id="rId14"/>
    <p:sldId id="274" r:id="rId15"/>
    <p:sldId id="275" r:id="rId16"/>
    <p:sldId id="276" r:id="rId17"/>
    <p:sldId id="301" r:id="rId18"/>
    <p:sldId id="277" r:id="rId19"/>
    <p:sldId id="262" r:id="rId20"/>
    <p:sldId id="280" r:id="rId21"/>
    <p:sldId id="281" r:id="rId22"/>
    <p:sldId id="282" r:id="rId23"/>
    <p:sldId id="283" r:id="rId24"/>
    <p:sldId id="284" r:id="rId25"/>
    <p:sldId id="278" r:id="rId26"/>
    <p:sldId id="264" r:id="rId27"/>
    <p:sldId id="285" r:id="rId28"/>
    <p:sldId id="286" r:id="rId29"/>
    <p:sldId id="298" r:id="rId30"/>
    <p:sldId id="287" r:id="rId31"/>
    <p:sldId id="297" r:id="rId32"/>
    <p:sldId id="288" r:id="rId33"/>
    <p:sldId id="299" r:id="rId34"/>
    <p:sldId id="289" r:id="rId35"/>
    <p:sldId id="296" r:id="rId36"/>
    <p:sldId id="300" r:id="rId37"/>
    <p:sldId id="279" r:id="rId38"/>
    <p:sldId id="265" r:id="rId39"/>
    <p:sldId id="290" r:id="rId40"/>
    <p:sldId id="291" r:id="rId41"/>
    <p:sldId id="292" r:id="rId42"/>
    <p:sldId id="293" r:id="rId43"/>
    <p:sldId id="294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5D18"/>
    <a:srgbClr val="E2E2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7145"/>
  <ax:ocxPr ax:name="_cy" ax:value="13441"/>
  <ax:ocxPr ax:name="FlashVars" ax:value=""/>
  <ax:ocxPr ax:name="Movie" ax:value="http://www.youtube.com/v/gFW9nUZZUk4"/>
  <ax:ocxPr ax:name="Src" ax:value="http://www.youtube.com/v/gFW9nUZZUk4"/>
  <ax:ocxPr ax:name="WMode" ax:value="Window"/>
  <ax:ocxPr ax:name="Play" ax:value="0"/>
  <ax:ocxPr ax:name="Loop" ax:value="0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0316"/>
  <ax:ocxPr ax:name="_cy" ax:value="15240"/>
  <ax:ocxPr ax:name="FlashVars" ax:value=""/>
  <ax:ocxPr ax:name="Movie" ax:value="http://www.youtube.com/v/BpOvzGiheOM"/>
  <ax:ocxPr ax:name="Src" ax:value="http://www.youtube.com/v/BpOvzGiheOM"/>
  <ax:ocxPr ax:name="WMode" ax:value="Window"/>
  <ax:ocxPr ax:name="Play" ax:value="0"/>
  <ax:ocxPr ax:name="Loop" ax:value="0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0316"/>
  <ax:ocxPr ax:name="_cy" ax:value="15240"/>
  <ax:ocxPr ax:name="FlashVars" ax:value=""/>
  <ax:ocxPr ax:name="Movie" ax:value="http://www.youtube.com/v/X2cs8gnb42A"/>
  <ax:ocxPr ax:name="Src" ax:value="http://www.youtube.com/v/X2cs8gnb42A"/>
  <ax:ocxPr ax:name="WMode" ax:value="Window"/>
  <ax:ocxPr ax:name="Play" ax:value="0"/>
  <ax:ocxPr ax:name="Loop" ax:value="0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4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0316"/>
  <ax:ocxPr ax:name="_cy" ax:value="15240"/>
  <ax:ocxPr ax:name="FlashVars" ax:value=""/>
  <ax:ocxPr ax:name="Movie" ax:value="http://www.youtube.com/v/F7hwvWIK1eM"/>
  <ax:ocxPr ax:name="Src" ax:value="http://www.youtube.com/v/F7hwvWIK1eM"/>
  <ax:ocxPr ax:name="WMode" ax:value="Window"/>
  <ax:ocxPr ax:name="Play" ax:value="0"/>
  <ax:ocxPr ax:name="Loop" ax:value="0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2F34B-8CF1-4C6A-A505-1E5D1B4E1964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ABF64-5089-4543-9C24-B02F1FAD1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12.xml"/><Relationship Id="rId7" Type="http://schemas.openxmlformats.org/officeDocument/2006/relationships/slide" Target="slide16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13.xml"/><Relationship Id="rId9" Type="http://schemas.openxmlformats.org/officeDocument/2006/relationships/slide" Target="slide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10.xml"/><Relationship Id="rId7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" Target="slide10.xml"/><Relationship Id="rId7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hyperlink" Target="http://images.google.com/imgres?imgurl=http://www.kycollectiblesonline.com/images/bengals_logo.gif&amp;imgrefurl=http://www.kycollectiblesonline.com/&amp;usg=__VO7SW2V8h8wvbr3TObA8T24_MWA=&amp;h=258&amp;w=250&amp;sz=10&amp;hl=en&amp;start=24&amp;sig2=7MxV9zhw3I1NifrqlcUXLw&amp;um=1&amp;tbnid=IUCg2lf94is1TM:&amp;tbnh=112&amp;tbnw=109&amp;prev=/images?q=cincinnati+bengals&amp;ndsp=18&amp;hl=en&amp;safe=active&amp;rlz=1G1GGLQ_ENUS254&amp;sa=N&amp;start=18&amp;um=1&amp;ei=-rkKS8brJZietAOMyujACQ" TargetMode="External"/><Relationship Id="rId9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slide" Target="slide10.xml"/><Relationship Id="rId7" Type="http://schemas.openxmlformats.org/officeDocument/2006/relationships/image" Target="../media/image2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0.xml"/><Relationship Id="rId7" Type="http://schemas.openxmlformats.org/officeDocument/2006/relationships/slide" Target="slide24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18.xml"/><Relationship Id="rId4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slide" Target="slide18.xml"/><Relationship Id="rId7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7.xml"/><Relationship Id="rId7" Type="http://schemas.openxmlformats.org/officeDocument/2006/relationships/slide" Target="slide34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32.xml"/><Relationship Id="rId4" Type="http://schemas.openxmlformats.org/officeDocument/2006/relationships/slide" Target="slide28.xml"/><Relationship Id="rId9" Type="http://schemas.openxmlformats.org/officeDocument/2006/relationships/slide" Target="slide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slide" Target="slide25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6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slide" Target="slide25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5" Type="http://schemas.openxmlformats.org/officeDocument/2006/relationships/slide" Target="slide25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Relationship Id="rId5" Type="http://schemas.openxmlformats.org/officeDocument/2006/relationships/slide" Target="slide25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39.xml"/><Relationship Id="rId7" Type="http://schemas.openxmlformats.org/officeDocument/2006/relationships/slide" Target="slide43.xml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41.xml"/><Relationship Id="rId4" Type="http://schemas.openxmlformats.org/officeDocument/2006/relationships/slide" Target="slide4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slide" Target="slide37.xml"/><Relationship Id="rId7" Type="http://schemas.openxmlformats.org/officeDocument/2006/relationships/image" Target="../media/image3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35.jpeg"/><Relationship Id="rId4" Type="http://schemas.openxmlformats.org/officeDocument/2006/relationships/image" Target="../media/image34.gi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slide" Target="slide37.xml"/><Relationship Id="rId7" Type="http://schemas.openxmlformats.org/officeDocument/2006/relationships/image" Target="../media/image4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772400" cy="3584575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olitician" pitchFamily="2" charset="0"/>
              </a:rPr>
              <a:t>Marketing</a:t>
            </a:r>
            <a:b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olitician" pitchFamily="2" charset="0"/>
              </a:rPr>
            </a:br>
            <a:r>
              <a:rPr lang="en-US" sz="7200" dirty="0" smtClean="0">
                <a:latin typeface="Politician" pitchFamily="2" charset="0"/>
              </a:rPr>
              <a:t> </a:t>
            </a:r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olitician" pitchFamily="2" charset="0"/>
              </a:rPr>
              <a:t>Trivia</a:t>
            </a:r>
            <a:endParaRPr lang="en-US" sz="7200" dirty="0">
              <a:latin typeface="Politici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Keep on Truckin'FW" pitchFamily="2" charset="0"/>
              </a:rPr>
              <a:t>Logos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Keep on Truckin'FW" pitchFamily="2" charset="0"/>
            </a:endParaRPr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5240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92D05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1</a:t>
            </a:r>
            <a:endParaRPr lang="en-US" sz="6500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11" name="Oval 10">
            <a:hlinkClick r:id="rId3" action="ppaction://hlinksldjump"/>
          </p:cNvPr>
          <p:cNvSpPr/>
          <p:nvPr/>
        </p:nvSpPr>
        <p:spPr>
          <a:xfrm>
            <a:off x="3581400" y="14478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92D05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2</a:t>
            </a:r>
            <a:endParaRPr lang="en-US" sz="6500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12" name="Oval 11">
            <a:hlinkClick r:id="rId4" action="ppaction://hlinksldjump"/>
          </p:cNvPr>
          <p:cNvSpPr/>
          <p:nvPr/>
        </p:nvSpPr>
        <p:spPr>
          <a:xfrm>
            <a:off x="5410200" y="18288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92D05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3</a:t>
            </a:r>
            <a:endParaRPr lang="en-US" sz="6500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13" name="Oval 12">
            <a:hlinkClick r:id="rId5" action="ppaction://hlinksldjump"/>
          </p:cNvPr>
          <p:cNvSpPr/>
          <p:nvPr/>
        </p:nvSpPr>
        <p:spPr>
          <a:xfrm>
            <a:off x="1447800" y="37338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92D05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4</a:t>
            </a:r>
            <a:endParaRPr lang="en-US" sz="6500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14" name="Oval 13">
            <a:hlinkClick r:id="rId6" action="ppaction://hlinksldjump"/>
          </p:cNvPr>
          <p:cNvSpPr/>
          <p:nvPr/>
        </p:nvSpPr>
        <p:spPr>
          <a:xfrm>
            <a:off x="3505200" y="33528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92D05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5</a:t>
            </a:r>
            <a:endParaRPr lang="en-US" sz="6500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15" name="Oval 14">
            <a:hlinkClick r:id="rId7" action="ppaction://hlinksldjump"/>
          </p:cNvPr>
          <p:cNvSpPr/>
          <p:nvPr/>
        </p:nvSpPr>
        <p:spPr>
          <a:xfrm>
            <a:off x="5486400" y="38862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92D05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6</a:t>
            </a:r>
            <a:endParaRPr lang="en-US" sz="6500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16" name="Action Button: Home 15">
            <a:hlinkClick r:id="rId8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hlinkClick r:id="rId9" action="ppaction://hlinksldjump"/>
          </p:cNvPr>
          <p:cNvSpPr/>
          <p:nvPr/>
        </p:nvSpPr>
        <p:spPr>
          <a:xfrm>
            <a:off x="3429000" y="51054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92D05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7</a:t>
            </a:r>
            <a:endParaRPr lang="en-US" sz="6500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Logos #1</a:t>
            </a:r>
            <a:endParaRPr lang="en-US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Keep on Truckin'FW" pitchFamily="2" charset="0"/>
              </a:rPr>
              <a:t>Logos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Keep on Truckin'FW" pitchFamily="2" charset="0"/>
            </a:endParaRPr>
          </a:p>
        </p:txBody>
      </p:sp>
      <p:pic>
        <p:nvPicPr>
          <p:cNvPr id="34818" name="Picture 2" descr="http://content8.flixster.com/question/52/25/82/5225822_st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828800"/>
            <a:ext cx="2790825" cy="2571751"/>
          </a:xfrm>
          <a:prstGeom prst="rect">
            <a:avLst/>
          </a:prstGeom>
          <a:noFill/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419600" y="1600201"/>
            <a:ext cx="42672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What company’s logo is this?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34290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Windows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bg1"/>
            </a:gs>
            <a:gs pos="100000">
              <a:srgbClr val="92D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Logos #2</a:t>
            </a:r>
            <a:endParaRPr lang="en-US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Keep on Truckin'FW" pitchFamily="2" charset="0"/>
              </a:rPr>
              <a:t>Logos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Keep on Truckin'FW" pitchFamily="2" charset="0"/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$300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80772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What gas company’s logo features a red star?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34290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Texaco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6626" name="Picture 2" descr="http://www.eteamz.com/SHALL/images/Texa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0480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Logos #3</a:t>
            </a:r>
            <a:endParaRPr lang="en-US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Which of the following logos is </a:t>
            </a:r>
            <a:r>
              <a:rPr lang="en-US" u="sng" dirty="0" smtClean="0"/>
              <a:t>NOT</a:t>
            </a:r>
            <a:r>
              <a:rPr lang="en-US" dirty="0" smtClean="0"/>
              <a:t> from a German car company?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Keep on Truckin'FW" pitchFamily="2" charset="0"/>
              </a:rPr>
              <a:t>Logos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Keep on Truckin'FW" pitchFamily="2" charset="0"/>
            </a:endParaRPr>
          </a:p>
        </p:txBody>
      </p:sp>
      <p:pic>
        <p:nvPicPr>
          <p:cNvPr id="25602" name="Picture 2" descr="http://www.bizreport.com/2008/11/19/Mercedes%20Benz%20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276600"/>
            <a:ext cx="1600200" cy="1569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4" name="Picture 4" descr="http://www.cartype.com/images/page/Volkswagen_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2895600"/>
            <a:ext cx="1600200" cy="1643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Flowchart: Process 7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$400</a:t>
            </a:r>
            <a:endParaRPr lang="en-US" sz="6000" dirty="0">
              <a:latin typeface="Action Man" pitchFamily="2" charset="0"/>
            </a:endParaRPr>
          </a:p>
        </p:txBody>
      </p:sp>
      <p:pic>
        <p:nvPicPr>
          <p:cNvPr id="25606" name="Picture 6" descr="http://www.theweeklydriver.com/content_images/2/AudiLogo_1_.jpg"/>
          <p:cNvPicPr>
            <a:picLocks noChangeAspect="1" noChangeArrowheads="1"/>
          </p:cNvPicPr>
          <p:nvPr/>
        </p:nvPicPr>
        <p:blipFill>
          <a:blip r:embed="rId6" cstate="print"/>
          <a:srcRect l="18958" t="11319" r="23542" b="12014"/>
          <a:stretch>
            <a:fillRect/>
          </a:stretch>
        </p:blipFill>
        <p:spPr bwMode="auto">
          <a:xfrm>
            <a:off x="7086600" y="2362200"/>
            <a:ext cx="1600200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8" name="Picture 8" descr="http://www.pycomall.com/images/P/Bentley_auto_logo.jpg"/>
          <p:cNvPicPr>
            <a:picLocks noChangeAspect="1" noChangeArrowheads="1"/>
          </p:cNvPicPr>
          <p:nvPr/>
        </p:nvPicPr>
        <p:blipFill>
          <a:blip r:embed="rId7" cstate="print"/>
          <a:srcRect l="8333" t="33583" r="5667" b="34417"/>
          <a:stretch>
            <a:fillRect/>
          </a:stretch>
        </p:blipFill>
        <p:spPr bwMode="auto">
          <a:xfrm>
            <a:off x="5791200" y="4343400"/>
            <a:ext cx="2895600" cy="1077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10" name="Picture 10" descr="http://ceoworld.biz/ceo/wp-content/uploads/2009/05/tata_logo.png"/>
          <p:cNvPicPr>
            <a:picLocks noChangeAspect="1" noChangeArrowheads="1"/>
          </p:cNvPicPr>
          <p:nvPr/>
        </p:nvPicPr>
        <p:blipFill>
          <a:blip r:embed="rId8" cstate="print"/>
          <a:srcRect b="38164"/>
          <a:stretch>
            <a:fillRect/>
          </a:stretch>
        </p:blipFill>
        <p:spPr bwMode="auto">
          <a:xfrm>
            <a:off x="4648200" y="2590800"/>
            <a:ext cx="2286000" cy="1297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ectangle 11"/>
          <p:cNvSpPr/>
          <p:nvPr/>
        </p:nvSpPr>
        <p:spPr>
          <a:xfrm>
            <a:off x="0" y="2438400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A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81200" y="2429470"/>
            <a:ext cx="561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dirty="0" smtClean="0">
                <a:ln/>
                <a:solidFill>
                  <a:schemeClr val="accent3"/>
                </a:solidFill>
              </a:rPr>
              <a:t>B</a:t>
            </a:r>
            <a:endParaRPr lang="en-US" sz="5400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038600" y="2514600"/>
            <a:ext cx="551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C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305800" y="1981200"/>
            <a:ext cx="620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D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91200" y="4648200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E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0" y="55626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C. Tata - India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Logos #4</a:t>
            </a:r>
            <a:endParaRPr lang="en-US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Keep on Truckin'FW" pitchFamily="2" charset="0"/>
              </a:rPr>
              <a:t>Logos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Keep on Truckin'FW" pitchFamily="2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419600" y="1600201"/>
            <a:ext cx="42672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What company’s logo is this?</a:t>
            </a:r>
            <a:endParaRPr lang="en-US" sz="4000" dirty="0"/>
          </a:p>
        </p:txBody>
      </p:sp>
      <p:pic>
        <p:nvPicPr>
          <p:cNvPr id="9" name="Picture 2" descr="http://content8.flixster.com/question/52/25/82/5225826_st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295400"/>
            <a:ext cx="2857500" cy="23145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05400" y="34290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Lexus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Logos #5</a:t>
            </a:r>
            <a:endParaRPr lang="en-US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Keep on Truckin'FW" pitchFamily="2" charset="0"/>
              </a:rPr>
              <a:t>Logos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Keep on Truckin'FW" pitchFamily="2" charset="0"/>
            </a:endParaRPr>
          </a:p>
        </p:txBody>
      </p:sp>
      <p:pic>
        <p:nvPicPr>
          <p:cNvPr id="22530" name="Picture 2" descr="http://valeriemondesir.files.wordpress.com/2009/03/geico-cavem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048000"/>
            <a:ext cx="3048000" cy="2286000"/>
          </a:xfrm>
          <a:prstGeom prst="rect">
            <a:avLst/>
          </a:prstGeom>
          <a:noFill/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8486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What company does this man advertise for?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34290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accent3">
                    <a:lumMod val="50000"/>
                  </a:schemeClr>
                </a:solidFill>
              </a:rPr>
              <a:t>Geico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Logos #6</a:t>
            </a:r>
            <a:endParaRPr lang="en-US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Name the team associated with each sports logo—you get $100 for each correct answer. (You have to name the </a:t>
            </a:r>
            <a:r>
              <a:rPr lang="en-US" u="sng" dirty="0" smtClean="0"/>
              <a:t>city</a:t>
            </a:r>
            <a:r>
              <a:rPr lang="en-US" dirty="0" smtClean="0"/>
              <a:t> </a:t>
            </a:r>
            <a:r>
              <a:rPr lang="en-US" i="1" dirty="0" smtClean="0"/>
              <a:t>and</a:t>
            </a:r>
            <a:r>
              <a:rPr lang="en-US" dirty="0" smtClean="0"/>
              <a:t> </a:t>
            </a:r>
            <a:r>
              <a:rPr lang="en-US" u="sng" dirty="0" smtClean="0"/>
              <a:t>team name </a:t>
            </a:r>
            <a:r>
              <a:rPr lang="en-US" dirty="0" smtClean="0"/>
              <a:t>to get it right.)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Keep on Truckin'FW" pitchFamily="2" charset="0"/>
              </a:rPr>
              <a:t>Logos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Keep on Truckin'FW" pitchFamily="2" charset="0"/>
            </a:endParaRPr>
          </a:p>
        </p:txBody>
      </p:sp>
      <p:pic>
        <p:nvPicPr>
          <p:cNvPr id="6" name="Picture 2" descr="http://t0.gstatic.com/images?q=tbn:IUCg2lf94is1TM:http://www.kycollectiblesonline.com/images/bengals_logo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505200"/>
            <a:ext cx="1038225" cy="1066801"/>
          </a:xfrm>
          <a:prstGeom prst="rect">
            <a:avLst/>
          </a:prstGeom>
          <a:noFill/>
        </p:spPr>
      </p:pic>
      <p:pic>
        <p:nvPicPr>
          <p:cNvPr id="7" name="Picture 4" descr="http://www.fansdontletfansdrivedrunk.org/images/Titan-mark-1-c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3505200"/>
            <a:ext cx="1524000" cy="1074420"/>
          </a:xfrm>
          <a:prstGeom prst="rect">
            <a:avLst/>
          </a:prstGeom>
          <a:noFill/>
        </p:spPr>
      </p:pic>
      <p:pic>
        <p:nvPicPr>
          <p:cNvPr id="8" name="Picture 6" descr="http://assets.sbnation.com/assets/70219/new-orleans-saints-logo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3352800"/>
            <a:ext cx="1066800" cy="1235676"/>
          </a:xfrm>
          <a:prstGeom prst="rect">
            <a:avLst/>
          </a:prstGeom>
          <a:noFill/>
        </p:spPr>
      </p:pic>
      <p:pic>
        <p:nvPicPr>
          <p:cNvPr id="9" name="Picture 8" descr="http://www.pycomall.com/images/P/Atlanta-Hawks.jpg"/>
          <p:cNvPicPr>
            <a:picLocks noChangeAspect="1" noChangeArrowheads="1"/>
          </p:cNvPicPr>
          <p:nvPr/>
        </p:nvPicPr>
        <p:blipFill>
          <a:blip r:embed="rId8" cstate="print"/>
          <a:srcRect t="32000" b="22000"/>
          <a:stretch>
            <a:fillRect/>
          </a:stretch>
        </p:blipFill>
        <p:spPr bwMode="auto">
          <a:xfrm>
            <a:off x="4953000" y="3429000"/>
            <a:ext cx="2229678" cy="1025652"/>
          </a:xfrm>
          <a:prstGeom prst="rect">
            <a:avLst/>
          </a:prstGeom>
          <a:noFill/>
        </p:spPr>
      </p:pic>
      <p:pic>
        <p:nvPicPr>
          <p:cNvPr id="10" name="Picture 12" descr="http://www.nba.com/media/heat/cover0506_heat_logo.jpg"/>
          <p:cNvPicPr>
            <a:picLocks noChangeAspect="1" noChangeArrowheads="1"/>
          </p:cNvPicPr>
          <p:nvPr/>
        </p:nvPicPr>
        <p:blipFill>
          <a:blip r:embed="rId9" cstate="print"/>
          <a:srcRect l="18667" r="12000"/>
          <a:stretch>
            <a:fillRect/>
          </a:stretch>
        </p:blipFill>
        <p:spPr bwMode="auto">
          <a:xfrm>
            <a:off x="7471317" y="3105614"/>
            <a:ext cx="1447800" cy="1392115"/>
          </a:xfrm>
          <a:prstGeom prst="rect">
            <a:avLst/>
          </a:prstGeom>
          <a:noFill/>
        </p:spPr>
      </p:pic>
      <p:sp>
        <p:nvSpPr>
          <p:cNvPr id="11" name="Flowchart: Process 10"/>
          <p:cNvSpPr/>
          <p:nvPr/>
        </p:nvSpPr>
        <p:spPr>
          <a:xfrm>
            <a:off x="152400" y="5410200"/>
            <a:ext cx="2514600" cy="1219200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$1-500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45720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Cincinnati Bengals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7400" y="44958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Tennessee </a:t>
            </a:r>
          </a:p>
          <a:p>
            <a:pPr algn="ctr"/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Titans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9000" y="46482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New Orleans</a:t>
            </a:r>
          </a:p>
          <a:p>
            <a:pPr algn="ctr"/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Saints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0" y="44196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Atlanta Hawks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3800" y="44958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Miami Heat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  <a:latin typeface="Keep on Truckin'FW" pitchFamily="2" charset="0"/>
              </a:rPr>
              <a:t>Logos #7</a:t>
            </a:r>
            <a:endParaRPr lang="en-US" b="1" dirty="0">
              <a:ln/>
              <a:solidFill>
                <a:schemeClr val="accent3"/>
              </a:solidFill>
              <a:latin typeface="Keep on Truckin'FW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Name the logo for $100 points a piece.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Keep on Truckin'FW" pitchFamily="2" charset="0"/>
              </a:rPr>
              <a:t>Logos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Keep on Truckin'FW" pitchFamily="2" charset="0"/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152400" y="5410200"/>
            <a:ext cx="2514600" cy="1219200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$1-500</a:t>
            </a:r>
            <a:endParaRPr lang="en-US" sz="6000" dirty="0">
              <a:latin typeface="Action Man" pitchFamily="2" charset="0"/>
            </a:endParaRPr>
          </a:p>
        </p:txBody>
      </p:sp>
      <p:pic>
        <p:nvPicPr>
          <p:cNvPr id="148490" name="Picture 10" descr="http://vonagebrand.com/downloads/logo/knockout/Vonage_logo_06_knockout_RGB.jpg"/>
          <p:cNvPicPr>
            <a:picLocks noChangeAspect="1" noChangeArrowheads="1"/>
          </p:cNvPicPr>
          <p:nvPr/>
        </p:nvPicPr>
        <p:blipFill>
          <a:blip r:embed="rId4" cstate="print"/>
          <a:srcRect t="13043" b="21739"/>
          <a:stretch>
            <a:fillRect/>
          </a:stretch>
        </p:blipFill>
        <p:spPr bwMode="auto">
          <a:xfrm>
            <a:off x="228600" y="3048000"/>
            <a:ext cx="4715017" cy="1143000"/>
          </a:xfrm>
          <a:prstGeom prst="rect">
            <a:avLst/>
          </a:prstGeom>
          <a:noFill/>
        </p:spPr>
      </p:pic>
      <p:pic>
        <p:nvPicPr>
          <p:cNvPr id="148494" name="Picture 14" descr="http://www.freelogovector.com/gallery/a/Axe%20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286000"/>
            <a:ext cx="2419350" cy="1076325"/>
          </a:xfrm>
          <a:prstGeom prst="rect">
            <a:avLst/>
          </a:prstGeom>
          <a:noFill/>
        </p:spPr>
      </p:pic>
      <p:pic>
        <p:nvPicPr>
          <p:cNvPr id="24" name="Picture 14" descr="http://www.freelogovector.com/gallery/a/Axe%20logo.jpg"/>
          <p:cNvPicPr>
            <a:picLocks noChangeAspect="1" noChangeArrowheads="1"/>
          </p:cNvPicPr>
          <p:nvPr/>
        </p:nvPicPr>
        <p:blipFill>
          <a:blip r:embed="rId5" cstate="print"/>
          <a:srcRect r="62205"/>
          <a:stretch>
            <a:fillRect/>
          </a:stretch>
        </p:blipFill>
        <p:spPr bwMode="auto">
          <a:xfrm>
            <a:off x="2819400" y="2286000"/>
            <a:ext cx="914400" cy="1076325"/>
          </a:xfrm>
          <a:prstGeom prst="rect">
            <a:avLst/>
          </a:prstGeom>
          <a:noFill/>
        </p:spPr>
      </p:pic>
      <p:pic>
        <p:nvPicPr>
          <p:cNvPr id="25" name="Picture 10" descr="http://vonagebrand.com/downloads/logo/knockout/Vonage_logo_06_knockout_RGB.jpg"/>
          <p:cNvPicPr>
            <a:picLocks noChangeAspect="1" noChangeArrowheads="1"/>
          </p:cNvPicPr>
          <p:nvPr/>
        </p:nvPicPr>
        <p:blipFill>
          <a:blip r:embed="rId4" cstate="print"/>
          <a:srcRect l="6464" t="13043" r="72526" b="21739"/>
          <a:stretch>
            <a:fillRect/>
          </a:stretch>
        </p:blipFill>
        <p:spPr bwMode="auto">
          <a:xfrm>
            <a:off x="533400" y="3048000"/>
            <a:ext cx="990600" cy="1143000"/>
          </a:xfrm>
          <a:prstGeom prst="rect">
            <a:avLst/>
          </a:prstGeom>
          <a:noFill/>
        </p:spPr>
      </p:pic>
      <p:pic>
        <p:nvPicPr>
          <p:cNvPr id="148486" name="Picture 6" descr="http://telematicsnews.files.wordpress.com/2009/06/progressive-lo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28725" y="1905000"/>
            <a:ext cx="7915275" cy="2085975"/>
          </a:xfrm>
          <a:prstGeom prst="rect">
            <a:avLst/>
          </a:prstGeom>
          <a:noFill/>
        </p:spPr>
      </p:pic>
      <p:pic>
        <p:nvPicPr>
          <p:cNvPr id="26" name="Picture 6" descr="http://telematicsnews.files.wordpress.com/2009/06/progressive-logo.jpg"/>
          <p:cNvPicPr>
            <a:picLocks noChangeAspect="1" noChangeArrowheads="1"/>
          </p:cNvPicPr>
          <p:nvPr/>
        </p:nvPicPr>
        <p:blipFill>
          <a:blip r:embed="rId6" cstate="print"/>
          <a:srcRect l="30806" t="25571" r="58604" b="23288"/>
          <a:stretch>
            <a:fillRect/>
          </a:stretch>
        </p:blipFill>
        <p:spPr bwMode="auto">
          <a:xfrm>
            <a:off x="3657600" y="2438400"/>
            <a:ext cx="838200" cy="1066800"/>
          </a:xfrm>
          <a:prstGeom prst="rect">
            <a:avLst/>
          </a:prstGeom>
          <a:noFill/>
        </p:spPr>
      </p:pic>
      <p:pic>
        <p:nvPicPr>
          <p:cNvPr id="148484" name="Picture 4" descr="http://s3.amazonaws.com/bzzagent-bzzscapes-prod/burger-king-logo-lr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1828800"/>
            <a:ext cx="3476625" cy="3476625"/>
          </a:xfrm>
          <a:prstGeom prst="rect">
            <a:avLst/>
          </a:prstGeom>
          <a:noFill/>
        </p:spPr>
      </p:pic>
      <p:pic>
        <p:nvPicPr>
          <p:cNvPr id="29" name="Picture 4" descr="http://s3.amazonaws.com/bzzagent-bzzscapes-prod/burger-king-logo-lrg.png"/>
          <p:cNvPicPr>
            <a:picLocks noChangeAspect="1" noChangeArrowheads="1"/>
          </p:cNvPicPr>
          <p:nvPr/>
        </p:nvPicPr>
        <p:blipFill>
          <a:blip r:embed="rId7" cstate="print"/>
          <a:srcRect l="37260" t="26301" r="49589" b="53973"/>
          <a:stretch>
            <a:fillRect/>
          </a:stretch>
        </p:blipFill>
        <p:spPr bwMode="auto">
          <a:xfrm>
            <a:off x="5791200" y="2743200"/>
            <a:ext cx="457200" cy="685800"/>
          </a:xfrm>
          <a:prstGeom prst="rect">
            <a:avLst/>
          </a:prstGeom>
          <a:noFill/>
        </p:spPr>
      </p:pic>
      <p:pic>
        <p:nvPicPr>
          <p:cNvPr id="28" name="Picture 2" descr="http://www.heswallinflatables.co.uk/images/barbieLogo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00200" y="3733800"/>
            <a:ext cx="2724150" cy="1504950"/>
          </a:xfrm>
          <a:prstGeom prst="rect">
            <a:avLst/>
          </a:prstGeom>
          <a:noFill/>
        </p:spPr>
      </p:pic>
      <p:pic>
        <p:nvPicPr>
          <p:cNvPr id="27" name="Picture 2" descr="http://www.heswallinflatables.co.uk/images/barbieLogo.gif"/>
          <p:cNvPicPr>
            <a:picLocks noChangeAspect="1" noChangeArrowheads="1"/>
          </p:cNvPicPr>
          <p:nvPr/>
        </p:nvPicPr>
        <p:blipFill>
          <a:blip r:embed="rId8" cstate="print"/>
          <a:srcRect l="78322" t="15190" b="39241"/>
          <a:stretch>
            <a:fillRect/>
          </a:stretch>
        </p:blipFill>
        <p:spPr bwMode="auto">
          <a:xfrm>
            <a:off x="3733800" y="3962400"/>
            <a:ext cx="59055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148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48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sland of Misfit Toys" pitchFamily="2" charset="0"/>
              </a:rPr>
              <a:t>Trivia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Island of Misfit Toys" pitchFamily="2" charset="0"/>
            </a:endParaRPr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5240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C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1</a:t>
            </a:r>
            <a:endParaRPr lang="en-US" sz="6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9" name="Oval 8">
            <a:hlinkClick r:id="rId3" action="ppaction://hlinksldjump"/>
          </p:cNvPr>
          <p:cNvSpPr/>
          <p:nvPr/>
        </p:nvSpPr>
        <p:spPr>
          <a:xfrm>
            <a:off x="35814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C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2</a:t>
            </a:r>
            <a:endParaRPr lang="en-US" sz="6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10" name="Oval 9">
            <a:hlinkClick r:id="rId4" action="ppaction://hlinksldjump"/>
          </p:cNvPr>
          <p:cNvSpPr/>
          <p:nvPr/>
        </p:nvSpPr>
        <p:spPr>
          <a:xfrm>
            <a:off x="57150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C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3</a:t>
            </a:r>
            <a:endParaRPr lang="en-US" sz="6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16" name="Oval 15">
            <a:hlinkClick r:id="rId5" action="ppaction://hlinksldjump"/>
          </p:cNvPr>
          <p:cNvSpPr/>
          <p:nvPr/>
        </p:nvSpPr>
        <p:spPr>
          <a:xfrm>
            <a:off x="1524000" y="3657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C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4</a:t>
            </a:r>
            <a:endParaRPr lang="en-US" sz="6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17" name="Oval 16">
            <a:hlinkClick r:id="rId6" action="ppaction://hlinksldjump"/>
          </p:cNvPr>
          <p:cNvSpPr/>
          <p:nvPr/>
        </p:nvSpPr>
        <p:spPr>
          <a:xfrm>
            <a:off x="3657600" y="3657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C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5</a:t>
            </a:r>
            <a:endParaRPr lang="en-US" sz="6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18" name="Oval 17">
            <a:hlinkClick r:id="rId7" action="ppaction://hlinksldjump"/>
          </p:cNvPr>
          <p:cNvSpPr/>
          <p:nvPr/>
        </p:nvSpPr>
        <p:spPr>
          <a:xfrm>
            <a:off x="5791200" y="3657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C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6</a:t>
            </a:r>
            <a:endParaRPr lang="en-US" sz="6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19" name="Action Button: Home 18">
            <a:hlinkClick r:id="rId8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FFC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Trivia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770-Roman" pitchFamily="2" charset="0"/>
              </a:rPr>
              <a:t>#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1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nip Same Side Corner Rectangle 7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sland of Misfit Toys" pitchFamily="2" charset="0"/>
              </a:rPr>
              <a:t>Trivia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Island of Misfit Toys" pitchFamily="2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62000" y="1600201"/>
            <a:ext cx="79248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What company has the most employees?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057400" y="3048000"/>
            <a:ext cx="533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3200" dirty="0" smtClean="0"/>
              <a:t>McDonalds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Microsoft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Wal-Mart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Disney</a:t>
            </a:r>
            <a:endParaRPr lang="en-US" sz="3200" dirty="0"/>
          </a:p>
        </p:txBody>
      </p:sp>
      <p:sp>
        <p:nvSpPr>
          <p:cNvPr id="11" name="Flowchart: Process 10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$400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5D08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447800" y="609600"/>
            <a:ext cx="6324600" cy="5715000"/>
          </a:xfrm>
          <a:prstGeom prst="ellipse">
            <a:avLst/>
          </a:prstGeom>
          <a:solidFill>
            <a:srgbClr val="E2E28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nip Same Side Corner Rectangle 8">
            <a:hlinkClick r:id="rId2" action="ppaction://hlinksldjump"/>
          </p:cNvPr>
          <p:cNvSpPr/>
          <p:nvPr/>
        </p:nvSpPr>
        <p:spPr>
          <a:xfrm>
            <a:off x="3276600" y="304800"/>
            <a:ext cx="2590800" cy="1600200"/>
          </a:xfrm>
          <a:prstGeom prst="snip2Same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Keep on Truckin'FW" pitchFamily="2" charset="0"/>
              </a:rPr>
              <a:t>Logos</a:t>
            </a:r>
            <a:endParaRPr lang="en-US" sz="6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Keep on Truckin'FW" pitchFamily="2" charset="0"/>
            </a:endParaRPr>
          </a:p>
        </p:txBody>
      </p:sp>
      <p:sp>
        <p:nvSpPr>
          <p:cNvPr id="10" name="Snip Same Side Corner Rectangle 9">
            <a:hlinkClick r:id="rId3" action="ppaction://hlinksldjump"/>
          </p:cNvPr>
          <p:cNvSpPr/>
          <p:nvPr/>
        </p:nvSpPr>
        <p:spPr>
          <a:xfrm>
            <a:off x="152400" y="2438400"/>
            <a:ext cx="2590800" cy="1600200"/>
          </a:xfrm>
          <a:prstGeom prst="snip2Same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ead Bold" pitchFamily="2" charset="0"/>
              </a:rPr>
              <a:t>Slogans</a:t>
            </a:r>
            <a:endParaRPr lang="en-US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ead Bold" pitchFamily="2" charset="0"/>
            </a:endParaRPr>
          </a:p>
        </p:txBody>
      </p:sp>
      <p:sp>
        <p:nvSpPr>
          <p:cNvPr id="11" name="Snip Same Side Corner Rectangle 10">
            <a:hlinkClick r:id="rId4" action="ppaction://hlinksldjump"/>
          </p:cNvPr>
          <p:cNvSpPr/>
          <p:nvPr/>
        </p:nvSpPr>
        <p:spPr>
          <a:xfrm>
            <a:off x="3352800" y="4953000"/>
            <a:ext cx="2590800" cy="16002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4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  <p:sp>
        <p:nvSpPr>
          <p:cNvPr id="12" name="Snip Same Side Corner Rectangle 11">
            <a:hlinkClick r:id="rId5" action="ppaction://hlinksldjump"/>
          </p:cNvPr>
          <p:cNvSpPr/>
          <p:nvPr/>
        </p:nvSpPr>
        <p:spPr>
          <a:xfrm>
            <a:off x="3352800" y="2438400"/>
            <a:ext cx="2590800" cy="1600200"/>
          </a:xfrm>
          <a:prstGeom prst="snip2Same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sland of Misfit Toys" pitchFamily="2" charset="0"/>
              </a:rPr>
              <a:t>Trivia</a:t>
            </a:r>
            <a:endParaRPr lang="en-US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Island of Misfit Toys" pitchFamily="2" charset="0"/>
            </a:endParaRPr>
          </a:p>
        </p:txBody>
      </p:sp>
      <p:sp>
        <p:nvSpPr>
          <p:cNvPr id="13" name="Snip Same Side Corner Rectangle 12">
            <a:hlinkClick r:id="rId6" action="ppaction://hlinksldjump"/>
          </p:cNvPr>
          <p:cNvSpPr/>
          <p:nvPr/>
        </p:nvSpPr>
        <p:spPr>
          <a:xfrm>
            <a:off x="6477000" y="2438400"/>
            <a:ext cx="2590800" cy="1600200"/>
          </a:xfrm>
          <a:prstGeom prst="snip2SameRect">
            <a:avLst/>
          </a:prstGeom>
          <a:solidFill>
            <a:srgbClr val="7030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ction Man" pitchFamily="2" charset="0"/>
              </a:rPr>
              <a:t>General Marketing</a:t>
            </a:r>
            <a:endParaRPr 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FFC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Trivia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770-Roman" pitchFamily="2" charset="0"/>
              </a:rPr>
              <a:t>#2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sland of Misfit Toys" pitchFamily="2" charset="0"/>
              </a:rPr>
              <a:t>Trivia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Island of Misfit Toys" pitchFamily="2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What dangerous consumable cannot be advertised on TV, only in print ads?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33528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B05D18"/>
                </a:solidFill>
              </a:rPr>
              <a:t>Cigarettes</a:t>
            </a:r>
            <a:endParaRPr lang="en-US" sz="3200" dirty="0">
              <a:solidFill>
                <a:srgbClr val="B05D18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$500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FFC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Trivia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770-Roman" pitchFamily="2" charset="0"/>
              </a:rPr>
              <a:t>#3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1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 what year was the first television commercial aired?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sland of Misfit Toys" pitchFamily="2" charset="0"/>
              </a:rPr>
              <a:t>Trivia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Island of Misfit Toys" pitchFamily="2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152400" y="5410200"/>
            <a:ext cx="2743200" cy="1219200"/>
          </a:xfrm>
          <a:prstGeom prst="flowChart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$300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2819400"/>
            <a:ext cx="533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3200" dirty="0" smtClean="0"/>
              <a:t>1941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1922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1968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1953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0" y="2895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Bulova</a:t>
            </a:r>
            <a:r>
              <a:rPr lang="en-US" dirty="0" smtClean="0"/>
              <a:t> Watches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FFC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Trivia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770-Roman" pitchFamily="2" charset="0"/>
              </a:rPr>
              <a:t>#4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79-year old Stella </a:t>
            </a:r>
            <a:r>
              <a:rPr lang="en-US" dirty="0" err="1" smtClean="0"/>
              <a:t>Leibeck</a:t>
            </a:r>
            <a:r>
              <a:rPr lang="en-US" dirty="0" smtClean="0"/>
              <a:t> sued this company successfully in 1992, when a substance she bought from them spilled on her lap.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sland of Misfit Toys" pitchFamily="2" charset="0"/>
              </a:rPr>
              <a:t>Trivia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Island of Misfit Toys" pitchFamily="2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$200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4800" y="3352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B05D18"/>
                </a:solidFill>
              </a:rPr>
              <a:t>McDonalds</a:t>
            </a:r>
            <a:endParaRPr lang="en-US" sz="3200" dirty="0">
              <a:solidFill>
                <a:srgbClr val="B05D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FFC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Trivia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770-Roman" pitchFamily="2" charset="0"/>
              </a:rPr>
              <a:t>#5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product got its name from the number of tries it took to get the formula right?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sland of Misfit Toys" pitchFamily="2" charset="0"/>
              </a:rPr>
              <a:t>Trivia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Island of Misfit Toy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0" y="3352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B05D18"/>
                </a:solidFill>
              </a:rPr>
              <a:t>409</a:t>
            </a:r>
            <a:endParaRPr lang="en-US" sz="3200" dirty="0">
              <a:solidFill>
                <a:srgbClr val="B05D18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$500</a:t>
            </a:r>
            <a:endParaRPr lang="en-US" sz="6000" dirty="0">
              <a:latin typeface="Action Man" pitchFamily="2" charset="0"/>
            </a:endParaRPr>
          </a:p>
        </p:txBody>
      </p:sp>
      <p:pic>
        <p:nvPicPr>
          <p:cNvPr id="17410" name="Picture 2" descr="http://2.bp.blogspot.com/_JC9qkZ2c5P0/SXZ5k--27DI/AAAAAAAAAeQ/VG6eSpH1CUY/s320/409+Clean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1242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FFC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sland of Misfit Toys" pitchFamily="2" charset="0"/>
              </a:rPr>
              <a:t>Trivia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770-Roman" pitchFamily="2" charset="0"/>
              </a:rPr>
              <a:t>#6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sland of Misfit Toys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Earn up to $500 if you can name each of these famous advertising mascots!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sland of Misfit Toys" pitchFamily="2" charset="0"/>
              </a:rPr>
              <a:t>Trivia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Island of Misfit Toys" pitchFamily="2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152400" y="5410200"/>
            <a:ext cx="2514600" cy="1219200"/>
          </a:xfrm>
          <a:prstGeom prst="flowChartProces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$1-500</a:t>
            </a:r>
            <a:endParaRPr lang="en-US" sz="6000" dirty="0">
              <a:latin typeface="Action Man" pitchFamily="2" charset="0"/>
            </a:endParaRPr>
          </a:p>
        </p:txBody>
      </p:sp>
      <p:pic>
        <p:nvPicPr>
          <p:cNvPr id="16388" name="Picture 4" descr="http://www.wynotinsurance.com/Aflac_logo_big_800x3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819400"/>
            <a:ext cx="5650787" cy="2514600"/>
          </a:xfrm>
          <a:prstGeom prst="rect">
            <a:avLst/>
          </a:prstGeom>
          <a:noFill/>
        </p:spPr>
      </p:pic>
      <p:pic>
        <p:nvPicPr>
          <p:cNvPr id="16396" name="Picture 12" descr="http://www.voont.com/files/images/edit/food/peanu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2819400"/>
            <a:ext cx="1571625" cy="3524250"/>
          </a:xfrm>
          <a:prstGeom prst="rect">
            <a:avLst/>
          </a:prstGeom>
          <a:noFill/>
        </p:spPr>
      </p:pic>
      <p:pic>
        <p:nvPicPr>
          <p:cNvPr id="13" name="Picture 4" descr="http://www.wynotinsurance.com/Aflac_logo_big_800x356.jpg"/>
          <p:cNvPicPr>
            <a:picLocks noChangeAspect="1" noChangeArrowheads="1"/>
          </p:cNvPicPr>
          <p:nvPr/>
        </p:nvPicPr>
        <p:blipFill>
          <a:blip r:embed="rId4" cstate="print"/>
          <a:srcRect l="40455" t="24242" r="39318" b="30303"/>
          <a:stretch>
            <a:fillRect/>
          </a:stretch>
        </p:blipFill>
        <p:spPr bwMode="auto">
          <a:xfrm>
            <a:off x="2590800" y="3429000"/>
            <a:ext cx="1143000" cy="1143000"/>
          </a:xfrm>
          <a:prstGeom prst="rect">
            <a:avLst/>
          </a:prstGeom>
          <a:noFill/>
        </p:spPr>
      </p:pic>
      <p:pic>
        <p:nvPicPr>
          <p:cNvPr id="14" name="Picture 12" descr="http://www.voont.com/files/images/edit/food/peanut.jpg"/>
          <p:cNvPicPr>
            <a:picLocks noChangeAspect="1" noChangeArrowheads="1"/>
          </p:cNvPicPr>
          <p:nvPr/>
        </p:nvPicPr>
        <p:blipFill>
          <a:blip r:embed="rId5" cstate="print"/>
          <a:srcRect l="24242" t="21622" r="22424" b="63243"/>
          <a:stretch>
            <a:fillRect/>
          </a:stretch>
        </p:blipFill>
        <p:spPr bwMode="auto">
          <a:xfrm>
            <a:off x="3886200" y="3581400"/>
            <a:ext cx="838200" cy="533400"/>
          </a:xfrm>
          <a:prstGeom prst="rect">
            <a:avLst/>
          </a:prstGeom>
          <a:noFill/>
        </p:spPr>
      </p:pic>
      <p:pic>
        <p:nvPicPr>
          <p:cNvPr id="16394" name="Picture 10" descr="http://blogs.phillyburbs.com/news/intelligencer/wp-content/blogs.dir/4/files/2009/February/Wednesday/Smokey_the_Bea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2667000"/>
            <a:ext cx="2431119" cy="3733800"/>
          </a:xfrm>
          <a:prstGeom prst="rect">
            <a:avLst/>
          </a:prstGeom>
          <a:noFill/>
        </p:spPr>
      </p:pic>
      <p:pic>
        <p:nvPicPr>
          <p:cNvPr id="15" name="Picture 10" descr="http://blogs.phillyburbs.com/news/intelligencer/wp-content/blogs.dir/4/files/2009/February/Wednesday/Smokey_the_Bear.jpg"/>
          <p:cNvPicPr>
            <a:picLocks noChangeAspect="1" noChangeArrowheads="1"/>
          </p:cNvPicPr>
          <p:nvPr/>
        </p:nvPicPr>
        <p:blipFill>
          <a:blip r:embed="rId6" cstate="print"/>
          <a:srcRect l="34478" t="51020" r="34178" b="28572"/>
          <a:stretch>
            <a:fillRect/>
          </a:stretch>
        </p:blipFill>
        <p:spPr bwMode="auto">
          <a:xfrm>
            <a:off x="4800600" y="4572000"/>
            <a:ext cx="762000" cy="762000"/>
          </a:xfrm>
          <a:prstGeom prst="rect">
            <a:avLst/>
          </a:prstGeom>
          <a:noFill/>
        </p:spPr>
      </p:pic>
      <p:pic>
        <p:nvPicPr>
          <p:cNvPr id="16392" name="Picture 8" descr="http://www.deltadickshow.com/Green_Gian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2590800"/>
            <a:ext cx="4343400" cy="3257550"/>
          </a:xfrm>
          <a:prstGeom prst="rect">
            <a:avLst/>
          </a:prstGeom>
          <a:noFill/>
        </p:spPr>
      </p:pic>
      <p:pic>
        <p:nvPicPr>
          <p:cNvPr id="16" name="Picture 8" descr="http://www.deltadickshow.com/Green_Giant.jpg"/>
          <p:cNvPicPr>
            <a:picLocks noChangeAspect="1" noChangeArrowheads="1"/>
          </p:cNvPicPr>
          <p:nvPr/>
        </p:nvPicPr>
        <p:blipFill>
          <a:blip r:embed="rId7" cstate="print"/>
          <a:srcRect l="7017" t="32749" r="80702" b="48538"/>
          <a:stretch>
            <a:fillRect/>
          </a:stretch>
        </p:blipFill>
        <p:spPr bwMode="auto">
          <a:xfrm>
            <a:off x="2971800" y="3657600"/>
            <a:ext cx="533400" cy="609600"/>
          </a:xfrm>
          <a:prstGeom prst="rect">
            <a:avLst/>
          </a:prstGeom>
          <a:noFill/>
        </p:spPr>
      </p:pic>
      <p:pic>
        <p:nvPicPr>
          <p:cNvPr id="16390" name="Picture 6" descr="http://www.wisynco.com/files/u2/Brawn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2590800"/>
            <a:ext cx="3276600" cy="3368345"/>
          </a:xfrm>
          <a:prstGeom prst="rect">
            <a:avLst/>
          </a:prstGeom>
          <a:noFill/>
        </p:spPr>
      </p:pic>
      <p:pic>
        <p:nvPicPr>
          <p:cNvPr id="17" name="Picture 6" descr="http://www.wisynco.com/files/u2/Brawny.jpg"/>
          <p:cNvPicPr>
            <a:picLocks noChangeAspect="1" noChangeArrowheads="1"/>
          </p:cNvPicPr>
          <p:nvPr/>
        </p:nvPicPr>
        <p:blipFill>
          <a:blip r:embed="rId8" cstate="print"/>
          <a:srcRect l="37209" r="39535" b="75115"/>
          <a:stretch>
            <a:fillRect/>
          </a:stretch>
        </p:blipFill>
        <p:spPr bwMode="auto">
          <a:xfrm>
            <a:off x="6553200" y="2590800"/>
            <a:ext cx="762000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5240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1</a:t>
            </a:r>
            <a:endParaRPr lang="en-US" sz="6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11" name="Oval 10">
            <a:hlinkClick r:id="rId3" action="ppaction://hlinksldjump"/>
          </p:cNvPr>
          <p:cNvSpPr/>
          <p:nvPr/>
        </p:nvSpPr>
        <p:spPr>
          <a:xfrm>
            <a:off x="3429000" y="15240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2</a:t>
            </a:r>
            <a:endParaRPr lang="en-US" sz="6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12" name="Oval 11">
            <a:hlinkClick r:id="rId4" action="ppaction://hlinksldjump"/>
          </p:cNvPr>
          <p:cNvSpPr/>
          <p:nvPr/>
        </p:nvSpPr>
        <p:spPr>
          <a:xfrm>
            <a:off x="54102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3</a:t>
            </a:r>
            <a:endParaRPr lang="en-US" sz="6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13" name="Oval 12">
            <a:hlinkClick r:id="rId5" action="ppaction://hlinksldjump"/>
          </p:cNvPr>
          <p:cNvSpPr/>
          <p:nvPr/>
        </p:nvSpPr>
        <p:spPr>
          <a:xfrm>
            <a:off x="3505200" y="33528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5</a:t>
            </a:r>
            <a:endParaRPr lang="en-US" sz="6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14" name="Oval 13">
            <a:hlinkClick r:id="rId6" action="ppaction://hlinksldjump"/>
          </p:cNvPr>
          <p:cNvSpPr/>
          <p:nvPr/>
        </p:nvSpPr>
        <p:spPr>
          <a:xfrm>
            <a:off x="1524000" y="37338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4</a:t>
            </a:r>
            <a:endParaRPr lang="en-US" sz="6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15" name="Oval 14">
            <a:hlinkClick r:id="rId7" action="ppaction://hlinksldjump"/>
          </p:cNvPr>
          <p:cNvSpPr/>
          <p:nvPr/>
        </p:nvSpPr>
        <p:spPr>
          <a:xfrm>
            <a:off x="5486400" y="3657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6</a:t>
            </a:r>
            <a:endParaRPr lang="en-US" sz="6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19" name="Action Button: Home 18">
            <a:hlinkClick r:id="rId8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hlinkClick r:id="rId9" action="ppaction://hlinksldjump"/>
          </p:cNvPr>
          <p:cNvSpPr/>
          <p:nvPr/>
        </p:nvSpPr>
        <p:spPr>
          <a:xfrm>
            <a:off x="3505200" y="50292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7</a:t>
            </a:r>
            <a:endParaRPr lang="en-US" sz="6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C00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Jingles #1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“The snack that smiles back!”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28956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Goldfish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13314" name="Picture 2" descr="http://ec1.images-amazon.com/images/I/51RPX5BFHBL._AA280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286000"/>
            <a:ext cx="2667000" cy="2667000"/>
          </a:xfrm>
          <a:prstGeom prst="rect">
            <a:avLst/>
          </a:prstGeom>
          <a:noFill/>
        </p:spPr>
      </p:pic>
      <p:sp>
        <p:nvSpPr>
          <p:cNvPr id="9" name="Flowchart: Process 8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C00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Jingles #2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“I am stuck on ________ cause _________ stuck on me!”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$400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33528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Band aid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C00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Jingles #3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Sing the jingle for Kit Kat.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$400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3124200" y="2514600"/>
            <a:ext cx="2438400" cy="7620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latin typeface="Action Man" pitchFamily="2" charset="0"/>
              </a:rPr>
              <a:t>See Commercial</a:t>
            </a:r>
            <a:endParaRPr lang="en-US" sz="25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nip Same Side Corner Rectangle 2">
            <a:hlinkClick r:id="rId5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</p:spTree>
    <p:controls>
      <p:control spid="102402" name="ShockwaveFlash1" r:id="rId2" imgW="6172200" imgH="483876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ction Man" pitchFamily="2" charset="0"/>
              </a:rPr>
              <a:t>General Marketing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ction Man" pitchFamily="2" charset="0"/>
            </a:endParaRPr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5240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7030A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1</a:t>
            </a:r>
            <a:endParaRPr lang="en-US" sz="65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5638800" y="16764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7030A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3</a:t>
            </a:r>
            <a:endParaRPr lang="en-US" sz="65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7" name="Oval 6">
            <a:hlinkClick r:id="rId4" action="ppaction://hlinksldjump"/>
          </p:cNvPr>
          <p:cNvSpPr/>
          <p:nvPr/>
        </p:nvSpPr>
        <p:spPr>
          <a:xfrm>
            <a:off x="3581400" y="16764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7030A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2</a:t>
            </a:r>
            <a:endParaRPr lang="en-US" sz="65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8" name="Oval 7">
            <a:hlinkClick r:id="rId5" action="ppaction://hlinksldjump"/>
          </p:cNvPr>
          <p:cNvSpPr/>
          <p:nvPr/>
        </p:nvSpPr>
        <p:spPr>
          <a:xfrm>
            <a:off x="1524000" y="38100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7030A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4</a:t>
            </a:r>
            <a:endParaRPr lang="en-US" sz="65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9" name="Oval 8">
            <a:hlinkClick r:id="rId6" action="ppaction://hlinksldjump"/>
          </p:cNvPr>
          <p:cNvSpPr/>
          <p:nvPr/>
        </p:nvSpPr>
        <p:spPr>
          <a:xfrm>
            <a:off x="3581400" y="38100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7030A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5</a:t>
            </a:r>
            <a:endParaRPr lang="en-US" sz="65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10" name="Oval 9">
            <a:hlinkClick r:id="rId7" action="ppaction://hlinksldjump"/>
          </p:cNvPr>
          <p:cNvSpPr/>
          <p:nvPr/>
        </p:nvSpPr>
        <p:spPr>
          <a:xfrm>
            <a:off x="5715000" y="38100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7030A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5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6</a:t>
            </a:r>
            <a:endParaRPr lang="en-US" sz="65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11" name="Action Button: Home 10">
            <a:hlinkClick r:id="rId8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C00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Jingles #4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commercial is this music clip from?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4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1143000" y="2438400"/>
            <a:ext cx="2057400" cy="914400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Jingle</a:t>
            </a:r>
            <a:endParaRPr lang="en-US" sz="4000" dirty="0"/>
          </a:p>
        </p:txBody>
      </p:sp>
      <p:sp>
        <p:nvSpPr>
          <p:cNvPr id="10" name="Flowchart: Process 9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$500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3200400" y="4114800"/>
            <a:ext cx="2438400" cy="7620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latin typeface="Action Man" pitchFamily="2" charset="0"/>
              </a:rPr>
              <a:t>See Commercial</a:t>
            </a:r>
            <a:endParaRPr lang="en-US" sz="25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c-WAV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nip Same Side Corner Rectangle 2">
            <a:hlinkClick r:id="rId5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</p:spTree>
    <p:controls>
      <p:control spid="103426" name="ShockwaveFlash1" r:id="rId2" imgW="7313760" imgH="54864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C00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Jingles #5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commercial is this sound clip from? What product are they advertising?</a:t>
            </a:r>
            <a:endParaRPr lang="en-US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4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990600" y="3276600"/>
            <a:ext cx="2057400" cy="914400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Jingle</a:t>
            </a:r>
            <a:endParaRPr lang="en-US" sz="4000" dirty="0"/>
          </a:p>
        </p:txBody>
      </p:sp>
      <p:sp>
        <p:nvSpPr>
          <p:cNvPr id="9" name="Flowchart: Process 8"/>
          <p:cNvSpPr/>
          <p:nvPr/>
        </p:nvSpPr>
        <p:spPr>
          <a:xfrm>
            <a:off x="3352800" y="4724400"/>
            <a:ext cx="2438400" cy="7620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latin typeface="Action Man" pitchFamily="2" charset="0"/>
              </a:rPr>
              <a:t>See Commercial</a:t>
            </a:r>
            <a:endParaRPr lang="en-US" sz="2500" dirty="0">
              <a:latin typeface="Action Man" pitchFamily="2" charset="0"/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$500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alkingStainWAV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nip Same Side Corner Rectangle 2">
            <a:hlinkClick r:id="rId5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</p:spTree>
    <p:controls>
      <p:control spid="104450" name="ShockwaveFlash1" r:id="rId2" imgW="7313760" imgH="54864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C00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Jingles #6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Which brand of gum uses twins to advertise their product? Slogan: Double your pleasure.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$500</a:t>
            </a:r>
            <a:endParaRPr lang="en-US" sz="6000" dirty="0">
              <a:latin typeface="Action Man" pitchFamily="2" charset="0"/>
            </a:endParaRPr>
          </a:p>
        </p:txBody>
      </p:sp>
      <p:pic>
        <p:nvPicPr>
          <p:cNvPr id="9218" name="Picture 2" descr="http://www.churchofreality.org/images/gumtwi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590800"/>
            <a:ext cx="2524125" cy="2124075"/>
          </a:xfrm>
          <a:prstGeom prst="rect">
            <a:avLst/>
          </a:prstGeom>
          <a:noFill/>
        </p:spPr>
      </p:pic>
      <p:sp>
        <p:nvSpPr>
          <p:cNvPr id="11" name="Flowchart: Process 10"/>
          <p:cNvSpPr/>
          <p:nvPr/>
        </p:nvSpPr>
        <p:spPr>
          <a:xfrm>
            <a:off x="3124200" y="4648200"/>
            <a:ext cx="2438400" cy="7620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 smtClean="0">
                <a:latin typeface="Action Man" pitchFamily="2" charset="0"/>
              </a:rPr>
              <a:t>See Commercial</a:t>
            </a:r>
            <a:endParaRPr lang="en-US" sz="25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5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</p:spTree>
    <p:controls>
      <p:control spid="51205" name="ShockwaveFlash1" r:id="rId2" imgW="7313760" imgH="54864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low Solid Italic" pitchFamily="82" charset="0"/>
              </a:rPr>
              <a:t>Jingles #7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4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does every kiss begin with? Sing the jingle. What is the company, and what do they sell?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arlow Solid Italic" pitchFamily="82" charset="0"/>
              </a:rPr>
              <a:t>Jingles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arlow Solid Italic" pitchFamily="82" charset="0"/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$200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9800" y="3657600"/>
            <a:ext cx="487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“Every Kiss Begins with Kay”</a:t>
            </a:r>
          </a:p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Kay Jewelers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ead Bold" pitchFamily="2" charset="0"/>
              </a:rPr>
              <a:t>Slogans</a:t>
            </a:r>
            <a:endParaRPr 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ead Bold" pitchFamily="2" charset="0"/>
            </a:endParaRPr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5240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70C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1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9" name="Oval 8">
            <a:hlinkClick r:id="rId3" action="ppaction://hlinksldjump"/>
          </p:cNvPr>
          <p:cNvSpPr/>
          <p:nvPr/>
        </p:nvSpPr>
        <p:spPr>
          <a:xfrm>
            <a:off x="35052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70C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2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10" name="Oval 9">
            <a:hlinkClick r:id="rId4" action="ppaction://hlinksldjump"/>
          </p:cNvPr>
          <p:cNvSpPr/>
          <p:nvPr/>
        </p:nvSpPr>
        <p:spPr>
          <a:xfrm>
            <a:off x="5486400" y="17526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70C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3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16" name="Oval 15">
            <a:hlinkClick r:id="rId5" action="ppaction://hlinksldjump"/>
          </p:cNvPr>
          <p:cNvSpPr/>
          <p:nvPr/>
        </p:nvSpPr>
        <p:spPr>
          <a:xfrm>
            <a:off x="1524000" y="34290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70C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4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17" name="Oval 16">
            <a:hlinkClick r:id="rId6" action="ppaction://hlinksldjump"/>
          </p:cNvPr>
          <p:cNvSpPr/>
          <p:nvPr/>
        </p:nvSpPr>
        <p:spPr>
          <a:xfrm>
            <a:off x="3505200" y="34290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70C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5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18" name="Oval 17">
            <a:hlinkClick r:id="rId7" action="ppaction://hlinksldjump"/>
          </p:cNvPr>
          <p:cNvSpPr/>
          <p:nvPr/>
        </p:nvSpPr>
        <p:spPr>
          <a:xfrm>
            <a:off x="5486400" y="3505200"/>
            <a:ext cx="1676400" cy="1524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70C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6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19" name="Action Button: Home 18">
            <a:hlinkClick r:id="rId8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Slogans #1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“Can you hear me now?”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ead Bold" pitchFamily="2" charset="0"/>
              </a:rPr>
              <a:t>Slogans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ead Bold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25908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Verizon Wireless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Slogans #2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Can you decide which slogan is Coke, and which is Pepsi? Label each correctly for $100 each!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ead Bold" pitchFamily="2" charset="0"/>
              </a:rPr>
              <a:t>Slogans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ead Bol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8956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1997: Generation Next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4267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2002: For those who think young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876800" y="34290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1970: The Real Thing</a:t>
            </a:r>
            <a:endParaRPr lang="en-US" sz="2400" dirty="0"/>
          </a:p>
        </p:txBody>
      </p:sp>
      <p:pic>
        <p:nvPicPr>
          <p:cNvPr id="5122" name="Picture 2" descr="http://letstalkretail.files.wordpress.com/2009/06/oldschoolpeps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819400"/>
            <a:ext cx="768832" cy="533400"/>
          </a:xfrm>
          <a:prstGeom prst="rect">
            <a:avLst/>
          </a:prstGeom>
          <a:noFill/>
        </p:spPr>
      </p:pic>
      <p:pic>
        <p:nvPicPr>
          <p:cNvPr id="5124" name="Picture 4" descr="http://www.marketingshift.com/resources/coke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3429000"/>
            <a:ext cx="609600" cy="609600"/>
          </a:xfrm>
          <a:prstGeom prst="rect">
            <a:avLst/>
          </a:prstGeom>
          <a:noFill/>
        </p:spPr>
      </p:pic>
      <p:pic>
        <p:nvPicPr>
          <p:cNvPr id="12" name="Picture 2" descr="http://letstalkretail.files.wordpress.com/2009/06/oldschoolpeps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267200"/>
            <a:ext cx="768832" cy="5334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953000" y="2743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1992: </a:t>
            </a:r>
            <a:r>
              <a:rPr lang="en-US" sz="2400" dirty="0" err="1" smtClean="0"/>
              <a:t>Gotta</a:t>
            </a:r>
            <a:r>
              <a:rPr lang="en-US" sz="2400" dirty="0" smtClean="0"/>
              <a:t> Have It.</a:t>
            </a:r>
            <a:endParaRPr lang="en-US" sz="2400" dirty="0"/>
          </a:p>
        </p:txBody>
      </p:sp>
      <p:pic>
        <p:nvPicPr>
          <p:cNvPr id="14" name="Picture 2" descr="http://letstalkretail.files.wordpress.com/2009/06/oldschoolpeps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2743200"/>
            <a:ext cx="768832" cy="5334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28600" y="35052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2005: Make it Real</a:t>
            </a:r>
            <a:endParaRPr lang="en-US" sz="2400" dirty="0"/>
          </a:p>
        </p:txBody>
      </p:sp>
      <p:pic>
        <p:nvPicPr>
          <p:cNvPr id="16" name="Picture 4" descr="http://www.marketingshift.com/resources/coke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3581400"/>
            <a:ext cx="609600" cy="609600"/>
          </a:xfrm>
          <a:prstGeom prst="rect">
            <a:avLst/>
          </a:prstGeom>
          <a:noFill/>
        </p:spPr>
      </p:pic>
      <p:sp>
        <p:nvSpPr>
          <p:cNvPr id="18" name="Flowchart: Process 17"/>
          <p:cNvSpPr/>
          <p:nvPr/>
        </p:nvSpPr>
        <p:spPr>
          <a:xfrm>
            <a:off x="152400" y="5410200"/>
            <a:ext cx="2743200" cy="1219200"/>
          </a:xfrm>
          <a:prstGeom prst="flowChartProces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$1-500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7030A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General Marketing #1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  <a:solidFill>
            <a:srgbClr val="7030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ction Man" pitchFamily="2" charset="0"/>
              </a:rPr>
              <a:t>General Marketing</a:t>
            </a:r>
            <a:endParaRPr lang="en-US" sz="1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ction Man" pitchFamily="2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1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a target market?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2667000"/>
            <a:ext cx="502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Who you are trying to sell the product to.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Slogans #3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Whose slogan is “Eat Fresh”?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ead Bold" pitchFamily="2" charset="0"/>
              </a:rPr>
              <a:t>Slogans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ead Bold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25908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Subway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$200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Slogans #4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Earn up to $500 by stating which companies these slogans are for.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ead Bold" pitchFamily="2" charset="0"/>
              </a:rPr>
              <a:t>Slogans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ead Bold" pitchFamily="2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152400" y="5410200"/>
            <a:ext cx="2743200" cy="1219200"/>
          </a:xfrm>
          <a:prstGeom prst="flowChartProces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$1-500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2819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Chinese for: Yummy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3581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Save Money. Live Better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4724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You’re in good hands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62400" y="37338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You’re </a:t>
            </a:r>
            <a:r>
              <a:rPr lang="en-US" dirty="0" err="1" smtClean="0"/>
              <a:t>gonna</a:t>
            </a:r>
            <a:r>
              <a:rPr lang="en-US" dirty="0" smtClean="0"/>
              <a:t> like the way you look.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62400" y="2971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a name like _________ it has to be good.</a:t>
            </a:r>
            <a:endParaRPr lang="en-US" dirty="0"/>
          </a:p>
        </p:txBody>
      </p:sp>
      <p:pic>
        <p:nvPicPr>
          <p:cNvPr id="4098" name="Picture 2" descr="http://www.brandsoftheworld.com/brands/0010/8217/bran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590800"/>
            <a:ext cx="1050925" cy="1050925"/>
          </a:xfrm>
          <a:prstGeom prst="rect">
            <a:avLst/>
          </a:prstGeom>
          <a:noFill/>
        </p:spPr>
      </p:pic>
      <p:pic>
        <p:nvPicPr>
          <p:cNvPr id="4100" name="Picture 4" descr="http://vector4u.com/wp-content/uploads/2009/05/walmart_logo.jpg"/>
          <p:cNvPicPr>
            <a:picLocks noChangeAspect="1" noChangeArrowheads="1"/>
          </p:cNvPicPr>
          <p:nvPr/>
        </p:nvPicPr>
        <p:blipFill>
          <a:blip r:embed="rId5" cstate="print"/>
          <a:srcRect t="41267" b="39533"/>
          <a:stretch>
            <a:fillRect/>
          </a:stretch>
        </p:blipFill>
        <p:spPr bwMode="auto">
          <a:xfrm>
            <a:off x="533400" y="3962400"/>
            <a:ext cx="2381250" cy="457200"/>
          </a:xfrm>
          <a:prstGeom prst="rect">
            <a:avLst/>
          </a:prstGeom>
          <a:noFill/>
        </p:spPr>
      </p:pic>
      <p:pic>
        <p:nvPicPr>
          <p:cNvPr id="4102" name="Picture 6" descr="http://www.eteamz.com/LivoniaStorm10U/images/Allstate_logo_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4648200"/>
            <a:ext cx="1945988" cy="593725"/>
          </a:xfrm>
          <a:prstGeom prst="rect">
            <a:avLst/>
          </a:prstGeom>
          <a:noFill/>
        </p:spPr>
      </p:pic>
      <p:pic>
        <p:nvPicPr>
          <p:cNvPr id="4104" name="Picture 8" descr="http://images.agoramedia.com/deniseaustin08/images/partners/img_logo_smuckers.gif"/>
          <p:cNvPicPr>
            <a:picLocks noChangeAspect="1" noChangeArrowheads="1"/>
          </p:cNvPicPr>
          <p:nvPr/>
        </p:nvPicPr>
        <p:blipFill>
          <a:blip r:embed="rId7" cstate="print"/>
          <a:srcRect t="24242" b="27273"/>
          <a:stretch>
            <a:fillRect/>
          </a:stretch>
        </p:blipFill>
        <p:spPr bwMode="auto">
          <a:xfrm>
            <a:off x="6934200" y="2895600"/>
            <a:ext cx="1571625" cy="762000"/>
          </a:xfrm>
          <a:prstGeom prst="rect">
            <a:avLst/>
          </a:prstGeom>
          <a:noFill/>
        </p:spPr>
      </p:pic>
      <p:pic>
        <p:nvPicPr>
          <p:cNvPr id="4106" name="Picture 10" descr="http://i.ehow.com/images/GlobalPhoto/Articles/4685267/MensWarehouseLogo_Ful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4038600"/>
            <a:ext cx="1155700" cy="1002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Slogans #5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066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Earn up to $500 if you can spot the movie slogans!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ead Bold" pitchFamily="2" charset="0"/>
              </a:rPr>
              <a:t>Slogans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ead Bold" pitchFamily="2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152400" y="5410200"/>
            <a:ext cx="2743200" cy="1219200"/>
          </a:xfrm>
          <a:prstGeom prst="flowChartProces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$1-500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200400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When you can live forever—what do you live for?</a:t>
            </a:r>
            <a:endParaRPr lang="en-US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32004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Welcome to a world without rules.</a:t>
            </a:r>
            <a:endParaRPr lang="en-US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34290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Their War. Our World.</a:t>
            </a:r>
            <a:endParaRPr lang="en-US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34290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The Future Begins</a:t>
            </a:r>
            <a:endParaRPr lang="en-US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32766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Saving the Day the Monster Way</a:t>
            </a:r>
            <a:endParaRPr lang="en-US" sz="2400" i="1" dirty="0"/>
          </a:p>
        </p:txBody>
      </p:sp>
      <p:pic>
        <p:nvPicPr>
          <p:cNvPr id="96266" name="Picture 10" descr="http://supreme.ph/wp-content/uploads/2008/11/twilight-final-poster-layout-without-credit-blo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981200"/>
            <a:ext cx="2743200" cy="4060759"/>
          </a:xfrm>
          <a:prstGeom prst="rect">
            <a:avLst/>
          </a:prstGeom>
          <a:noFill/>
        </p:spPr>
      </p:pic>
      <p:pic>
        <p:nvPicPr>
          <p:cNvPr id="96258" name="Picture 2" descr="http://1.bp.blogspot.com/_rLPQMo1DixI/SiDXDFMWIsI/AAAAAAAAATI/sJegPLEYUXc/s320/Monsters-vs-Aliens-pos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2133600"/>
            <a:ext cx="4897204" cy="3657600"/>
          </a:xfrm>
          <a:prstGeom prst="rect">
            <a:avLst/>
          </a:prstGeom>
          <a:noFill/>
        </p:spPr>
      </p:pic>
      <p:pic>
        <p:nvPicPr>
          <p:cNvPr id="96264" name="Picture 8" descr="http://blog.newsok.com/nerdage/files/2008/08/dark-knight-post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1905000"/>
            <a:ext cx="3088563" cy="4572000"/>
          </a:xfrm>
          <a:prstGeom prst="rect">
            <a:avLst/>
          </a:prstGeom>
          <a:noFill/>
        </p:spPr>
      </p:pic>
      <p:pic>
        <p:nvPicPr>
          <p:cNvPr id="96260" name="Picture 4" descr="http://www.impawards.com/2009/posters/star_trek_xi_ver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1981200"/>
            <a:ext cx="2984500" cy="4418230"/>
          </a:xfrm>
          <a:prstGeom prst="rect">
            <a:avLst/>
          </a:prstGeom>
          <a:noFill/>
        </p:spPr>
      </p:pic>
      <p:pic>
        <p:nvPicPr>
          <p:cNvPr id="96262" name="Picture 6" descr="http://www.starstore.com/acatalog/transformers-one-sheet-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8600" y="1828800"/>
            <a:ext cx="2942313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3" dur="2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900" decel="1000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2" grpId="0"/>
      <p:bldP spid="12" grpId="1"/>
      <p:bldP spid="13" grpId="0"/>
      <p:bldP spid="13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ad Bold" pitchFamily="2" charset="0"/>
              </a:rPr>
              <a:t>Slogans #6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ad Bol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company advertises 5 </a:t>
            </a:r>
            <a:r>
              <a:rPr lang="en-US" dirty="0" err="1" smtClean="0"/>
              <a:t>faves</a:t>
            </a:r>
            <a:r>
              <a:rPr lang="en-US" dirty="0" smtClean="0"/>
              <a:t> in their slogan?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ead Bold" pitchFamily="2" charset="0"/>
              </a:rPr>
              <a:t>Slogans</a:t>
            </a:r>
            <a:endParaRPr 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ead Bold" pitchFamily="2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$200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25908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T-Mobile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bg1"/>
            </a:gs>
            <a:gs pos="100000">
              <a:srgbClr val="7030A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General Marketing #2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  <a:solidFill>
            <a:srgbClr val="7030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ction Man" pitchFamily="2" charset="0"/>
              </a:rPr>
              <a:t>General Marketing</a:t>
            </a:r>
            <a:endParaRPr lang="en-US" sz="1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ction Man" pitchFamily="2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What are the four P’s of marketing?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676400" y="2590800"/>
            <a:ext cx="5029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Product</a:t>
            </a:r>
          </a:p>
          <a:p>
            <a:r>
              <a:rPr lang="en-US" sz="3200" dirty="0" smtClean="0">
                <a:solidFill>
                  <a:srgbClr val="7030A0"/>
                </a:solidFill>
              </a:rPr>
              <a:t>Place</a:t>
            </a:r>
          </a:p>
          <a:p>
            <a:r>
              <a:rPr lang="en-US" sz="3200" dirty="0" smtClean="0">
                <a:solidFill>
                  <a:srgbClr val="7030A0"/>
                </a:solidFill>
              </a:rPr>
              <a:t>Price</a:t>
            </a:r>
          </a:p>
          <a:p>
            <a:r>
              <a:rPr lang="en-US" sz="3200" dirty="0" smtClean="0">
                <a:solidFill>
                  <a:srgbClr val="7030A0"/>
                </a:solidFill>
              </a:rPr>
              <a:t>Promotion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$400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7030A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General Marketing #3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4000" dirty="0" smtClean="0"/>
              <a:t>In the 4 P’s, what does “place” refer to?</a:t>
            </a:r>
            <a:endParaRPr lang="en-US" sz="4000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  <a:solidFill>
            <a:srgbClr val="7030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ction Man" pitchFamily="2" charset="0"/>
              </a:rPr>
              <a:t>General Marketing</a:t>
            </a:r>
            <a:endParaRPr lang="en-US" sz="1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ction Ma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2667000"/>
            <a:ext cx="502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How and Where you sell the product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$500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7030A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General Marketing #4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  <a:solidFill>
            <a:srgbClr val="7030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ction Man" pitchFamily="2" charset="0"/>
              </a:rPr>
              <a:t>General Marketing</a:t>
            </a:r>
            <a:endParaRPr lang="en-US" sz="1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ction Man" pitchFamily="2" charset="0"/>
            </a:endParaRPr>
          </a:p>
        </p:txBody>
      </p:sp>
      <p:pic>
        <p:nvPicPr>
          <p:cNvPr id="6" name="Picture 2" descr="C:\Documents and Settings\megan.rees\My Documents\aCTE Intro\Marketing\disney.ti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219200"/>
            <a:ext cx="3505200" cy="4724400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219200"/>
            <a:ext cx="28194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target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this ad aiming at?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8100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Parents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$300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7030A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General Marketing #5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  <a:solidFill>
            <a:srgbClr val="7030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ction Man" pitchFamily="2" charset="0"/>
              </a:rPr>
              <a:t>General Marketing</a:t>
            </a:r>
            <a:endParaRPr lang="en-US" sz="1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ction Man" pitchFamily="2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How do you calculate profit margin?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32766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Sales Price – Production Cost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$400</a:t>
            </a:r>
            <a:endParaRPr lang="en-US" sz="6000" dirty="0">
              <a:latin typeface="Action 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bg1"/>
            </a:gs>
            <a:gs pos="100000">
              <a:srgbClr val="7030A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ction Man" pitchFamily="2" charset="0"/>
              </a:rPr>
              <a:t>General Marketing #6</a:t>
            </a:r>
            <a:endParaRPr lang="en-US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ction Man" pitchFamily="2" charset="0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77200" y="6019800"/>
            <a:ext cx="762000" cy="685800"/>
          </a:xfrm>
          <a:prstGeom prst="actionButtonHome">
            <a:avLst/>
          </a:prstGeom>
          <a:solidFill>
            <a:srgbClr val="E2E284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nip Same Side Corner Rectangle 4">
            <a:hlinkClick r:id="rId3" action="ppaction://hlinksldjump"/>
          </p:cNvPr>
          <p:cNvSpPr/>
          <p:nvPr/>
        </p:nvSpPr>
        <p:spPr>
          <a:xfrm>
            <a:off x="6858000" y="6019800"/>
            <a:ext cx="1143000" cy="685800"/>
          </a:xfrm>
          <a:prstGeom prst="snip2SameRect">
            <a:avLst/>
          </a:prstGeom>
          <a:solidFill>
            <a:srgbClr val="7030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ction Man" pitchFamily="2" charset="0"/>
              </a:rPr>
              <a:t>General Marketing</a:t>
            </a:r>
            <a:endParaRPr lang="en-US" sz="1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ction Man" pitchFamily="2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14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What are the two ways to sell a product to a minor?</a:t>
            </a:r>
            <a:endParaRPr lang="en-US" sz="4000" dirty="0"/>
          </a:p>
        </p:txBody>
      </p:sp>
      <p:sp>
        <p:nvSpPr>
          <p:cNvPr id="7" name="Flowchart: Process 6"/>
          <p:cNvSpPr/>
          <p:nvPr/>
        </p:nvSpPr>
        <p:spPr>
          <a:xfrm>
            <a:off x="152400" y="5410200"/>
            <a:ext cx="2209800" cy="1219200"/>
          </a:xfrm>
          <a:prstGeom prst="flowChartProcess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latin typeface="Action Man" pitchFamily="2" charset="0"/>
              </a:rPr>
              <a:t>$300</a:t>
            </a:r>
            <a:endParaRPr lang="en-US" sz="6000" dirty="0">
              <a:latin typeface="Action Ma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3048000"/>
            <a:ext cx="586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7030A0"/>
                </a:solidFill>
              </a:rPr>
              <a:t>Convince the parent it’s good for the kid, or convince the kid and have them beg for it.</a:t>
            </a:r>
            <a:endParaRPr lang="en-US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2124</TotalTime>
  <Words>840</Words>
  <Application>Microsoft Office PowerPoint</Application>
  <PresentationFormat>On-screen Show (4:3)</PresentationFormat>
  <Paragraphs>241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Marketing  Trivia</vt:lpstr>
      <vt:lpstr>Slide 2</vt:lpstr>
      <vt:lpstr>General Marketing</vt:lpstr>
      <vt:lpstr>General Marketing #1</vt:lpstr>
      <vt:lpstr>General Marketing #2</vt:lpstr>
      <vt:lpstr>General Marketing #3</vt:lpstr>
      <vt:lpstr>General Marketing #4</vt:lpstr>
      <vt:lpstr>General Marketing #5</vt:lpstr>
      <vt:lpstr>General Marketing #6</vt:lpstr>
      <vt:lpstr>Logos</vt:lpstr>
      <vt:lpstr>Logos #1</vt:lpstr>
      <vt:lpstr>Logos #2</vt:lpstr>
      <vt:lpstr>Logos #3</vt:lpstr>
      <vt:lpstr>Logos #4</vt:lpstr>
      <vt:lpstr>Logos #5</vt:lpstr>
      <vt:lpstr>Logos #6</vt:lpstr>
      <vt:lpstr>Logos #7</vt:lpstr>
      <vt:lpstr>Trivia</vt:lpstr>
      <vt:lpstr>Trivia #1</vt:lpstr>
      <vt:lpstr>Trivia #2</vt:lpstr>
      <vt:lpstr>Trivia #3</vt:lpstr>
      <vt:lpstr>Trivia #4</vt:lpstr>
      <vt:lpstr>Trivia #5</vt:lpstr>
      <vt:lpstr>Trivia #6</vt:lpstr>
      <vt:lpstr>Jingles</vt:lpstr>
      <vt:lpstr>Jingles #1</vt:lpstr>
      <vt:lpstr>Jingles #2</vt:lpstr>
      <vt:lpstr>Jingles #3</vt:lpstr>
      <vt:lpstr>Slide 29</vt:lpstr>
      <vt:lpstr>Jingles #4</vt:lpstr>
      <vt:lpstr>Slide 31</vt:lpstr>
      <vt:lpstr>Jingles #5</vt:lpstr>
      <vt:lpstr>Slide 33</vt:lpstr>
      <vt:lpstr>Jingles #6</vt:lpstr>
      <vt:lpstr>Slide 35</vt:lpstr>
      <vt:lpstr>Jingles #7</vt:lpstr>
      <vt:lpstr>Slogans</vt:lpstr>
      <vt:lpstr>Slogans #1</vt:lpstr>
      <vt:lpstr>Slogans #2</vt:lpstr>
      <vt:lpstr>Slogans #3</vt:lpstr>
      <vt:lpstr>Slogans #4</vt:lpstr>
      <vt:lpstr>Slogans #5</vt:lpstr>
      <vt:lpstr>Slogans #6</vt:lpstr>
    </vt:vector>
  </TitlesOfParts>
  <Company>Jordan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Quiz</dc:title>
  <dc:creator>megan.rees</dc:creator>
  <cp:lastModifiedBy>megan.rees</cp:lastModifiedBy>
  <cp:revision>215</cp:revision>
  <dcterms:created xsi:type="dcterms:W3CDTF">2009-09-29T20:32:50Z</dcterms:created>
  <dcterms:modified xsi:type="dcterms:W3CDTF">2010-04-22T15:05:43Z</dcterms:modified>
</cp:coreProperties>
</file>