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4" r:id="rId2"/>
    <p:sldId id="275" r:id="rId3"/>
    <p:sldId id="276" r:id="rId4"/>
    <p:sldId id="277" r:id="rId5"/>
    <p:sldId id="278" r:id="rId6"/>
    <p:sldId id="279" r:id="rId7"/>
    <p:sldId id="280" r:id="rId8"/>
    <p:sldId id="259" r:id="rId9"/>
    <p:sldId id="257" r:id="rId10"/>
    <p:sldId id="258" r:id="rId11"/>
    <p:sldId id="260" r:id="rId12"/>
    <p:sldId id="263" r:id="rId13"/>
    <p:sldId id="264" r:id="rId14"/>
    <p:sldId id="265" r:id="rId15"/>
    <p:sldId id="266"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BAAB71-821C-434B-965B-F34145FC4439}" type="datetimeFigureOut">
              <a:rPr lang="en-US" smtClean="0"/>
              <a:pPr/>
              <a:t>5/17/2012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B79D98-FFF2-428E-8E11-FC0F34B9239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2B79D98-FFF2-428E-8E11-FC0F34B92394}"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E000536-EAF5-4F12-9221-1C865B370320}" type="datetimeFigureOut">
              <a:rPr lang="en-US" smtClean="0"/>
              <a:pPr/>
              <a:t>5/17/2012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000536-EAF5-4F12-9221-1C865B370320}" type="datetimeFigureOut">
              <a:rPr lang="en-US" smtClean="0"/>
              <a:pPr/>
              <a:t>5/17/2012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000536-EAF5-4F12-9221-1C865B370320}" type="datetimeFigureOut">
              <a:rPr lang="en-US" smtClean="0"/>
              <a:pPr/>
              <a:t>5/17/2012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E000536-EAF5-4F12-9221-1C865B370320}" type="datetimeFigureOut">
              <a:rPr lang="en-US" smtClean="0"/>
              <a:pPr/>
              <a:t>5/17/2012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E000536-EAF5-4F12-9221-1C865B370320}" type="datetimeFigureOut">
              <a:rPr lang="en-US" smtClean="0"/>
              <a:pPr/>
              <a:t>5/17/2012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E000536-EAF5-4F12-9221-1C865B370320}" type="datetimeFigureOut">
              <a:rPr lang="en-US" smtClean="0"/>
              <a:pPr/>
              <a:t>5/17/2012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E000536-EAF5-4F12-9221-1C865B370320}" type="datetimeFigureOut">
              <a:rPr lang="en-US" smtClean="0"/>
              <a:pPr/>
              <a:t>5/17/2012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E000536-EAF5-4F12-9221-1C865B370320}" type="datetimeFigureOut">
              <a:rPr lang="en-US" smtClean="0"/>
              <a:pPr/>
              <a:t>5/17/2012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000536-EAF5-4F12-9221-1C865B370320}" type="datetimeFigureOut">
              <a:rPr lang="en-US" smtClean="0"/>
              <a:pPr/>
              <a:t>5/17/2012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000536-EAF5-4F12-9221-1C865B370320}" type="datetimeFigureOut">
              <a:rPr lang="en-US" smtClean="0"/>
              <a:pPr/>
              <a:t>5/17/2012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E000536-EAF5-4F12-9221-1C865B370320}" type="datetimeFigureOut">
              <a:rPr lang="en-US" smtClean="0"/>
              <a:pPr/>
              <a:t>5/17/2012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368E0D-AEF4-4203-A040-5C7DBFE2E95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000536-EAF5-4F12-9221-1C865B370320}" type="datetimeFigureOut">
              <a:rPr lang="en-US" smtClean="0"/>
              <a:pPr/>
              <a:t>5/17/2012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368E0D-AEF4-4203-A040-5C7DBFE2E95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0"/>
            <a:ext cx="7772400" cy="1470025"/>
          </a:xfrm>
        </p:spPr>
        <p:txBody>
          <a:bodyPr>
            <a:noAutofit/>
          </a:bodyPr>
          <a:lstStyle/>
          <a:p>
            <a:r>
              <a:rPr lang="en-US" sz="8000" dirty="0" smtClean="0">
                <a:latin typeface="Jupiter" pitchFamily="82" charset="0"/>
              </a:rPr>
              <a:t>How to Make a Badge</a:t>
            </a:r>
            <a:endParaRPr lang="en-US" sz="8000" dirty="0">
              <a:latin typeface="Jupiter" pitchFamily="82" charset="0"/>
            </a:endParaRPr>
          </a:p>
        </p:txBody>
      </p:sp>
      <p:sp>
        <p:nvSpPr>
          <p:cNvPr id="3" name="Subtitle 2"/>
          <p:cNvSpPr>
            <a:spLocks noGrp="1"/>
          </p:cNvSpPr>
          <p:nvPr>
            <p:ph type="subTitle" idx="1"/>
          </p:nvPr>
        </p:nvSpPr>
        <p:spPr>
          <a:xfrm>
            <a:off x="1371600" y="3200400"/>
            <a:ext cx="6400800" cy="1752600"/>
          </a:xfrm>
        </p:spPr>
        <p:txBody>
          <a:bodyPr/>
          <a:lstStyle/>
          <a:p>
            <a:r>
              <a:rPr lang="en-US" dirty="0" smtClean="0">
                <a:solidFill>
                  <a:srgbClr val="FF0000"/>
                </a:solidFill>
              </a:rPr>
              <a:t>*All manufacturers must read this TWICE before attempting to make their badges!</a:t>
            </a:r>
            <a:endParaRPr lang="en-US" dirty="0">
              <a:solidFill>
                <a:srgbClr val="FF0000"/>
              </a:solidFill>
            </a:endParaRPr>
          </a:p>
        </p:txBody>
      </p:sp>
      <p:sp>
        <p:nvSpPr>
          <p:cNvPr id="4" name="TextBox 3"/>
          <p:cNvSpPr txBox="1"/>
          <p:nvPr/>
        </p:nvSpPr>
        <p:spPr>
          <a:xfrm>
            <a:off x="2590800" y="4953000"/>
            <a:ext cx="3810000" cy="1384995"/>
          </a:xfrm>
          <a:prstGeom prst="rect">
            <a:avLst/>
          </a:prstGeom>
          <a:noFill/>
        </p:spPr>
        <p:txBody>
          <a:bodyPr wrap="square" rtlCol="0">
            <a:spAutoFit/>
          </a:bodyPr>
          <a:lstStyle/>
          <a:p>
            <a:pPr algn="ctr"/>
            <a:r>
              <a:rPr lang="en-US" sz="2800" b="1" dirty="0" smtClean="0"/>
              <a:t>Press F5 (on the upper part of your keyboard) to begin.</a:t>
            </a:r>
            <a:endParaRPr lang="en-US"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One: Materials</a:t>
            </a:r>
            <a:endParaRPr lang="en-US" dirty="0"/>
          </a:p>
        </p:txBody>
      </p:sp>
      <p:sp>
        <p:nvSpPr>
          <p:cNvPr id="3" name="Content Placeholder 2"/>
          <p:cNvSpPr>
            <a:spLocks noGrp="1"/>
          </p:cNvSpPr>
          <p:nvPr>
            <p:ph idx="1"/>
          </p:nvPr>
        </p:nvSpPr>
        <p:spPr>
          <a:xfrm>
            <a:off x="457200" y="1905000"/>
            <a:ext cx="8229600" cy="4525963"/>
          </a:xfrm>
        </p:spPr>
        <p:txBody>
          <a:bodyPr>
            <a:normAutofit/>
          </a:bodyPr>
          <a:lstStyle/>
          <a:p>
            <a:r>
              <a:rPr lang="en-US" dirty="0" smtClean="0"/>
              <a:t>First, gather all materials required. There are four parts.</a:t>
            </a:r>
          </a:p>
          <a:p>
            <a:pPr lvl="1"/>
            <a:r>
              <a:rPr lang="en-US" dirty="0" smtClean="0"/>
              <a:t>The Shell</a:t>
            </a:r>
          </a:p>
          <a:p>
            <a:pPr lvl="1"/>
            <a:r>
              <a:rPr lang="en-US" dirty="0" smtClean="0"/>
              <a:t>The Pin-Back</a:t>
            </a:r>
          </a:p>
          <a:p>
            <a:pPr lvl="1"/>
            <a:r>
              <a:rPr lang="en-US" dirty="0" smtClean="0"/>
              <a:t>The Art Work</a:t>
            </a:r>
          </a:p>
          <a:p>
            <a:pPr lvl="1"/>
            <a:r>
              <a:rPr lang="en-US" dirty="0" smtClean="0"/>
              <a:t>The Transparent Cover</a:t>
            </a:r>
          </a:p>
          <a:p>
            <a:pPr lvl="1">
              <a:buNone/>
            </a:pPr>
            <a:endParaRPr lang="en-US" dirty="0" smtClean="0"/>
          </a:p>
          <a:p>
            <a:pPr lvl="1">
              <a:buNone/>
            </a:pPr>
            <a:endParaRPr lang="en-US" dirty="0" smtClean="0"/>
          </a:p>
        </p:txBody>
      </p:sp>
      <p:pic>
        <p:nvPicPr>
          <p:cNvPr id="2051" name="Picture 3"/>
          <p:cNvPicPr>
            <a:picLocks noChangeAspect="1" noChangeArrowheads="1"/>
          </p:cNvPicPr>
          <p:nvPr/>
        </p:nvPicPr>
        <p:blipFill>
          <a:blip r:embed="rId2" cstate="print"/>
          <a:srcRect/>
          <a:stretch>
            <a:fillRect/>
          </a:stretch>
        </p:blipFill>
        <p:spPr bwMode="auto">
          <a:xfrm>
            <a:off x="4648200" y="2743200"/>
            <a:ext cx="1684199" cy="16764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print"/>
          <a:srcRect/>
          <a:stretch>
            <a:fillRect/>
          </a:stretch>
        </p:blipFill>
        <p:spPr bwMode="auto">
          <a:xfrm>
            <a:off x="6400800" y="2819400"/>
            <a:ext cx="1790721" cy="16764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4" cstate="print"/>
          <a:srcRect/>
          <a:stretch>
            <a:fillRect/>
          </a:stretch>
        </p:blipFill>
        <p:spPr bwMode="auto">
          <a:xfrm>
            <a:off x="4648200" y="4495800"/>
            <a:ext cx="1505309" cy="1371600"/>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srcRect/>
          <a:stretch>
            <a:fillRect/>
          </a:stretch>
        </p:blipFill>
        <p:spPr bwMode="auto">
          <a:xfrm>
            <a:off x="6400800" y="4572000"/>
            <a:ext cx="1371600" cy="1371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5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Two: Place in Order</a:t>
            </a:r>
            <a:endParaRPr lang="en-US" dirty="0"/>
          </a:p>
        </p:txBody>
      </p:sp>
      <p:sp>
        <p:nvSpPr>
          <p:cNvPr id="3" name="Content Placeholder 2"/>
          <p:cNvSpPr>
            <a:spLocks noGrp="1"/>
          </p:cNvSpPr>
          <p:nvPr>
            <p:ph idx="1"/>
          </p:nvPr>
        </p:nvSpPr>
        <p:spPr/>
        <p:txBody>
          <a:bodyPr/>
          <a:lstStyle/>
          <a:p>
            <a:r>
              <a:rPr lang="en-US" dirty="0" smtClean="0"/>
              <a:t>Now you are ready to put each element in the machine in the correct order. </a:t>
            </a:r>
          </a:p>
          <a:p>
            <a:pPr lvl="1"/>
            <a:r>
              <a:rPr lang="en-US" dirty="0" smtClean="0"/>
              <a:t>1: Put the Pin-back in, with the “squiggle-side” up.</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2514600" y="3276600"/>
            <a:ext cx="3671957" cy="3378200"/>
          </a:xfrm>
          <a:prstGeom prst="rect">
            <a:avLst/>
          </a:prstGeom>
          <a:noFill/>
          <a:ln w="9525">
            <a:noFill/>
            <a:miter lim="800000"/>
            <a:headEnd/>
            <a:tailEnd/>
          </a:ln>
          <a:effectLst/>
        </p:spPr>
      </p:pic>
      <p:pic>
        <p:nvPicPr>
          <p:cNvPr id="5" name="Picture 4"/>
          <p:cNvPicPr>
            <a:picLocks noChangeAspect="1" noChangeArrowheads="1"/>
          </p:cNvPicPr>
          <p:nvPr/>
        </p:nvPicPr>
        <p:blipFill>
          <a:blip r:embed="rId4" cstate="print"/>
          <a:srcRect/>
          <a:stretch>
            <a:fillRect/>
          </a:stretch>
        </p:blipFill>
        <p:spPr bwMode="auto">
          <a:xfrm>
            <a:off x="6858001" y="3429000"/>
            <a:ext cx="1676400" cy="156937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04800"/>
            <a:ext cx="4191000" cy="4114800"/>
          </a:xfrm>
        </p:spPr>
        <p:txBody>
          <a:bodyPr/>
          <a:lstStyle/>
          <a:p>
            <a:pPr lvl="1"/>
            <a:r>
              <a:rPr lang="en-US" dirty="0" smtClean="0"/>
              <a:t>2: Place the Shell in, with the </a:t>
            </a:r>
            <a:r>
              <a:rPr lang="en-US" dirty="0" smtClean="0"/>
              <a:t>sharp edges </a:t>
            </a:r>
            <a:r>
              <a:rPr lang="en-US" dirty="0" smtClean="0"/>
              <a:t>facing DOWN.</a:t>
            </a:r>
          </a:p>
          <a:p>
            <a:pPr lvl="1"/>
            <a:r>
              <a:rPr lang="en-US" dirty="0" smtClean="0"/>
              <a:t>3:Place the artwork in, face up, facing YOU. </a:t>
            </a:r>
          </a:p>
        </p:txBody>
      </p:sp>
      <p:pic>
        <p:nvPicPr>
          <p:cNvPr id="5122" name="Picture 2"/>
          <p:cNvPicPr>
            <a:picLocks noChangeAspect="1" noChangeArrowheads="1"/>
          </p:cNvPicPr>
          <p:nvPr/>
        </p:nvPicPr>
        <p:blipFill>
          <a:blip r:embed="rId2" cstate="print"/>
          <a:srcRect/>
          <a:stretch>
            <a:fillRect/>
          </a:stretch>
        </p:blipFill>
        <p:spPr bwMode="auto">
          <a:xfrm>
            <a:off x="5334000" y="304800"/>
            <a:ext cx="3505200" cy="364540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990600" y="2667000"/>
            <a:ext cx="3505200" cy="3855720"/>
          </a:xfrm>
          <a:prstGeom prst="rect">
            <a:avLst/>
          </a:prstGeom>
          <a:noFill/>
          <a:ln w="9525">
            <a:noFill/>
            <a:miter lim="800000"/>
            <a:headEnd/>
            <a:tailEnd/>
          </a:ln>
          <a:effectLst/>
        </p:spPr>
      </p:pic>
      <p:sp>
        <p:nvSpPr>
          <p:cNvPr id="7" name="Content Placeholder 2"/>
          <p:cNvSpPr txBox="1">
            <a:spLocks/>
          </p:cNvSpPr>
          <p:nvPr/>
        </p:nvSpPr>
        <p:spPr>
          <a:xfrm>
            <a:off x="4800600" y="4114800"/>
            <a:ext cx="4114800" cy="2590800"/>
          </a:xfrm>
          <a:prstGeom prst="rect">
            <a:avLst/>
          </a:prstGeom>
        </p:spPr>
        <p:txBody>
          <a:bodyPr vert="horz" lIns="91440" tIns="45720" rIns="91440" bIns="45720" rtlCol="0">
            <a:normAutofit/>
          </a:bodyPr>
          <a:lstStyle/>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4: Place the transparent</a:t>
            </a:r>
            <a:r>
              <a:rPr kumimoji="0" lang="en-US" sz="2800" b="0" i="0" u="none" strike="noStrike" kern="1200" cap="none" spc="0" normalizeH="0" noProof="0" dirty="0" smtClean="0">
                <a:ln>
                  <a:noFill/>
                </a:ln>
                <a:solidFill>
                  <a:schemeClr val="tx1"/>
                </a:solidFill>
                <a:effectLst/>
                <a:uLnTx/>
                <a:uFillTx/>
                <a:latin typeface="+mn-lt"/>
                <a:ea typeface="+mn-ea"/>
                <a:cs typeface="+mn-cs"/>
              </a:rPr>
              <a:t> cover over the top. </a:t>
            </a:r>
            <a:r>
              <a:rPr lang="en-US" sz="2800" dirty="0" smtClean="0"/>
              <a:t>Make sure it’s all in an not shifted over the lip.</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95400"/>
            <a:ext cx="5257800" cy="6248400"/>
          </a:xfrm>
        </p:spPr>
        <p:txBody>
          <a:bodyPr/>
          <a:lstStyle/>
          <a:p>
            <a:pPr lvl="1"/>
            <a:r>
              <a:rPr lang="en-US" dirty="0" smtClean="0"/>
              <a:t>5: MAKE SURE THE LEVER IS PRESSED TO 1! If you miss this step, you will FOR SURE have a loss.</a:t>
            </a:r>
          </a:p>
          <a:p>
            <a:pPr lvl="1"/>
            <a:r>
              <a:rPr lang="en-US" dirty="0" smtClean="0"/>
              <a:t>6: Using the large level, press the machine down until you hear a click.</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5486400" y="1219200"/>
            <a:ext cx="3318739" cy="28956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3048000" y="4057650"/>
            <a:ext cx="2852057" cy="2495550"/>
          </a:xfrm>
          <a:prstGeom prst="rect">
            <a:avLst/>
          </a:prstGeom>
          <a:noFill/>
          <a:ln w="9525">
            <a:noFill/>
            <a:miter lim="800000"/>
            <a:headEnd/>
            <a:tailEnd/>
          </a:ln>
          <a:effectLst/>
        </p:spPr>
      </p:pic>
      <p:sp>
        <p:nvSpPr>
          <p:cNvPr id="7" name="Title 1"/>
          <p:cNvSpPr>
            <a:spLocks noGrp="1"/>
          </p:cNvSpPr>
          <p:nvPr>
            <p:ph type="title"/>
          </p:nvPr>
        </p:nvSpPr>
        <p:spPr>
          <a:xfrm>
            <a:off x="457200" y="274638"/>
            <a:ext cx="8229600" cy="1143000"/>
          </a:xfrm>
        </p:spPr>
        <p:txBody>
          <a:bodyPr/>
          <a:lstStyle/>
          <a:p>
            <a:r>
              <a:rPr lang="en-US" dirty="0" smtClean="0"/>
              <a:t>Step Three: 1</a:t>
            </a:r>
            <a:r>
              <a:rPr lang="en-US" baseline="30000" dirty="0" smtClean="0"/>
              <a:t>st</a:t>
            </a:r>
            <a:r>
              <a:rPr lang="en-US" dirty="0" smtClean="0"/>
              <a:t> Press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24000"/>
            <a:ext cx="5410200" cy="5486400"/>
          </a:xfrm>
        </p:spPr>
        <p:txBody>
          <a:bodyPr>
            <a:normAutofit lnSpcReduction="10000"/>
          </a:bodyPr>
          <a:lstStyle/>
          <a:p>
            <a:pPr lvl="1"/>
            <a:r>
              <a:rPr lang="en-US" dirty="0" smtClean="0"/>
              <a:t>7: PRESS THE LEVER TO 2. Again—missing this step will result in a CERTAIN loss, so don’t skip it!</a:t>
            </a:r>
          </a:p>
          <a:p>
            <a:pPr lvl="2"/>
            <a:r>
              <a:rPr lang="en-US" dirty="0" smtClean="0"/>
              <a:t>After the first time you press it, make sure that the pin-back is still in the bottom cavity of the machine. The shell, artwork, and transparent cover should be in the top half of the machine. </a:t>
            </a:r>
            <a:r>
              <a:rPr lang="en-US" dirty="0" smtClean="0"/>
              <a:t>If the pin-back is stuck in the top, you will need to tap it down to the bottom again. This happens almost every time in the small machine.</a:t>
            </a:r>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5410200" y="3733800"/>
            <a:ext cx="2403038" cy="2925699"/>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6019800" y="1143000"/>
            <a:ext cx="2277626" cy="2590800"/>
          </a:xfrm>
          <a:prstGeom prst="rect">
            <a:avLst/>
          </a:prstGeom>
          <a:noFill/>
          <a:ln w="9525">
            <a:noFill/>
            <a:miter lim="800000"/>
            <a:headEnd/>
            <a:tailEnd/>
          </a:ln>
        </p:spPr>
      </p:pic>
      <p:sp>
        <p:nvSpPr>
          <p:cNvPr id="6" name="Title 1"/>
          <p:cNvSpPr>
            <a:spLocks noGrp="1"/>
          </p:cNvSpPr>
          <p:nvPr>
            <p:ph type="title"/>
          </p:nvPr>
        </p:nvSpPr>
        <p:spPr>
          <a:xfrm>
            <a:off x="457200" y="274638"/>
            <a:ext cx="8229600" cy="1143000"/>
          </a:xfrm>
        </p:spPr>
        <p:txBody>
          <a:bodyPr/>
          <a:lstStyle/>
          <a:p>
            <a:r>
              <a:rPr lang="en-US" dirty="0" smtClean="0"/>
              <a:t>Step Four: The 2</a:t>
            </a:r>
            <a:r>
              <a:rPr lang="en-US" baseline="30000" dirty="0" smtClean="0"/>
              <a:t>nd</a:t>
            </a:r>
            <a:r>
              <a:rPr lang="en-US" dirty="0" smtClean="0"/>
              <a:t> Press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pPr lvl="1"/>
            <a:r>
              <a:rPr lang="en-US" dirty="0" smtClean="0"/>
              <a:t>8: Press the lever a second time. This time it won’t go down quite as far and there won’t be a click, but you should feel it sort of press into place. Make SURE you press down as far as it will go</a:t>
            </a:r>
            <a:r>
              <a:rPr lang="en-US" dirty="0" smtClean="0"/>
              <a:t>, putting all your weight on it, </a:t>
            </a:r>
            <a:r>
              <a:rPr lang="en-US" dirty="0" smtClean="0"/>
              <a:t>or the two sides won’t stick together and you will have a loss.</a:t>
            </a:r>
          </a:p>
          <a:p>
            <a:pPr lvl="1"/>
            <a:r>
              <a:rPr lang="en-US" dirty="0" smtClean="0"/>
              <a:t>9: Done! Now, just press the eject lever and it will pop out your button! All done!</a:t>
            </a:r>
            <a:endParaRPr lang="en-US" dirty="0"/>
          </a:p>
        </p:txBody>
      </p:sp>
      <p:pic>
        <p:nvPicPr>
          <p:cNvPr id="8194" name="Picture 2"/>
          <p:cNvPicPr>
            <a:picLocks noChangeAspect="1" noChangeArrowheads="1"/>
          </p:cNvPicPr>
          <p:nvPr/>
        </p:nvPicPr>
        <p:blipFill>
          <a:blip r:embed="rId2" cstate="print"/>
          <a:srcRect/>
          <a:stretch>
            <a:fillRect/>
          </a:stretch>
        </p:blipFill>
        <p:spPr bwMode="auto">
          <a:xfrm>
            <a:off x="2971800" y="3886200"/>
            <a:ext cx="3130875"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76400"/>
            <a:ext cx="8229600" cy="4525963"/>
          </a:xfrm>
        </p:spPr>
        <p:txBody>
          <a:bodyPr>
            <a:normAutofit/>
          </a:bodyPr>
          <a:lstStyle/>
          <a:p>
            <a:pPr lvl="1" algn="ctr">
              <a:buNone/>
            </a:pPr>
            <a:r>
              <a:rPr lang="en-US" sz="8000" dirty="0" smtClean="0">
                <a:latin typeface="Jupiter" pitchFamily="82" charset="0"/>
              </a:rPr>
              <a:t>Thank you for reading!</a:t>
            </a:r>
            <a:endParaRPr lang="en-US" sz="8000" dirty="0">
              <a:latin typeface="Jupiter" pitchFamily="82"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Cutting Out the Artwork – 1” Size</a:t>
            </a:r>
            <a:endParaRPr lang="en-US" dirty="0"/>
          </a:p>
        </p:txBody>
      </p:sp>
      <p:sp>
        <p:nvSpPr>
          <p:cNvPr id="4" name="Content Placeholder 3"/>
          <p:cNvSpPr>
            <a:spLocks noGrp="1"/>
          </p:cNvSpPr>
          <p:nvPr>
            <p:ph idx="1"/>
          </p:nvPr>
        </p:nvSpPr>
        <p:spPr>
          <a:xfrm>
            <a:off x="457200" y="1600201"/>
            <a:ext cx="8229600" cy="1752600"/>
          </a:xfrm>
        </p:spPr>
        <p:txBody>
          <a:bodyPr/>
          <a:lstStyle/>
          <a:p>
            <a:pPr>
              <a:buNone/>
            </a:pPr>
            <a:r>
              <a:rPr lang="en-US" dirty="0" smtClean="0"/>
              <a:t>If you are cutting out the artwork for the small, 1” size, your only choice is to use the red circle cutter.</a:t>
            </a:r>
          </a:p>
        </p:txBody>
      </p:sp>
      <p:pic>
        <p:nvPicPr>
          <p:cNvPr id="3" name="Picture 2"/>
          <p:cNvPicPr>
            <a:picLocks noChangeAspect="1" noChangeArrowheads="1"/>
          </p:cNvPicPr>
          <p:nvPr/>
        </p:nvPicPr>
        <p:blipFill>
          <a:blip r:embed="rId2" cstate="print"/>
          <a:srcRect/>
          <a:stretch>
            <a:fillRect/>
          </a:stretch>
        </p:blipFill>
        <p:spPr bwMode="auto">
          <a:xfrm>
            <a:off x="5715000" y="3429000"/>
            <a:ext cx="2743200" cy="2804922"/>
          </a:xfrm>
          <a:prstGeom prst="rect">
            <a:avLst/>
          </a:prstGeom>
          <a:noFill/>
          <a:ln w="9525">
            <a:noFill/>
            <a:miter lim="800000"/>
            <a:headEnd/>
            <a:tailEnd/>
          </a:ln>
        </p:spPr>
      </p:pic>
      <p:sp>
        <p:nvSpPr>
          <p:cNvPr id="10" name="TextBox 9"/>
          <p:cNvSpPr txBox="1"/>
          <p:nvPr/>
        </p:nvSpPr>
        <p:spPr>
          <a:xfrm>
            <a:off x="609600" y="3352800"/>
            <a:ext cx="4953000" cy="2831544"/>
          </a:xfrm>
          <a:prstGeom prst="rect">
            <a:avLst/>
          </a:prstGeom>
          <a:noFill/>
        </p:spPr>
        <p:txBody>
          <a:bodyPr wrap="square" rtlCol="0">
            <a:spAutoFit/>
          </a:bodyPr>
          <a:lstStyle/>
          <a:p>
            <a:r>
              <a:rPr lang="en-US" sz="3200" dirty="0" smtClean="0">
                <a:solidFill>
                  <a:srgbClr val="FF0000"/>
                </a:solidFill>
              </a:rPr>
              <a:t>*Remember—the circle cutter has a BLADE in it, which allows it to cut. Don’t play with it unnecessarily or you may cut yourself!</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Cutting Out the Artwork – 1” Size</a:t>
            </a:r>
            <a:endParaRPr lang="en-US" dirty="0"/>
          </a:p>
        </p:txBody>
      </p:sp>
      <p:sp>
        <p:nvSpPr>
          <p:cNvPr id="4" name="Content Placeholder 3"/>
          <p:cNvSpPr>
            <a:spLocks noGrp="1"/>
          </p:cNvSpPr>
          <p:nvPr>
            <p:ph idx="1"/>
          </p:nvPr>
        </p:nvSpPr>
        <p:spPr>
          <a:xfrm>
            <a:off x="457200" y="1600200"/>
            <a:ext cx="3962400" cy="4572000"/>
          </a:xfrm>
        </p:spPr>
        <p:txBody>
          <a:bodyPr>
            <a:normAutofit lnSpcReduction="10000"/>
          </a:bodyPr>
          <a:lstStyle/>
          <a:p>
            <a:pPr>
              <a:buNone/>
            </a:pPr>
            <a:r>
              <a:rPr lang="en-US" dirty="0" smtClean="0"/>
              <a:t>Place the cutter over your artwork, making sure that everything IMPORTANT that you want to be seen on your badge and not tucked around the edges is within the inner circle.</a:t>
            </a:r>
          </a:p>
        </p:txBody>
      </p:sp>
      <p:pic>
        <p:nvPicPr>
          <p:cNvPr id="3074" name="Picture 2"/>
          <p:cNvPicPr>
            <a:picLocks noChangeAspect="1" noChangeArrowheads="1"/>
          </p:cNvPicPr>
          <p:nvPr/>
        </p:nvPicPr>
        <p:blipFill>
          <a:blip r:embed="rId2" cstate="print"/>
          <a:srcRect/>
          <a:stretch>
            <a:fillRect/>
          </a:stretch>
        </p:blipFill>
        <p:spPr bwMode="auto">
          <a:xfrm>
            <a:off x="4495800" y="1600200"/>
            <a:ext cx="4229282" cy="4419600"/>
          </a:xfrm>
          <a:prstGeom prst="rect">
            <a:avLst/>
          </a:prstGeom>
          <a:noFill/>
          <a:ln w="9525">
            <a:noFill/>
            <a:miter lim="800000"/>
            <a:headEnd/>
            <a:tailEnd/>
          </a:ln>
        </p:spPr>
      </p:pic>
      <p:cxnSp>
        <p:nvCxnSpPr>
          <p:cNvPr id="5" name="Straight Arrow Connector 4"/>
          <p:cNvCxnSpPr/>
          <p:nvPr/>
        </p:nvCxnSpPr>
        <p:spPr>
          <a:xfrm flipV="1">
            <a:off x="3657600" y="4038600"/>
            <a:ext cx="2590800" cy="18288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Cutting Out the Artwork – 1” Size</a:t>
            </a:r>
            <a:endParaRPr lang="en-US" dirty="0"/>
          </a:p>
        </p:txBody>
      </p:sp>
      <p:sp>
        <p:nvSpPr>
          <p:cNvPr id="4" name="Content Placeholder 3"/>
          <p:cNvSpPr>
            <a:spLocks noGrp="1"/>
          </p:cNvSpPr>
          <p:nvPr>
            <p:ph idx="1"/>
          </p:nvPr>
        </p:nvSpPr>
        <p:spPr/>
        <p:txBody>
          <a:bodyPr>
            <a:normAutofit/>
          </a:bodyPr>
          <a:lstStyle/>
          <a:p>
            <a:pPr>
              <a:buNone/>
            </a:pPr>
            <a:r>
              <a:rPr lang="en-US" dirty="0" smtClean="0"/>
              <a:t>*Make sure that you are cutting over the cutting matt and NOT the table!</a:t>
            </a:r>
          </a:p>
          <a:p>
            <a:pPr>
              <a:buNone/>
            </a:pPr>
            <a:r>
              <a:rPr lang="en-US" dirty="0" smtClean="0"/>
              <a:t>Press the red cutter firmly to the paper with one hand, then using the other, press and turn the handle in a circle. Press firmly, but not too hard or too soft.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Cutting Out the Artwork – 2” size</a:t>
            </a:r>
            <a:endParaRPr lang="en-US" dirty="0"/>
          </a:p>
        </p:txBody>
      </p:sp>
      <p:sp>
        <p:nvSpPr>
          <p:cNvPr id="4" name="Content Placeholder 3"/>
          <p:cNvSpPr>
            <a:spLocks noGrp="1"/>
          </p:cNvSpPr>
          <p:nvPr>
            <p:ph idx="1"/>
          </p:nvPr>
        </p:nvSpPr>
        <p:spPr/>
        <p:txBody>
          <a:bodyPr>
            <a:normAutofit/>
          </a:bodyPr>
          <a:lstStyle/>
          <a:p>
            <a:pPr>
              <a:buNone/>
            </a:pPr>
            <a:r>
              <a:rPr lang="en-US" dirty="0" smtClean="0"/>
              <a:t>This same technique also applies to the blue circle cutter for the 2” size. If you are more comfortable using this method, that is alright.</a:t>
            </a:r>
          </a:p>
          <a:p>
            <a:pPr>
              <a:buNone/>
            </a:pPr>
            <a:r>
              <a:rPr lang="en-US" dirty="0" smtClean="0"/>
              <a:t>OR, you for the 2” size, you can use the automatic circle cutter.</a:t>
            </a:r>
          </a:p>
          <a:p>
            <a:pPr>
              <a:buNone/>
            </a:pPr>
            <a:endParaRPr lang="en-US" dirty="0" smtClean="0"/>
          </a:p>
        </p:txBody>
      </p:sp>
      <p:pic>
        <p:nvPicPr>
          <p:cNvPr id="2050" name="Picture 2"/>
          <p:cNvPicPr>
            <a:picLocks noChangeAspect="1" noChangeArrowheads="1"/>
          </p:cNvPicPr>
          <p:nvPr/>
        </p:nvPicPr>
        <p:blipFill>
          <a:blip r:embed="rId2" cstate="print"/>
          <a:srcRect/>
          <a:stretch>
            <a:fillRect/>
          </a:stretch>
        </p:blipFill>
        <p:spPr bwMode="auto">
          <a:xfrm>
            <a:off x="5105400" y="3886200"/>
            <a:ext cx="2819400" cy="27105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Cutting Out the Artwork – 2” size</a:t>
            </a:r>
            <a:endParaRPr lang="en-US" dirty="0"/>
          </a:p>
        </p:txBody>
      </p:sp>
      <p:sp>
        <p:nvSpPr>
          <p:cNvPr id="4" name="Content Placeholder 3"/>
          <p:cNvSpPr>
            <a:spLocks noGrp="1"/>
          </p:cNvSpPr>
          <p:nvPr>
            <p:ph idx="1"/>
          </p:nvPr>
        </p:nvSpPr>
        <p:spPr>
          <a:xfrm>
            <a:off x="457200" y="1600200"/>
            <a:ext cx="4876800" cy="5867400"/>
          </a:xfrm>
        </p:spPr>
        <p:txBody>
          <a:bodyPr>
            <a:normAutofit/>
          </a:bodyPr>
          <a:lstStyle/>
          <a:p>
            <a:pPr>
              <a:buNone/>
            </a:pPr>
            <a:r>
              <a:rPr lang="en-US" sz="2400" dirty="0" smtClean="0"/>
              <a:t>You’ll note that your designs have an outer circle. Place your paper in the cutter so that the outer circle lines up with the circle of the inner plastic cover.</a:t>
            </a:r>
          </a:p>
          <a:p>
            <a:pPr>
              <a:buNone/>
            </a:pPr>
            <a:r>
              <a:rPr lang="en-US" sz="2400" dirty="0" smtClean="0"/>
              <a:t>Close the cutter, and press down on the handle.</a:t>
            </a:r>
          </a:p>
          <a:p>
            <a:pPr>
              <a:buNone/>
            </a:pPr>
            <a:r>
              <a:rPr lang="en-US" sz="2400" dirty="0" smtClean="0"/>
              <a:t>Next, press the CUT button—DO NOT HOLD IT DOWN. Just push it and then continue to hold down the lever.</a:t>
            </a:r>
          </a:p>
          <a:p>
            <a:pPr>
              <a:buNone/>
            </a:pPr>
            <a:endParaRPr lang="en-US" sz="2400" dirty="0" smtClean="0"/>
          </a:p>
        </p:txBody>
      </p:sp>
      <p:pic>
        <p:nvPicPr>
          <p:cNvPr id="4098" name="Picture 2"/>
          <p:cNvPicPr>
            <a:picLocks noChangeAspect="1" noChangeArrowheads="1"/>
          </p:cNvPicPr>
          <p:nvPr/>
        </p:nvPicPr>
        <p:blipFill>
          <a:blip r:embed="rId2" cstate="print"/>
          <a:srcRect/>
          <a:stretch>
            <a:fillRect/>
          </a:stretch>
        </p:blipFill>
        <p:spPr bwMode="auto">
          <a:xfrm>
            <a:off x="5486400" y="1295400"/>
            <a:ext cx="2743200" cy="242087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410200" y="3810000"/>
            <a:ext cx="2133600" cy="17282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Cutting Out the Artwork – 2” size</a:t>
            </a:r>
            <a:endParaRPr lang="en-US" dirty="0"/>
          </a:p>
        </p:txBody>
      </p:sp>
      <p:sp>
        <p:nvSpPr>
          <p:cNvPr id="4" name="Content Placeholder 3"/>
          <p:cNvSpPr>
            <a:spLocks noGrp="1"/>
          </p:cNvSpPr>
          <p:nvPr>
            <p:ph idx="1"/>
          </p:nvPr>
        </p:nvSpPr>
        <p:spPr>
          <a:xfrm>
            <a:off x="457200" y="1600200"/>
            <a:ext cx="4876800" cy="5867400"/>
          </a:xfrm>
        </p:spPr>
        <p:txBody>
          <a:bodyPr>
            <a:normAutofit/>
          </a:bodyPr>
          <a:lstStyle/>
          <a:p>
            <a:pPr>
              <a:buNone/>
            </a:pPr>
            <a:r>
              <a:rPr lang="en-US" sz="2400" dirty="0" smtClean="0"/>
              <a:t>Close the cutter, and press down on the handle.</a:t>
            </a:r>
          </a:p>
          <a:p>
            <a:pPr>
              <a:buNone/>
            </a:pPr>
            <a:r>
              <a:rPr lang="en-US" sz="2400" dirty="0" smtClean="0"/>
              <a:t>Next, press the CUT button—DO NOT HOLD IT DOWN. Just push it and then continue to hold down the lever.</a:t>
            </a:r>
          </a:p>
          <a:p>
            <a:pPr>
              <a:buNone/>
            </a:pPr>
            <a:endParaRPr lang="en-US" sz="2400" dirty="0" smtClean="0"/>
          </a:p>
        </p:txBody>
      </p:sp>
      <p:pic>
        <p:nvPicPr>
          <p:cNvPr id="4099" name="Picture 3"/>
          <p:cNvPicPr>
            <a:picLocks noChangeAspect="1" noChangeArrowheads="1"/>
          </p:cNvPicPr>
          <p:nvPr/>
        </p:nvPicPr>
        <p:blipFill>
          <a:blip r:embed="rId2" cstate="print"/>
          <a:srcRect/>
          <a:stretch>
            <a:fillRect/>
          </a:stretch>
        </p:blipFill>
        <p:spPr bwMode="auto">
          <a:xfrm>
            <a:off x="5257800" y="1676400"/>
            <a:ext cx="3352800" cy="2715768"/>
          </a:xfrm>
          <a:prstGeom prst="rect">
            <a:avLst/>
          </a:prstGeom>
          <a:noFill/>
          <a:ln w="9525">
            <a:noFill/>
            <a:miter lim="800000"/>
            <a:headEnd/>
            <a:tailEnd/>
          </a:ln>
        </p:spPr>
      </p:pic>
      <p:pic>
        <p:nvPicPr>
          <p:cNvPr id="4100" name="Picture 4"/>
          <p:cNvPicPr>
            <a:picLocks noChangeAspect="1" noChangeArrowheads="1"/>
          </p:cNvPicPr>
          <p:nvPr/>
        </p:nvPicPr>
        <p:blipFill>
          <a:blip r:embed="rId3" cstate="print"/>
          <a:srcRect/>
          <a:stretch>
            <a:fillRect/>
          </a:stretch>
        </p:blipFill>
        <p:spPr bwMode="auto">
          <a:xfrm>
            <a:off x="685800" y="4114800"/>
            <a:ext cx="2895600" cy="2396109"/>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4267200" y="4648200"/>
            <a:ext cx="2159738"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Size</a:t>
            </a:r>
            <a:endParaRPr lang="en-US" dirty="0"/>
          </a:p>
        </p:txBody>
      </p:sp>
      <p:sp>
        <p:nvSpPr>
          <p:cNvPr id="3" name="Content Placeholder 2"/>
          <p:cNvSpPr>
            <a:spLocks noGrp="1"/>
          </p:cNvSpPr>
          <p:nvPr>
            <p:ph idx="1"/>
          </p:nvPr>
        </p:nvSpPr>
        <p:spPr>
          <a:xfrm>
            <a:off x="457200" y="1371600"/>
            <a:ext cx="4876800" cy="4952999"/>
          </a:xfrm>
        </p:spPr>
        <p:txBody>
          <a:bodyPr>
            <a:normAutofit/>
          </a:bodyPr>
          <a:lstStyle/>
          <a:p>
            <a:r>
              <a:rPr lang="en-US" sz="2400" dirty="0" smtClean="0"/>
              <a:t>In the pictures, I will be using the size 2 machine—but all steps apply to both machines. </a:t>
            </a:r>
            <a:endParaRPr lang="en-US" sz="2400" dirty="0"/>
          </a:p>
        </p:txBody>
      </p:sp>
      <p:pic>
        <p:nvPicPr>
          <p:cNvPr id="3074" name="Picture 2"/>
          <p:cNvPicPr>
            <a:picLocks noChangeAspect="1" noChangeArrowheads="1"/>
          </p:cNvPicPr>
          <p:nvPr/>
        </p:nvPicPr>
        <p:blipFill>
          <a:blip r:embed="rId2" cstate="print"/>
          <a:srcRect/>
          <a:stretch>
            <a:fillRect/>
          </a:stretch>
        </p:blipFill>
        <p:spPr bwMode="auto">
          <a:xfrm>
            <a:off x="685800" y="3886200"/>
            <a:ext cx="4013827" cy="243840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5334000" y="1524000"/>
            <a:ext cx="3294325"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447800"/>
            <a:ext cx="7772400" cy="1470025"/>
          </a:xfrm>
        </p:spPr>
        <p:txBody>
          <a:bodyPr>
            <a:normAutofit/>
          </a:bodyPr>
          <a:lstStyle/>
          <a:p>
            <a:r>
              <a:rPr lang="en-US" sz="7200" dirty="0" smtClean="0">
                <a:latin typeface="Jupiter" pitchFamily="82" charset="0"/>
              </a:rPr>
              <a:t>Pin- Backs</a:t>
            </a:r>
            <a:endParaRPr lang="en-US" sz="7200" dirty="0">
              <a:latin typeface="Jupiter" pitchFamily="82" charset="0"/>
            </a:endParaRPr>
          </a:p>
        </p:txBody>
      </p:sp>
      <p:pic>
        <p:nvPicPr>
          <p:cNvPr id="1026" name="Picture 2"/>
          <p:cNvPicPr>
            <a:picLocks noChangeAspect="1" noChangeArrowheads="1"/>
          </p:cNvPicPr>
          <p:nvPr/>
        </p:nvPicPr>
        <p:blipFill>
          <a:blip r:embed="rId2" cstate="print"/>
          <a:srcRect/>
          <a:stretch>
            <a:fillRect/>
          </a:stretch>
        </p:blipFill>
        <p:spPr bwMode="auto">
          <a:xfrm>
            <a:off x="2667000" y="3581400"/>
            <a:ext cx="3287712" cy="15948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TotalTime>
  <Words>742</Words>
  <Application>Microsoft Office PowerPoint</Application>
  <PresentationFormat>On-screen Show (4:3)</PresentationFormat>
  <Paragraphs>46</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How to Make a Badge</vt:lpstr>
      <vt:lpstr>Cutting Out the Artwork – 1” Size</vt:lpstr>
      <vt:lpstr>Cutting Out the Artwork – 1” Size</vt:lpstr>
      <vt:lpstr>Cutting Out the Artwork – 1” Size</vt:lpstr>
      <vt:lpstr>Cutting Out the Artwork – 2” size</vt:lpstr>
      <vt:lpstr>Cutting Out the Artwork – 2” size</vt:lpstr>
      <vt:lpstr>Cutting Out the Artwork – 2” size</vt:lpstr>
      <vt:lpstr>Size</vt:lpstr>
      <vt:lpstr>Pin- Backs</vt:lpstr>
      <vt:lpstr>Step One: Materials</vt:lpstr>
      <vt:lpstr>Step Two: Place in Order</vt:lpstr>
      <vt:lpstr>Slide 12</vt:lpstr>
      <vt:lpstr>Step Three: 1st Press</vt:lpstr>
      <vt:lpstr>Step Four: The 2nd Press</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Badge</dc:title>
  <dc:creator>Megan Rees</dc:creator>
  <cp:lastModifiedBy>Megan Rees</cp:lastModifiedBy>
  <cp:revision>18</cp:revision>
  <dcterms:created xsi:type="dcterms:W3CDTF">2011-12-13T16:33:01Z</dcterms:created>
  <dcterms:modified xsi:type="dcterms:W3CDTF">2012-05-17T15:38:18Z</dcterms:modified>
</cp:coreProperties>
</file>