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6" r:id="rId2"/>
    <p:sldId id="257" r:id="rId3"/>
    <p:sldId id="278" r:id="rId4"/>
    <p:sldId id="311" r:id="rId5"/>
    <p:sldId id="327" r:id="rId6"/>
    <p:sldId id="312" r:id="rId7"/>
    <p:sldId id="313" r:id="rId8"/>
    <p:sldId id="314" r:id="rId9"/>
    <p:sldId id="315" r:id="rId10"/>
    <p:sldId id="279" r:id="rId11"/>
    <p:sldId id="263" r:id="rId12"/>
    <p:sldId id="316" r:id="rId13"/>
    <p:sldId id="303" r:id="rId14"/>
    <p:sldId id="265" r:id="rId15"/>
    <p:sldId id="317" r:id="rId16"/>
    <p:sldId id="266" r:id="rId17"/>
    <p:sldId id="267" r:id="rId18"/>
    <p:sldId id="318" r:id="rId19"/>
    <p:sldId id="269" r:id="rId20"/>
    <p:sldId id="280" r:id="rId21"/>
    <p:sldId id="304" r:id="rId22"/>
    <p:sldId id="268" r:id="rId23"/>
    <p:sldId id="319" r:id="rId24"/>
    <p:sldId id="270" r:id="rId25"/>
    <p:sldId id="320" r:id="rId26"/>
    <p:sldId id="271" r:id="rId27"/>
    <p:sldId id="321" r:id="rId28"/>
    <p:sldId id="272" r:id="rId29"/>
    <p:sldId id="325" r:id="rId30"/>
    <p:sldId id="273" r:id="rId31"/>
    <p:sldId id="274" r:id="rId32"/>
    <p:sldId id="324" r:id="rId33"/>
    <p:sldId id="275" r:id="rId34"/>
    <p:sldId id="307" r:id="rId35"/>
    <p:sldId id="276" r:id="rId36"/>
    <p:sldId id="281" r:id="rId37"/>
    <p:sldId id="326" r:id="rId38"/>
    <p:sldId id="283" r:id="rId39"/>
    <p:sldId id="284" r:id="rId40"/>
    <p:sldId id="328" r:id="rId41"/>
    <p:sldId id="285" r:id="rId42"/>
    <p:sldId id="286" r:id="rId43"/>
    <p:sldId id="287" r:id="rId44"/>
    <p:sldId id="288" r:id="rId45"/>
    <p:sldId id="329" r:id="rId46"/>
    <p:sldId id="289" r:id="rId47"/>
    <p:sldId id="290" r:id="rId48"/>
    <p:sldId id="291" r:id="rId49"/>
    <p:sldId id="308" r:id="rId50"/>
    <p:sldId id="340" r:id="rId51"/>
    <p:sldId id="292" r:id="rId52"/>
    <p:sldId id="293" r:id="rId53"/>
    <p:sldId id="294" r:id="rId54"/>
    <p:sldId id="295" r:id="rId55"/>
    <p:sldId id="309" r:id="rId56"/>
    <p:sldId id="297" r:id="rId57"/>
    <p:sldId id="298" r:id="rId58"/>
    <p:sldId id="301" r:id="rId59"/>
    <p:sldId id="299" r:id="rId60"/>
    <p:sldId id="310" r:id="rId61"/>
    <p:sldId id="330" r:id="rId62"/>
    <p:sldId id="331" r:id="rId63"/>
    <p:sldId id="332" r:id="rId64"/>
    <p:sldId id="333" r:id="rId65"/>
    <p:sldId id="334" r:id="rId66"/>
    <p:sldId id="335" r:id="rId67"/>
    <p:sldId id="338" r:id="rId68"/>
    <p:sldId id="339" r:id="rId69"/>
    <p:sldId id="336" r:id="rId70"/>
    <p:sldId id="337"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2A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72" y="-36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413-altiris\student%20common\Rees%20CTE%20Intro\Badge%20Builder\BUSINESS%20PLAN%20(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a:t>Market</a:t>
            </a:r>
            <a:r>
              <a:rPr lang="en-US" baseline="0"/>
              <a:t> Share</a:t>
            </a:r>
            <a:endParaRPr lang="en-US"/>
          </a:p>
        </c:rich>
      </c:tx>
      <c:layout/>
    </c:title>
    <c:plotArea>
      <c:layout/>
      <c:barChart>
        <c:barDir val="col"/>
        <c:grouping val="clustered"/>
        <c:ser>
          <c:idx val="0"/>
          <c:order val="0"/>
          <c:tx>
            <c:strRef>
              <c:f>'Step Four'!$C$6</c:f>
              <c:strCache>
                <c:ptCount val="1"/>
                <c:pt idx="0">
                  <c:v>Amount Made</c:v>
                </c:pt>
              </c:strCache>
            </c:strRef>
          </c:tx>
          <c:dPt>
            <c:idx val="6"/>
            <c:spPr>
              <a:solidFill>
                <a:schemeClr val="accent4">
                  <a:lumMod val="40000"/>
                  <a:lumOff val="60000"/>
                </a:schemeClr>
              </a:solidFill>
            </c:spPr>
          </c:dPt>
          <c:cat>
            <c:strRef>
              <c:f>'Step Four'!$B$7:$B$14</c:f>
              <c:strCache>
                <c:ptCount val="8"/>
                <c:pt idx="0">
                  <c:v>Group 1</c:v>
                </c:pt>
                <c:pt idx="1">
                  <c:v>Group 2</c:v>
                </c:pt>
                <c:pt idx="2">
                  <c:v>Group 3</c:v>
                </c:pt>
                <c:pt idx="3">
                  <c:v>Group 4</c:v>
                </c:pt>
                <c:pt idx="4">
                  <c:v>Group 5</c:v>
                </c:pt>
                <c:pt idx="5">
                  <c:v>Group 6</c:v>
                </c:pt>
                <c:pt idx="6">
                  <c:v>Group 7</c:v>
                </c:pt>
                <c:pt idx="7">
                  <c:v>Group 8</c:v>
                </c:pt>
              </c:strCache>
            </c:strRef>
          </c:cat>
          <c:val>
            <c:numRef>
              <c:f>'Step Four'!$C$7:$C$14</c:f>
              <c:numCache>
                <c:formatCode>_("$"* #,##0.00_);_("$"* \(#,##0.00\);_("$"* "-"??_);_(@_)</c:formatCode>
                <c:ptCount val="8"/>
                <c:pt idx="0">
                  <c:v>15000</c:v>
                </c:pt>
                <c:pt idx="1">
                  <c:v>12000</c:v>
                </c:pt>
                <c:pt idx="2">
                  <c:v>1200</c:v>
                </c:pt>
                <c:pt idx="3">
                  <c:v>4600</c:v>
                </c:pt>
                <c:pt idx="4">
                  <c:v>7300</c:v>
                </c:pt>
                <c:pt idx="5">
                  <c:v>6900</c:v>
                </c:pt>
                <c:pt idx="6">
                  <c:v>8000</c:v>
                </c:pt>
                <c:pt idx="7">
                  <c:v>10500</c:v>
                </c:pt>
              </c:numCache>
            </c:numRef>
          </c:val>
        </c:ser>
        <c:axId val="141683712"/>
        <c:axId val="143053568"/>
      </c:barChart>
      <c:lineChart>
        <c:grouping val="standard"/>
        <c:ser>
          <c:idx val="1"/>
          <c:order val="1"/>
          <c:tx>
            <c:strRef>
              <c:f>'Step Four'!$D$6</c:f>
              <c:strCache>
                <c:ptCount val="1"/>
                <c:pt idx="0">
                  <c:v>Number Sold</c:v>
                </c:pt>
              </c:strCache>
            </c:strRef>
          </c:tx>
          <c:marker>
            <c:symbol val="none"/>
          </c:marker>
          <c:cat>
            <c:strRef>
              <c:f>'Step Four'!$B$7:$B$14</c:f>
              <c:strCache>
                <c:ptCount val="8"/>
                <c:pt idx="0">
                  <c:v>Group 1</c:v>
                </c:pt>
                <c:pt idx="1">
                  <c:v>Group 2</c:v>
                </c:pt>
                <c:pt idx="2">
                  <c:v>Group 3</c:v>
                </c:pt>
                <c:pt idx="3">
                  <c:v>Group 4</c:v>
                </c:pt>
                <c:pt idx="4">
                  <c:v>Group 5</c:v>
                </c:pt>
                <c:pt idx="5">
                  <c:v>Group 6</c:v>
                </c:pt>
                <c:pt idx="6">
                  <c:v>Group 7</c:v>
                </c:pt>
                <c:pt idx="7">
                  <c:v>Group 8</c:v>
                </c:pt>
              </c:strCache>
            </c:strRef>
          </c:cat>
          <c:val>
            <c:numRef>
              <c:f>'Step Four'!$D$7:$D$14</c:f>
              <c:numCache>
                <c:formatCode>General</c:formatCode>
                <c:ptCount val="8"/>
                <c:pt idx="0">
                  <c:v>40</c:v>
                </c:pt>
                <c:pt idx="1">
                  <c:v>35</c:v>
                </c:pt>
                <c:pt idx="2">
                  <c:v>15</c:v>
                </c:pt>
                <c:pt idx="3">
                  <c:v>18</c:v>
                </c:pt>
                <c:pt idx="4">
                  <c:v>19</c:v>
                </c:pt>
                <c:pt idx="5">
                  <c:v>25</c:v>
                </c:pt>
                <c:pt idx="6">
                  <c:v>15</c:v>
                </c:pt>
                <c:pt idx="7">
                  <c:v>21</c:v>
                </c:pt>
              </c:numCache>
            </c:numRef>
          </c:val>
        </c:ser>
        <c:marker val="1"/>
        <c:axId val="143151104"/>
        <c:axId val="143055104"/>
      </c:lineChart>
      <c:catAx>
        <c:axId val="141683712"/>
        <c:scaling>
          <c:orientation val="minMax"/>
        </c:scaling>
        <c:axPos val="b"/>
        <c:majorTickMark val="none"/>
        <c:tickLblPos val="nextTo"/>
        <c:crossAx val="143053568"/>
        <c:crosses val="autoZero"/>
        <c:auto val="1"/>
        <c:lblAlgn val="ctr"/>
        <c:lblOffset val="100"/>
      </c:catAx>
      <c:valAx>
        <c:axId val="143053568"/>
        <c:scaling>
          <c:orientation val="minMax"/>
        </c:scaling>
        <c:axPos val="l"/>
        <c:majorGridlines/>
        <c:numFmt formatCode="_(&quot;$&quot;* #,##0.00_);_(&quot;$&quot;* \(#,##0.00\);_(&quot;$&quot;* &quot;-&quot;??_);_(@_)" sourceLinked="1"/>
        <c:majorTickMark val="none"/>
        <c:tickLblPos val="nextTo"/>
        <c:crossAx val="141683712"/>
        <c:crosses val="autoZero"/>
        <c:crossBetween val="between"/>
      </c:valAx>
      <c:valAx>
        <c:axId val="143055104"/>
        <c:scaling>
          <c:orientation val="minMax"/>
        </c:scaling>
        <c:axPos val="r"/>
        <c:numFmt formatCode="General" sourceLinked="1"/>
        <c:tickLblPos val="nextTo"/>
        <c:crossAx val="143151104"/>
        <c:crosses val="max"/>
        <c:crossBetween val="between"/>
      </c:valAx>
      <c:catAx>
        <c:axId val="143151104"/>
        <c:scaling>
          <c:orientation val="minMax"/>
        </c:scaling>
        <c:delete val="1"/>
        <c:axPos val="b"/>
        <c:tickLblPos val="none"/>
        <c:crossAx val="143055104"/>
        <c:crosses val="autoZero"/>
        <c:auto val="1"/>
        <c:lblAlgn val="ctr"/>
        <c:lblOffset val="100"/>
      </c:catAx>
    </c:plotArea>
    <c:legend>
      <c:legendPos val="r"/>
      <c:layout/>
    </c:legend>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0D82F5-ADDB-4E9D-B341-8FB221BF88CD}" type="doc">
      <dgm:prSet loTypeId="urn:microsoft.com/office/officeart/2005/8/layout/venn3" loCatId="relationship" qsTypeId="urn:microsoft.com/office/officeart/2005/8/quickstyle/3d3" qsCatId="3D" csTypeId="urn:microsoft.com/office/officeart/2005/8/colors/colorful2" csCatId="colorful" phldr="1"/>
      <dgm:spPr/>
      <dgm:t>
        <a:bodyPr/>
        <a:lstStyle/>
        <a:p>
          <a:endParaRPr lang="en-US"/>
        </a:p>
      </dgm:t>
    </dgm:pt>
    <dgm:pt modelId="{8855D80F-26DF-41DC-A22D-736697F8546E}">
      <dgm:prSet phldrT="[Text]"/>
      <dgm:spPr/>
      <dgm:t>
        <a:bodyPr/>
        <a:lstStyle/>
        <a:p>
          <a:r>
            <a:rPr lang="en-US"/>
            <a:t>Salesman</a:t>
          </a:r>
        </a:p>
      </dgm:t>
    </dgm:pt>
    <dgm:pt modelId="{19DBE73F-864F-4F13-B63F-37C287B32E2C}" type="parTrans" cxnId="{1A0FABEF-8610-4A55-A139-79ADF6D3DE19}">
      <dgm:prSet/>
      <dgm:spPr/>
      <dgm:t>
        <a:bodyPr/>
        <a:lstStyle/>
        <a:p>
          <a:endParaRPr lang="en-US"/>
        </a:p>
      </dgm:t>
    </dgm:pt>
    <dgm:pt modelId="{B3B2C9E4-9CCB-474A-B644-C56141E1AADD}" type="sibTrans" cxnId="{1A0FABEF-8610-4A55-A139-79ADF6D3DE19}">
      <dgm:prSet/>
      <dgm:spPr/>
      <dgm:t>
        <a:bodyPr/>
        <a:lstStyle/>
        <a:p>
          <a:endParaRPr lang="en-US"/>
        </a:p>
      </dgm:t>
    </dgm:pt>
    <dgm:pt modelId="{97A11EB1-EB60-4E72-A6E3-3BEB0722D9B3}">
      <dgm:prSet phldrT="[Text]"/>
      <dgm:spPr/>
      <dgm:t>
        <a:bodyPr/>
        <a:lstStyle/>
        <a:p>
          <a:r>
            <a:rPr lang="en-US"/>
            <a:t>President</a:t>
          </a:r>
        </a:p>
      </dgm:t>
    </dgm:pt>
    <dgm:pt modelId="{DE42020C-0DFF-4458-90AF-0A0FE54787A7}" type="parTrans" cxnId="{1A692AA4-D859-4F08-89ED-8E89D9983031}">
      <dgm:prSet/>
      <dgm:spPr/>
      <dgm:t>
        <a:bodyPr/>
        <a:lstStyle/>
        <a:p>
          <a:endParaRPr lang="en-US"/>
        </a:p>
      </dgm:t>
    </dgm:pt>
    <dgm:pt modelId="{0D307FDD-F398-4910-A556-60A68B85075D}" type="sibTrans" cxnId="{1A692AA4-D859-4F08-89ED-8E89D9983031}">
      <dgm:prSet/>
      <dgm:spPr/>
      <dgm:t>
        <a:bodyPr/>
        <a:lstStyle/>
        <a:p>
          <a:endParaRPr lang="en-US"/>
        </a:p>
      </dgm:t>
    </dgm:pt>
    <dgm:pt modelId="{323A5274-8201-4FD0-9FEF-31409C35C99F}">
      <dgm:prSet phldrT="[Text]"/>
      <dgm:spPr/>
      <dgm:t>
        <a:bodyPr/>
        <a:lstStyle/>
        <a:p>
          <a:r>
            <a:rPr lang="en-US"/>
            <a:t>Manufacturer</a:t>
          </a:r>
        </a:p>
      </dgm:t>
    </dgm:pt>
    <dgm:pt modelId="{DAD50AFC-BD4E-40F0-B71F-E6EDADC4695A}" type="parTrans" cxnId="{F2ACC2BE-1329-4B0B-8786-51DC3FE16AAE}">
      <dgm:prSet/>
      <dgm:spPr/>
      <dgm:t>
        <a:bodyPr/>
        <a:lstStyle/>
        <a:p>
          <a:endParaRPr lang="en-US"/>
        </a:p>
      </dgm:t>
    </dgm:pt>
    <dgm:pt modelId="{179A5998-D73D-40D1-828A-5F8782D9BDFF}" type="sibTrans" cxnId="{F2ACC2BE-1329-4B0B-8786-51DC3FE16AAE}">
      <dgm:prSet/>
      <dgm:spPr/>
      <dgm:t>
        <a:bodyPr/>
        <a:lstStyle/>
        <a:p>
          <a:endParaRPr lang="en-US"/>
        </a:p>
      </dgm:t>
    </dgm:pt>
    <dgm:pt modelId="{19107C24-0BE5-4845-A578-031DF486DC87}">
      <dgm:prSet phldrT="[Text]"/>
      <dgm:spPr/>
      <dgm:t>
        <a:bodyPr/>
        <a:lstStyle/>
        <a:p>
          <a:r>
            <a:rPr lang="en-US" dirty="0" smtClean="0"/>
            <a:t>Designer</a:t>
          </a:r>
          <a:endParaRPr lang="en-US" dirty="0"/>
        </a:p>
      </dgm:t>
    </dgm:pt>
    <dgm:pt modelId="{49539C1F-50CB-4096-BD91-E3F58655E721}" type="parTrans" cxnId="{57E9AD1F-87FF-462D-8DAB-04B4D2DB8119}">
      <dgm:prSet/>
      <dgm:spPr/>
      <dgm:t>
        <a:bodyPr/>
        <a:lstStyle/>
        <a:p>
          <a:endParaRPr lang="en-US"/>
        </a:p>
      </dgm:t>
    </dgm:pt>
    <dgm:pt modelId="{01968837-7E90-49AE-B234-B273D857CB72}" type="sibTrans" cxnId="{57E9AD1F-87FF-462D-8DAB-04B4D2DB8119}">
      <dgm:prSet/>
      <dgm:spPr/>
      <dgm:t>
        <a:bodyPr/>
        <a:lstStyle/>
        <a:p>
          <a:endParaRPr lang="en-US"/>
        </a:p>
      </dgm:t>
    </dgm:pt>
    <dgm:pt modelId="{0C49B04E-044B-4176-B92E-F3BADCE99269}">
      <dgm:prSet phldrT="[Text]"/>
      <dgm:spPr/>
      <dgm:t>
        <a:bodyPr/>
        <a:lstStyle/>
        <a:p>
          <a:r>
            <a:rPr lang="en-US"/>
            <a:t>Prepares Button parts in proper order.</a:t>
          </a:r>
        </a:p>
      </dgm:t>
    </dgm:pt>
    <dgm:pt modelId="{EBB2EACC-CD2A-46F8-A764-930B4C212AAF}" type="parTrans" cxnId="{180FCA91-907D-4FF1-AA73-AC5300B4E2DE}">
      <dgm:prSet/>
      <dgm:spPr/>
      <dgm:t>
        <a:bodyPr/>
        <a:lstStyle/>
        <a:p>
          <a:endParaRPr lang="en-US"/>
        </a:p>
      </dgm:t>
    </dgm:pt>
    <dgm:pt modelId="{F321D5FC-03F9-43D4-A8FF-7A2F9D7B8B53}" type="sibTrans" cxnId="{180FCA91-907D-4FF1-AA73-AC5300B4E2DE}">
      <dgm:prSet/>
      <dgm:spPr/>
      <dgm:t>
        <a:bodyPr/>
        <a:lstStyle/>
        <a:p>
          <a:endParaRPr lang="en-US"/>
        </a:p>
      </dgm:t>
    </dgm:pt>
    <dgm:pt modelId="{78017A31-2286-4E8A-BD12-045DF7B2016C}">
      <dgm:prSet phldrT="[Text]"/>
      <dgm:spPr/>
      <dgm:t>
        <a:bodyPr/>
        <a:lstStyle/>
        <a:p>
          <a:r>
            <a:rPr lang="en-US"/>
            <a:t>Creates each button</a:t>
          </a:r>
        </a:p>
      </dgm:t>
    </dgm:pt>
    <dgm:pt modelId="{D6AF99D8-819C-4297-9241-442EF3955359}" type="parTrans" cxnId="{0185B7C5-B733-4089-B8DD-1F81A013DF06}">
      <dgm:prSet/>
      <dgm:spPr/>
      <dgm:t>
        <a:bodyPr/>
        <a:lstStyle/>
        <a:p>
          <a:endParaRPr lang="en-US"/>
        </a:p>
      </dgm:t>
    </dgm:pt>
    <dgm:pt modelId="{5CA1018C-950D-4D48-83A3-D9A224B8778E}" type="sibTrans" cxnId="{0185B7C5-B733-4089-B8DD-1F81A013DF06}">
      <dgm:prSet/>
      <dgm:spPr/>
      <dgm:t>
        <a:bodyPr/>
        <a:lstStyle/>
        <a:p>
          <a:endParaRPr lang="en-US"/>
        </a:p>
      </dgm:t>
    </dgm:pt>
    <dgm:pt modelId="{A7EE22D7-EBC9-4BAD-AAD2-9534B53270AC}">
      <dgm:prSet phldrT="[Text]"/>
      <dgm:spPr/>
      <dgm:t>
        <a:bodyPr/>
        <a:lstStyle/>
        <a:p>
          <a:r>
            <a:rPr lang="en-US"/>
            <a:t>Designer</a:t>
          </a:r>
        </a:p>
      </dgm:t>
    </dgm:pt>
    <dgm:pt modelId="{3E7FB1D9-EBFF-48E0-AA19-3CEE6276E0CF}" type="parTrans" cxnId="{0828EEE4-35DA-484E-89C9-59A252087697}">
      <dgm:prSet/>
      <dgm:spPr/>
      <dgm:t>
        <a:bodyPr/>
        <a:lstStyle/>
        <a:p>
          <a:endParaRPr lang="en-US"/>
        </a:p>
      </dgm:t>
    </dgm:pt>
    <dgm:pt modelId="{0ED8B3B6-48D1-4B8A-B43B-DA4D8E100F3D}" type="sibTrans" cxnId="{0828EEE4-35DA-484E-89C9-59A252087697}">
      <dgm:prSet/>
      <dgm:spPr/>
      <dgm:t>
        <a:bodyPr/>
        <a:lstStyle/>
        <a:p>
          <a:endParaRPr lang="en-US"/>
        </a:p>
      </dgm:t>
    </dgm:pt>
    <dgm:pt modelId="{A5009954-7D0A-49F4-A278-AF36A901C7EA}">
      <dgm:prSet phldrT="[Text]"/>
      <dgm:spPr/>
      <dgm:t>
        <a:bodyPr/>
        <a:lstStyle/>
        <a:p>
          <a:r>
            <a:rPr lang="en-US" dirty="0" smtClean="0"/>
            <a:t>Inspects each badge</a:t>
          </a:r>
          <a:endParaRPr lang="en-US" dirty="0"/>
        </a:p>
      </dgm:t>
    </dgm:pt>
    <dgm:pt modelId="{B9428EF8-F10A-4019-9899-7A20FA0B9BF9}" type="parTrans" cxnId="{8BA645C7-8604-45E3-87F2-38CA94CAFC87}">
      <dgm:prSet/>
      <dgm:spPr/>
      <dgm:t>
        <a:bodyPr/>
        <a:lstStyle/>
        <a:p>
          <a:endParaRPr lang="en-US"/>
        </a:p>
      </dgm:t>
    </dgm:pt>
    <dgm:pt modelId="{905470EA-30F9-4FF5-875A-5F1C38883009}" type="sibTrans" cxnId="{8BA645C7-8604-45E3-87F2-38CA94CAFC87}">
      <dgm:prSet/>
      <dgm:spPr/>
      <dgm:t>
        <a:bodyPr/>
        <a:lstStyle/>
        <a:p>
          <a:endParaRPr lang="en-US"/>
        </a:p>
      </dgm:t>
    </dgm:pt>
    <dgm:pt modelId="{44E44135-0EC3-40EA-96C7-DFD25DE88109}">
      <dgm:prSet phldrT="[Text]"/>
      <dgm:spPr/>
      <dgm:t>
        <a:bodyPr/>
        <a:lstStyle/>
        <a:p>
          <a:r>
            <a:rPr lang="en-US" dirty="0" smtClean="0"/>
            <a:t>Tells salesman how many to cut out</a:t>
          </a:r>
          <a:endParaRPr lang="en-US" dirty="0"/>
        </a:p>
      </dgm:t>
    </dgm:pt>
    <dgm:pt modelId="{54DCA4DA-09E0-43C9-98E2-59AB6E624492}" type="parTrans" cxnId="{E64978F0-0E65-4C2E-9FE4-517D260BAF5D}">
      <dgm:prSet/>
      <dgm:spPr/>
      <dgm:t>
        <a:bodyPr/>
        <a:lstStyle/>
        <a:p>
          <a:endParaRPr lang="en-US"/>
        </a:p>
      </dgm:t>
    </dgm:pt>
    <dgm:pt modelId="{2ADB1A75-591D-4EF6-B398-9C56EFAD102B}" type="sibTrans" cxnId="{E64978F0-0E65-4C2E-9FE4-517D260BAF5D}">
      <dgm:prSet/>
      <dgm:spPr/>
      <dgm:t>
        <a:bodyPr/>
        <a:lstStyle/>
        <a:p>
          <a:endParaRPr lang="en-US"/>
        </a:p>
      </dgm:t>
    </dgm:pt>
    <dgm:pt modelId="{9C3426C3-7355-452D-AB78-24FA4B581A5C}">
      <dgm:prSet phldrT="[Text]"/>
      <dgm:spPr/>
      <dgm:t>
        <a:bodyPr/>
        <a:lstStyle/>
        <a:p>
          <a:r>
            <a:rPr lang="en-US" dirty="0"/>
            <a:t>Cuts out each button</a:t>
          </a:r>
        </a:p>
      </dgm:t>
    </dgm:pt>
    <dgm:pt modelId="{65C3D8CB-CE19-4B45-8D9F-FC2262B7E3E2}" type="sibTrans" cxnId="{60923A51-075A-4C5B-B4E6-E7E7BA4E8B67}">
      <dgm:prSet/>
      <dgm:spPr/>
      <dgm:t>
        <a:bodyPr/>
        <a:lstStyle/>
        <a:p>
          <a:endParaRPr lang="en-US"/>
        </a:p>
      </dgm:t>
    </dgm:pt>
    <dgm:pt modelId="{D88096DF-95FF-4B1D-9B14-97497CD95DC4}" type="parTrans" cxnId="{60923A51-075A-4C5B-B4E6-E7E7BA4E8B67}">
      <dgm:prSet/>
      <dgm:spPr/>
      <dgm:t>
        <a:bodyPr/>
        <a:lstStyle/>
        <a:p>
          <a:endParaRPr lang="en-US"/>
        </a:p>
      </dgm:t>
    </dgm:pt>
    <dgm:pt modelId="{781313BD-DA67-453E-A975-4FA57AAAF2BC}">
      <dgm:prSet phldrT="[Text]"/>
      <dgm:spPr/>
      <dgm:t>
        <a:bodyPr/>
        <a:lstStyle/>
        <a:p>
          <a:r>
            <a:rPr lang="en-US" dirty="0" smtClean="0"/>
            <a:t>Places badge in bag</a:t>
          </a:r>
          <a:endParaRPr lang="en-US" dirty="0"/>
        </a:p>
      </dgm:t>
    </dgm:pt>
    <dgm:pt modelId="{DCF6B08A-7B95-4235-9E39-26E4F58668C4}" type="parTrans" cxnId="{40BCAFDF-52D9-4EFD-8CE5-9D16CF1AA3BB}">
      <dgm:prSet/>
      <dgm:spPr/>
      <dgm:t>
        <a:bodyPr/>
        <a:lstStyle/>
        <a:p>
          <a:endParaRPr lang="en-US"/>
        </a:p>
      </dgm:t>
    </dgm:pt>
    <dgm:pt modelId="{8153A25B-C341-4993-A0D3-24001F8A2E3A}" type="sibTrans" cxnId="{40BCAFDF-52D9-4EFD-8CE5-9D16CF1AA3BB}">
      <dgm:prSet/>
      <dgm:spPr/>
      <dgm:t>
        <a:bodyPr/>
        <a:lstStyle/>
        <a:p>
          <a:endParaRPr lang="en-US"/>
        </a:p>
      </dgm:t>
    </dgm:pt>
    <dgm:pt modelId="{CE4AC793-ACDD-4444-9841-B52745778859}">
      <dgm:prSet phldrT="[Text]"/>
      <dgm:spPr/>
      <dgm:t>
        <a:bodyPr/>
        <a:lstStyle/>
        <a:p>
          <a:r>
            <a:rPr lang="en-US" dirty="0" smtClean="0"/>
            <a:t>Checks off each badge as completed</a:t>
          </a:r>
          <a:endParaRPr lang="en-US" dirty="0"/>
        </a:p>
      </dgm:t>
    </dgm:pt>
    <dgm:pt modelId="{652FD25D-C82C-4890-B988-E4F8A87A388F}" type="parTrans" cxnId="{C65A5504-C868-4237-A95B-78388DEE6101}">
      <dgm:prSet/>
      <dgm:spPr/>
      <dgm:t>
        <a:bodyPr/>
        <a:lstStyle/>
        <a:p>
          <a:endParaRPr lang="en-US"/>
        </a:p>
      </dgm:t>
    </dgm:pt>
    <dgm:pt modelId="{AF63CC09-0223-4907-91AD-D786796FA288}" type="sibTrans" cxnId="{C65A5504-C868-4237-A95B-78388DEE6101}">
      <dgm:prSet/>
      <dgm:spPr/>
      <dgm:t>
        <a:bodyPr/>
        <a:lstStyle/>
        <a:p>
          <a:endParaRPr lang="en-US"/>
        </a:p>
      </dgm:t>
    </dgm:pt>
    <dgm:pt modelId="{B93B531D-9C01-48B6-8376-38345DD7E254}">
      <dgm:prSet phldrT="[Text]"/>
      <dgm:spPr/>
      <dgm:t>
        <a:bodyPr/>
        <a:lstStyle/>
        <a:p>
          <a:r>
            <a:rPr lang="en-US" dirty="0" smtClean="0"/>
            <a:t>Records losses</a:t>
          </a:r>
          <a:endParaRPr lang="en-US" dirty="0"/>
        </a:p>
      </dgm:t>
    </dgm:pt>
    <dgm:pt modelId="{21C55688-E455-4624-ADD4-C109E94C7C66}" type="parTrans" cxnId="{6391DB2F-5318-4CE3-B4CF-772BD3F4475C}">
      <dgm:prSet/>
      <dgm:spPr/>
      <dgm:t>
        <a:bodyPr/>
        <a:lstStyle/>
        <a:p>
          <a:endParaRPr lang="en-US"/>
        </a:p>
      </dgm:t>
    </dgm:pt>
    <dgm:pt modelId="{A9A1CD13-CA18-410D-B45C-8B69926097DB}" type="sibTrans" cxnId="{6391DB2F-5318-4CE3-B4CF-772BD3F4475C}">
      <dgm:prSet/>
      <dgm:spPr/>
      <dgm:t>
        <a:bodyPr/>
        <a:lstStyle/>
        <a:p>
          <a:endParaRPr lang="en-US"/>
        </a:p>
      </dgm:t>
    </dgm:pt>
    <dgm:pt modelId="{3DE3368E-920B-4573-9231-B34B13535ECE}" type="pres">
      <dgm:prSet presAssocID="{E00D82F5-ADDB-4E9D-B341-8FB221BF88CD}" presName="Name0" presStyleCnt="0">
        <dgm:presLayoutVars>
          <dgm:dir/>
          <dgm:resizeHandles val="exact"/>
        </dgm:presLayoutVars>
      </dgm:prSet>
      <dgm:spPr/>
      <dgm:t>
        <a:bodyPr/>
        <a:lstStyle/>
        <a:p>
          <a:endParaRPr lang="en-US"/>
        </a:p>
      </dgm:t>
    </dgm:pt>
    <dgm:pt modelId="{CB352840-7448-47B3-9980-E8A1BF26806F}" type="pres">
      <dgm:prSet presAssocID="{8855D80F-26DF-41DC-A22D-736697F8546E}" presName="Name5" presStyleLbl="vennNode1" presStyleIdx="0" presStyleCnt="5">
        <dgm:presLayoutVars>
          <dgm:bulletEnabled val="1"/>
        </dgm:presLayoutVars>
      </dgm:prSet>
      <dgm:spPr/>
      <dgm:t>
        <a:bodyPr/>
        <a:lstStyle/>
        <a:p>
          <a:endParaRPr lang="en-US"/>
        </a:p>
      </dgm:t>
    </dgm:pt>
    <dgm:pt modelId="{A98C5B24-D8ED-493B-96D0-7D9991280B9D}" type="pres">
      <dgm:prSet presAssocID="{B3B2C9E4-9CCB-474A-B644-C56141E1AADD}" presName="space" presStyleCnt="0"/>
      <dgm:spPr/>
    </dgm:pt>
    <dgm:pt modelId="{9717E915-9DCB-4CFE-9865-7643C5EC98A3}" type="pres">
      <dgm:prSet presAssocID="{97A11EB1-EB60-4E72-A6E3-3BEB0722D9B3}" presName="Name5" presStyleLbl="vennNode1" presStyleIdx="1" presStyleCnt="5">
        <dgm:presLayoutVars>
          <dgm:bulletEnabled val="1"/>
        </dgm:presLayoutVars>
      </dgm:prSet>
      <dgm:spPr/>
      <dgm:t>
        <a:bodyPr/>
        <a:lstStyle/>
        <a:p>
          <a:endParaRPr lang="en-US"/>
        </a:p>
      </dgm:t>
    </dgm:pt>
    <dgm:pt modelId="{6B3DBBAF-442C-4ECB-B783-80350A74C3D9}" type="pres">
      <dgm:prSet presAssocID="{0D307FDD-F398-4910-A556-60A68B85075D}" presName="space" presStyleCnt="0"/>
      <dgm:spPr/>
    </dgm:pt>
    <dgm:pt modelId="{AD1A295B-092B-4F63-8761-EC367FEB2B2D}" type="pres">
      <dgm:prSet presAssocID="{323A5274-8201-4FD0-9FEF-31409C35C99F}" presName="Name5" presStyleLbl="vennNode1" presStyleIdx="2" presStyleCnt="5">
        <dgm:presLayoutVars>
          <dgm:bulletEnabled val="1"/>
        </dgm:presLayoutVars>
      </dgm:prSet>
      <dgm:spPr/>
      <dgm:t>
        <a:bodyPr/>
        <a:lstStyle/>
        <a:p>
          <a:endParaRPr lang="en-US"/>
        </a:p>
      </dgm:t>
    </dgm:pt>
    <dgm:pt modelId="{C14BD469-9187-46DE-84EF-718169885968}" type="pres">
      <dgm:prSet presAssocID="{179A5998-D73D-40D1-828A-5F8782D9BDFF}" presName="space" presStyleCnt="0"/>
      <dgm:spPr/>
    </dgm:pt>
    <dgm:pt modelId="{FDD6CAD6-13B8-4F25-A2F3-D31CE13814A1}" type="pres">
      <dgm:prSet presAssocID="{19107C24-0BE5-4845-A578-031DF486DC87}" presName="Name5" presStyleLbl="vennNode1" presStyleIdx="3" presStyleCnt="5">
        <dgm:presLayoutVars>
          <dgm:bulletEnabled val="1"/>
        </dgm:presLayoutVars>
      </dgm:prSet>
      <dgm:spPr/>
      <dgm:t>
        <a:bodyPr/>
        <a:lstStyle/>
        <a:p>
          <a:endParaRPr lang="en-US"/>
        </a:p>
      </dgm:t>
    </dgm:pt>
    <dgm:pt modelId="{2483A272-98C7-4AA9-ADB9-44D4B351A23B}" type="pres">
      <dgm:prSet presAssocID="{01968837-7E90-49AE-B234-B273D857CB72}" presName="space" presStyleCnt="0"/>
      <dgm:spPr/>
    </dgm:pt>
    <dgm:pt modelId="{E99A98F7-2A91-4A27-9918-DA5652C77C72}" type="pres">
      <dgm:prSet presAssocID="{A7EE22D7-EBC9-4BAD-AAD2-9534B53270AC}" presName="Name5" presStyleLbl="vennNode1" presStyleIdx="4" presStyleCnt="5">
        <dgm:presLayoutVars>
          <dgm:bulletEnabled val="1"/>
        </dgm:presLayoutVars>
      </dgm:prSet>
      <dgm:spPr/>
      <dgm:t>
        <a:bodyPr/>
        <a:lstStyle/>
        <a:p>
          <a:endParaRPr lang="en-US"/>
        </a:p>
      </dgm:t>
    </dgm:pt>
  </dgm:ptLst>
  <dgm:cxnLst>
    <dgm:cxn modelId="{FF766B95-695A-4216-9990-B3763A96C66B}" type="presOf" srcId="{78017A31-2286-4E8A-BD12-045DF7B2016C}" destId="{AD1A295B-092B-4F63-8761-EC367FEB2B2D}" srcOrd="0" destOrd="1" presId="urn:microsoft.com/office/officeart/2005/8/layout/venn3"/>
    <dgm:cxn modelId="{57653B10-A8BB-474F-B057-91F6253341FE}" type="presOf" srcId="{9C3426C3-7355-452D-AB78-24FA4B581A5C}" destId="{CB352840-7448-47B3-9980-E8A1BF26806F}" srcOrd="0" destOrd="1" presId="urn:microsoft.com/office/officeart/2005/8/layout/venn3"/>
    <dgm:cxn modelId="{7BD6B247-5D7A-438A-B55A-0B3CE7B96193}" type="presOf" srcId="{B93B531D-9C01-48B6-8376-38345DD7E254}" destId="{E99A98F7-2A91-4A27-9918-DA5652C77C72}" srcOrd="0" destOrd="3" presId="urn:microsoft.com/office/officeart/2005/8/layout/venn3"/>
    <dgm:cxn modelId="{9F8B97D8-B195-493C-AFEC-2912506C5710}" type="presOf" srcId="{8855D80F-26DF-41DC-A22D-736697F8546E}" destId="{CB352840-7448-47B3-9980-E8A1BF26806F}" srcOrd="0" destOrd="0" presId="urn:microsoft.com/office/officeart/2005/8/layout/venn3"/>
    <dgm:cxn modelId="{57E9AD1F-87FF-462D-8DAB-04B4D2DB8119}" srcId="{E00D82F5-ADDB-4E9D-B341-8FB221BF88CD}" destId="{19107C24-0BE5-4845-A578-031DF486DC87}" srcOrd="3" destOrd="0" parTransId="{49539C1F-50CB-4096-BD91-E3F58655E721}" sibTransId="{01968837-7E90-49AE-B234-B273D857CB72}"/>
    <dgm:cxn modelId="{8D6536BF-D943-4D8D-ADC8-0D9D107F3E02}" type="presOf" srcId="{97A11EB1-EB60-4E72-A6E3-3BEB0722D9B3}" destId="{9717E915-9DCB-4CFE-9865-7643C5EC98A3}" srcOrd="0" destOrd="0" presId="urn:microsoft.com/office/officeart/2005/8/layout/venn3"/>
    <dgm:cxn modelId="{0185B7C5-B733-4089-B8DD-1F81A013DF06}" srcId="{323A5274-8201-4FD0-9FEF-31409C35C99F}" destId="{78017A31-2286-4E8A-BD12-045DF7B2016C}" srcOrd="0" destOrd="0" parTransId="{D6AF99D8-819C-4297-9241-442EF3955359}" sibTransId="{5CA1018C-950D-4D48-83A3-D9A224B8778E}"/>
    <dgm:cxn modelId="{1A0FABEF-8610-4A55-A139-79ADF6D3DE19}" srcId="{E00D82F5-ADDB-4E9D-B341-8FB221BF88CD}" destId="{8855D80F-26DF-41DC-A22D-736697F8546E}" srcOrd="0" destOrd="0" parTransId="{19DBE73F-864F-4F13-B63F-37C287B32E2C}" sibTransId="{B3B2C9E4-9CCB-474A-B644-C56141E1AADD}"/>
    <dgm:cxn modelId="{0828EEE4-35DA-484E-89C9-59A252087697}" srcId="{E00D82F5-ADDB-4E9D-B341-8FB221BF88CD}" destId="{A7EE22D7-EBC9-4BAD-AAD2-9534B53270AC}" srcOrd="4" destOrd="0" parTransId="{3E7FB1D9-EBFF-48E0-AA19-3CEE6276E0CF}" sibTransId="{0ED8B3B6-48D1-4B8A-B43B-DA4D8E100F3D}"/>
    <dgm:cxn modelId="{8889A99E-5A13-459A-8C84-104CD32FF9EC}" type="presOf" srcId="{CE4AC793-ACDD-4444-9841-B52745778859}" destId="{E99A98F7-2A91-4A27-9918-DA5652C77C72}" srcOrd="0" destOrd="2" presId="urn:microsoft.com/office/officeart/2005/8/layout/venn3"/>
    <dgm:cxn modelId="{0CD72985-B751-466F-A7B2-CE01A71DFCD4}" type="presOf" srcId="{323A5274-8201-4FD0-9FEF-31409C35C99F}" destId="{AD1A295B-092B-4F63-8761-EC367FEB2B2D}" srcOrd="0" destOrd="0" presId="urn:microsoft.com/office/officeart/2005/8/layout/venn3"/>
    <dgm:cxn modelId="{096E8F6E-EE50-4A13-AD25-6D0A4BB586B5}" type="presOf" srcId="{E00D82F5-ADDB-4E9D-B341-8FB221BF88CD}" destId="{3DE3368E-920B-4573-9231-B34B13535ECE}" srcOrd="0" destOrd="0" presId="urn:microsoft.com/office/officeart/2005/8/layout/venn3"/>
    <dgm:cxn modelId="{28F52E01-65F3-4F27-A4E9-BC5916D73E13}" type="presOf" srcId="{A7EE22D7-EBC9-4BAD-AAD2-9534B53270AC}" destId="{E99A98F7-2A91-4A27-9918-DA5652C77C72}" srcOrd="0" destOrd="0" presId="urn:microsoft.com/office/officeart/2005/8/layout/venn3"/>
    <dgm:cxn modelId="{1A692AA4-D859-4F08-89ED-8E89D9983031}" srcId="{E00D82F5-ADDB-4E9D-B341-8FB221BF88CD}" destId="{97A11EB1-EB60-4E72-A6E3-3BEB0722D9B3}" srcOrd="1" destOrd="0" parTransId="{DE42020C-0DFF-4458-90AF-0A0FE54787A7}" sibTransId="{0D307FDD-F398-4910-A556-60A68B85075D}"/>
    <dgm:cxn modelId="{60F74801-3D05-4844-9825-51B9BF262463}" type="presOf" srcId="{19107C24-0BE5-4845-A578-031DF486DC87}" destId="{FDD6CAD6-13B8-4F25-A2F3-D31CE13814A1}" srcOrd="0" destOrd="0" presId="urn:microsoft.com/office/officeart/2005/8/layout/venn3"/>
    <dgm:cxn modelId="{69AD7557-2C06-4D58-8F36-878516B480B1}" type="presOf" srcId="{44E44135-0EC3-40EA-96C7-DFD25DE88109}" destId="{E99A98F7-2A91-4A27-9918-DA5652C77C72}" srcOrd="0" destOrd="1" presId="urn:microsoft.com/office/officeart/2005/8/layout/venn3"/>
    <dgm:cxn modelId="{C65A5504-C868-4237-A95B-78388DEE6101}" srcId="{A7EE22D7-EBC9-4BAD-AAD2-9534B53270AC}" destId="{CE4AC793-ACDD-4444-9841-B52745778859}" srcOrd="1" destOrd="0" parTransId="{652FD25D-C82C-4890-B988-E4F8A87A388F}" sibTransId="{AF63CC09-0223-4907-91AD-D786796FA288}"/>
    <dgm:cxn modelId="{40BCAFDF-52D9-4EFD-8CE5-9D16CF1AA3BB}" srcId="{19107C24-0BE5-4845-A578-031DF486DC87}" destId="{781313BD-DA67-453E-A975-4FA57AAAF2BC}" srcOrd="1" destOrd="0" parTransId="{DCF6B08A-7B95-4235-9E39-26E4F58668C4}" sibTransId="{8153A25B-C341-4993-A0D3-24001F8A2E3A}"/>
    <dgm:cxn modelId="{5C156FDF-9CB7-44AB-B4DD-D0D95418A837}" type="presOf" srcId="{A5009954-7D0A-49F4-A278-AF36A901C7EA}" destId="{FDD6CAD6-13B8-4F25-A2F3-D31CE13814A1}" srcOrd="0" destOrd="1" presId="urn:microsoft.com/office/officeart/2005/8/layout/venn3"/>
    <dgm:cxn modelId="{60923A51-075A-4C5B-B4E6-E7E7BA4E8B67}" srcId="{8855D80F-26DF-41DC-A22D-736697F8546E}" destId="{9C3426C3-7355-452D-AB78-24FA4B581A5C}" srcOrd="0" destOrd="0" parTransId="{D88096DF-95FF-4B1D-9B14-97497CD95DC4}" sibTransId="{65C3D8CB-CE19-4B45-8D9F-FC2262B7E3E2}"/>
    <dgm:cxn modelId="{C6077643-1476-4E62-BBCB-D41BDF143B77}" type="presOf" srcId="{0C49B04E-044B-4176-B92E-F3BADCE99269}" destId="{9717E915-9DCB-4CFE-9865-7643C5EC98A3}" srcOrd="0" destOrd="1" presId="urn:microsoft.com/office/officeart/2005/8/layout/venn3"/>
    <dgm:cxn modelId="{180FCA91-907D-4FF1-AA73-AC5300B4E2DE}" srcId="{97A11EB1-EB60-4E72-A6E3-3BEB0722D9B3}" destId="{0C49B04E-044B-4176-B92E-F3BADCE99269}" srcOrd="0" destOrd="0" parTransId="{EBB2EACC-CD2A-46F8-A764-930B4C212AAF}" sibTransId="{F321D5FC-03F9-43D4-A8FF-7A2F9D7B8B53}"/>
    <dgm:cxn modelId="{55D0882E-1D23-4CA9-BFAB-7412E7767840}" type="presOf" srcId="{781313BD-DA67-453E-A975-4FA57AAAF2BC}" destId="{FDD6CAD6-13B8-4F25-A2F3-D31CE13814A1}" srcOrd="0" destOrd="2" presId="urn:microsoft.com/office/officeart/2005/8/layout/venn3"/>
    <dgm:cxn modelId="{8BA645C7-8604-45E3-87F2-38CA94CAFC87}" srcId="{19107C24-0BE5-4845-A578-031DF486DC87}" destId="{A5009954-7D0A-49F4-A278-AF36A901C7EA}" srcOrd="0" destOrd="0" parTransId="{B9428EF8-F10A-4019-9899-7A20FA0B9BF9}" sibTransId="{905470EA-30F9-4FF5-875A-5F1C38883009}"/>
    <dgm:cxn modelId="{6391DB2F-5318-4CE3-B4CF-772BD3F4475C}" srcId="{A7EE22D7-EBC9-4BAD-AAD2-9534B53270AC}" destId="{B93B531D-9C01-48B6-8376-38345DD7E254}" srcOrd="2" destOrd="0" parTransId="{21C55688-E455-4624-ADD4-C109E94C7C66}" sibTransId="{A9A1CD13-CA18-410D-B45C-8B69926097DB}"/>
    <dgm:cxn modelId="{F2ACC2BE-1329-4B0B-8786-51DC3FE16AAE}" srcId="{E00D82F5-ADDB-4E9D-B341-8FB221BF88CD}" destId="{323A5274-8201-4FD0-9FEF-31409C35C99F}" srcOrd="2" destOrd="0" parTransId="{DAD50AFC-BD4E-40F0-B71F-E6EDADC4695A}" sibTransId="{179A5998-D73D-40D1-828A-5F8782D9BDFF}"/>
    <dgm:cxn modelId="{E64978F0-0E65-4C2E-9FE4-517D260BAF5D}" srcId="{A7EE22D7-EBC9-4BAD-AAD2-9534B53270AC}" destId="{44E44135-0EC3-40EA-96C7-DFD25DE88109}" srcOrd="0" destOrd="0" parTransId="{54DCA4DA-09E0-43C9-98E2-59AB6E624492}" sibTransId="{2ADB1A75-591D-4EF6-B398-9C56EFAD102B}"/>
    <dgm:cxn modelId="{BD1A481E-C585-42C5-9BB8-62DFB479157A}" type="presParOf" srcId="{3DE3368E-920B-4573-9231-B34B13535ECE}" destId="{CB352840-7448-47B3-9980-E8A1BF26806F}" srcOrd="0" destOrd="0" presId="urn:microsoft.com/office/officeart/2005/8/layout/venn3"/>
    <dgm:cxn modelId="{FF8882F1-6453-4862-82E8-7C851CC85F58}" type="presParOf" srcId="{3DE3368E-920B-4573-9231-B34B13535ECE}" destId="{A98C5B24-D8ED-493B-96D0-7D9991280B9D}" srcOrd="1" destOrd="0" presId="urn:microsoft.com/office/officeart/2005/8/layout/venn3"/>
    <dgm:cxn modelId="{1060B53F-761C-4732-8BA3-20D75637289A}" type="presParOf" srcId="{3DE3368E-920B-4573-9231-B34B13535ECE}" destId="{9717E915-9DCB-4CFE-9865-7643C5EC98A3}" srcOrd="2" destOrd="0" presId="urn:microsoft.com/office/officeart/2005/8/layout/venn3"/>
    <dgm:cxn modelId="{C9FC967D-014D-4209-B79B-B92D9D8D77BC}" type="presParOf" srcId="{3DE3368E-920B-4573-9231-B34B13535ECE}" destId="{6B3DBBAF-442C-4ECB-B783-80350A74C3D9}" srcOrd="3" destOrd="0" presId="urn:microsoft.com/office/officeart/2005/8/layout/venn3"/>
    <dgm:cxn modelId="{C20DCD3C-D586-45A1-874E-A3F39A049C70}" type="presParOf" srcId="{3DE3368E-920B-4573-9231-B34B13535ECE}" destId="{AD1A295B-092B-4F63-8761-EC367FEB2B2D}" srcOrd="4" destOrd="0" presId="urn:microsoft.com/office/officeart/2005/8/layout/venn3"/>
    <dgm:cxn modelId="{B12E5741-1D28-4A9C-ADFB-DF88C951A435}" type="presParOf" srcId="{3DE3368E-920B-4573-9231-B34B13535ECE}" destId="{C14BD469-9187-46DE-84EF-718169885968}" srcOrd="5" destOrd="0" presId="urn:microsoft.com/office/officeart/2005/8/layout/venn3"/>
    <dgm:cxn modelId="{E60927D3-C060-4C7F-8C8E-1B1B622447B5}" type="presParOf" srcId="{3DE3368E-920B-4573-9231-B34B13535ECE}" destId="{FDD6CAD6-13B8-4F25-A2F3-D31CE13814A1}" srcOrd="6" destOrd="0" presId="urn:microsoft.com/office/officeart/2005/8/layout/venn3"/>
    <dgm:cxn modelId="{ACD8EA93-0CB9-4DFA-872D-03520BCB5D2C}" type="presParOf" srcId="{3DE3368E-920B-4573-9231-B34B13535ECE}" destId="{2483A272-98C7-4AA9-ADB9-44D4B351A23B}" srcOrd="7" destOrd="0" presId="urn:microsoft.com/office/officeart/2005/8/layout/venn3"/>
    <dgm:cxn modelId="{27E9C385-CE72-40E1-A72B-D96A692BE0B7}" type="presParOf" srcId="{3DE3368E-920B-4573-9231-B34B13535ECE}" destId="{E99A98F7-2A91-4A27-9918-DA5652C77C72}" srcOrd="8" destOrd="0" presId="urn:microsoft.com/office/officeart/2005/8/layout/ven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352840-7448-47B3-9980-E8A1BF26806F}">
      <dsp:nvSpPr>
        <dsp:cNvPr id="0" name=""/>
        <dsp:cNvSpPr/>
      </dsp:nvSpPr>
      <dsp:spPr>
        <a:xfrm>
          <a:off x="856" y="1369937"/>
          <a:ext cx="1670080" cy="1670080"/>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91910" tIns="15240" rIns="91910" bIns="15240" numCol="1" spcCol="1270" anchor="ctr" anchorCtr="1">
          <a:noAutofit/>
        </a:bodyPr>
        <a:lstStyle/>
        <a:p>
          <a:pPr lvl="0" algn="l" defTabSz="533400">
            <a:lnSpc>
              <a:spcPct val="90000"/>
            </a:lnSpc>
            <a:spcBef>
              <a:spcPct val="0"/>
            </a:spcBef>
            <a:spcAft>
              <a:spcPct val="35000"/>
            </a:spcAft>
          </a:pPr>
          <a:r>
            <a:rPr lang="en-US" sz="1200" kern="1200"/>
            <a:t>Salesman</a:t>
          </a:r>
        </a:p>
        <a:p>
          <a:pPr marL="57150" lvl="1" indent="-57150" algn="l" defTabSz="400050">
            <a:lnSpc>
              <a:spcPct val="90000"/>
            </a:lnSpc>
            <a:spcBef>
              <a:spcPct val="0"/>
            </a:spcBef>
            <a:spcAft>
              <a:spcPct val="15000"/>
            </a:spcAft>
            <a:buChar char="••"/>
          </a:pPr>
          <a:r>
            <a:rPr lang="en-US" sz="900" kern="1200" dirty="0"/>
            <a:t>Cuts out each button</a:t>
          </a:r>
        </a:p>
      </dsp:txBody>
      <dsp:txXfrm>
        <a:off x="856" y="1369937"/>
        <a:ext cx="1670080" cy="1670080"/>
      </dsp:txXfrm>
    </dsp:sp>
    <dsp:sp modelId="{9717E915-9DCB-4CFE-9865-7643C5EC98A3}">
      <dsp:nvSpPr>
        <dsp:cNvPr id="0" name=""/>
        <dsp:cNvSpPr/>
      </dsp:nvSpPr>
      <dsp:spPr>
        <a:xfrm>
          <a:off x="1336920" y="1369937"/>
          <a:ext cx="1670080" cy="1670080"/>
        </a:xfrm>
        <a:prstGeom prst="ellipse">
          <a:avLst/>
        </a:prstGeom>
        <a:solidFill>
          <a:schemeClr val="accent2">
            <a:alpha val="50000"/>
            <a:hueOff val="1170380"/>
            <a:satOff val="-1460"/>
            <a:lumOff val="343"/>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91910" tIns="15240" rIns="91910" bIns="15240" numCol="1" spcCol="1270" anchor="ctr" anchorCtr="1">
          <a:noAutofit/>
        </a:bodyPr>
        <a:lstStyle/>
        <a:p>
          <a:pPr lvl="0" algn="l" defTabSz="533400">
            <a:lnSpc>
              <a:spcPct val="90000"/>
            </a:lnSpc>
            <a:spcBef>
              <a:spcPct val="0"/>
            </a:spcBef>
            <a:spcAft>
              <a:spcPct val="35000"/>
            </a:spcAft>
          </a:pPr>
          <a:r>
            <a:rPr lang="en-US" sz="1200" kern="1200"/>
            <a:t>President</a:t>
          </a:r>
        </a:p>
        <a:p>
          <a:pPr marL="57150" lvl="1" indent="-57150" algn="l" defTabSz="400050">
            <a:lnSpc>
              <a:spcPct val="90000"/>
            </a:lnSpc>
            <a:spcBef>
              <a:spcPct val="0"/>
            </a:spcBef>
            <a:spcAft>
              <a:spcPct val="15000"/>
            </a:spcAft>
            <a:buChar char="••"/>
          </a:pPr>
          <a:r>
            <a:rPr lang="en-US" sz="900" kern="1200"/>
            <a:t>Prepares Button parts in proper order.</a:t>
          </a:r>
        </a:p>
      </dsp:txBody>
      <dsp:txXfrm>
        <a:off x="1336920" y="1369937"/>
        <a:ext cx="1670080" cy="1670080"/>
      </dsp:txXfrm>
    </dsp:sp>
    <dsp:sp modelId="{AD1A295B-092B-4F63-8761-EC367FEB2B2D}">
      <dsp:nvSpPr>
        <dsp:cNvPr id="0" name=""/>
        <dsp:cNvSpPr/>
      </dsp:nvSpPr>
      <dsp:spPr>
        <a:xfrm>
          <a:off x="2672985" y="1369937"/>
          <a:ext cx="1670080" cy="1670080"/>
        </a:xfrm>
        <a:prstGeom prst="ellipse">
          <a:avLst/>
        </a:prstGeom>
        <a:solidFill>
          <a:schemeClr val="accent2">
            <a:alpha val="50000"/>
            <a:hueOff val="2340759"/>
            <a:satOff val="-2919"/>
            <a:lumOff val="686"/>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91910" tIns="15240" rIns="91910" bIns="15240" numCol="1" spcCol="1270" anchor="ctr" anchorCtr="1">
          <a:noAutofit/>
        </a:bodyPr>
        <a:lstStyle/>
        <a:p>
          <a:pPr lvl="0" algn="l" defTabSz="533400">
            <a:lnSpc>
              <a:spcPct val="90000"/>
            </a:lnSpc>
            <a:spcBef>
              <a:spcPct val="0"/>
            </a:spcBef>
            <a:spcAft>
              <a:spcPct val="35000"/>
            </a:spcAft>
          </a:pPr>
          <a:r>
            <a:rPr lang="en-US" sz="1200" kern="1200"/>
            <a:t>Manufacturer</a:t>
          </a:r>
        </a:p>
        <a:p>
          <a:pPr marL="57150" lvl="1" indent="-57150" algn="l" defTabSz="400050">
            <a:lnSpc>
              <a:spcPct val="90000"/>
            </a:lnSpc>
            <a:spcBef>
              <a:spcPct val="0"/>
            </a:spcBef>
            <a:spcAft>
              <a:spcPct val="15000"/>
            </a:spcAft>
            <a:buChar char="••"/>
          </a:pPr>
          <a:r>
            <a:rPr lang="en-US" sz="900" kern="1200"/>
            <a:t>Creates each button</a:t>
          </a:r>
        </a:p>
      </dsp:txBody>
      <dsp:txXfrm>
        <a:off x="2672985" y="1369937"/>
        <a:ext cx="1670080" cy="1670080"/>
      </dsp:txXfrm>
    </dsp:sp>
    <dsp:sp modelId="{FDD6CAD6-13B8-4F25-A2F3-D31CE13814A1}">
      <dsp:nvSpPr>
        <dsp:cNvPr id="0" name=""/>
        <dsp:cNvSpPr/>
      </dsp:nvSpPr>
      <dsp:spPr>
        <a:xfrm>
          <a:off x="4009049" y="1369937"/>
          <a:ext cx="1670080" cy="1670080"/>
        </a:xfrm>
        <a:prstGeom prst="ellipse">
          <a:avLst/>
        </a:prstGeom>
        <a:solidFill>
          <a:schemeClr val="accent2">
            <a:alpha val="50000"/>
            <a:hueOff val="3511139"/>
            <a:satOff val="-4379"/>
            <a:lumOff val="103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91910" tIns="15240" rIns="91910" bIns="15240" numCol="1" spcCol="1270" anchor="ctr" anchorCtr="1">
          <a:noAutofit/>
        </a:bodyPr>
        <a:lstStyle/>
        <a:p>
          <a:pPr lvl="0" algn="l" defTabSz="533400">
            <a:lnSpc>
              <a:spcPct val="90000"/>
            </a:lnSpc>
            <a:spcBef>
              <a:spcPct val="0"/>
            </a:spcBef>
            <a:spcAft>
              <a:spcPct val="35000"/>
            </a:spcAft>
          </a:pPr>
          <a:r>
            <a:rPr lang="en-US" sz="1200" kern="1200" dirty="0" smtClean="0"/>
            <a:t>Designer</a:t>
          </a:r>
          <a:endParaRPr lang="en-US" sz="1200" kern="1200" dirty="0"/>
        </a:p>
        <a:p>
          <a:pPr marL="57150" lvl="1" indent="-57150" algn="l" defTabSz="400050">
            <a:lnSpc>
              <a:spcPct val="90000"/>
            </a:lnSpc>
            <a:spcBef>
              <a:spcPct val="0"/>
            </a:spcBef>
            <a:spcAft>
              <a:spcPct val="15000"/>
            </a:spcAft>
            <a:buChar char="••"/>
          </a:pPr>
          <a:r>
            <a:rPr lang="en-US" sz="900" kern="1200" dirty="0" smtClean="0"/>
            <a:t>Inspects each badge</a:t>
          </a:r>
          <a:endParaRPr lang="en-US" sz="900" kern="1200" dirty="0"/>
        </a:p>
        <a:p>
          <a:pPr marL="57150" lvl="1" indent="-57150" algn="l" defTabSz="400050">
            <a:lnSpc>
              <a:spcPct val="90000"/>
            </a:lnSpc>
            <a:spcBef>
              <a:spcPct val="0"/>
            </a:spcBef>
            <a:spcAft>
              <a:spcPct val="15000"/>
            </a:spcAft>
            <a:buChar char="••"/>
          </a:pPr>
          <a:r>
            <a:rPr lang="en-US" sz="900" kern="1200" dirty="0" smtClean="0"/>
            <a:t>Places badge in bag</a:t>
          </a:r>
          <a:endParaRPr lang="en-US" sz="900" kern="1200" dirty="0"/>
        </a:p>
      </dsp:txBody>
      <dsp:txXfrm>
        <a:off x="4009049" y="1369937"/>
        <a:ext cx="1670080" cy="1670080"/>
      </dsp:txXfrm>
    </dsp:sp>
    <dsp:sp modelId="{E99A98F7-2A91-4A27-9918-DA5652C77C72}">
      <dsp:nvSpPr>
        <dsp:cNvPr id="0" name=""/>
        <dsp:cNvSpPr/>
      </dsp:nvSpPr>
      <dsp:spPr>
        <a:xfrm>
          <a:off x="5345114" y="1369937"/>
          <a:ext cx="1670080" cy="1670080"/>
        </a:xfrm>
        <a:prstGeom prst="ellipse">
          <a:avLst/>
        </a:prstGeom>
        <a:solidFill>
          <a:schemeClr val="accent2">
            <a:alpha val="50000"/>
            <a:hueOff val="4681519"/>
            <a:satOff val="-5839"/>
            <a:lumOff val="1373"/>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91910" tIns="15240" rIns="91910" bIns="15240" numCol="1" spcCol="1270" anchor="ctr" anchorCtr="1">
          <a:noAutofit/>
        </a:bodyPr>
        <a:lstStyle/>
        <a:p>
          <a:pPr lvl="0" algn="l" defTabSz="533400">
            <a:lnSpc>
              <a:spcPct val="90000"/>
            </a:lnSpc>
            <a:spcBef>
              <a:spcPct val="0"/>
            </a:spcBef>
            <a:spcAft>
              <a:spcPct val="35000"/>
            </a:spcAft>
          </a:pPr>
          <a:r>
            <a:rPr lang="en-US" sz="1200" kern="1200"/>
            <a:t>Designer</a:t>
          </a:r>
        </a:p>
        <a:p>
          <a:pPr marL="57150" lvl="1" indent="-57150" algn="l" defTabSz="400050">
            <a:lnSpc>
              <a:spcPct val="90000"/>
            </a:lnSpc>
            <a:spcBef>
              <a:spcPct val="0"/>
            </a:spcBef>
            <a:spcAft>
              <a:spcPct val="15000"/>
            </a:spcAft>
            <a:buChar char="••"/>
          </a:pPr>
          <a:r>
            <a:rPr lang="en-US" sz="900" kern="1200" dirty="0" smtClean="0"/>
            <a:t>Tells salesman how many to cut out</a:t>
          </a:r>
          <a:endParaRPr lang="en-US" sz="900" kern="1200" dirty="0"/>
        </a:p>
        <a:p>
          <a:pPr marL="57150" lvl="1" indent="-57150" algn="l" defTabSz="400050">
            <a:lnSpc>
              <a:spcPct val="90000"/>
            </a:lnSpc>
            <a:spcBef>
              <a:spcPct val="0"/>
            </a:spcBef>
            <a:spcAft>
              <a:spcPct val="15000"/>
            </a:spcAft>
            <a:buChar char="••"/>
          </a:pPr>
          <a:r>
            <a:rPr lang="en-US" sz="900" kern="1200" dirty="0" smtClean="0"/>
            <a:t>Checks off each badge as completed</a:t>
          </a:r>
          <a:endParaRPr lang="en-US" sz="900" kern="1200" dirty="0"/>
        </a:p>
        <a:p>
          <a:pPr marL="57150" lvl="1" indent="-57150" algn="l" defTabSz="400050">
            <a:lnSpc>
              <a:spcPct val="90000"/>
            </a:lnSpc>
            <a:spcBef>
              <a:spcPct val="0"/>
            </a:spcBef>
            <a:spcAft>
              <a:spcPct val="15000"/>
            </a:spcAft>
            <a:buChar char="••"/>
          </a:pPr>
          <a:r>
            <a:rPr lang="en-US" sz="900" kern="1200" dirty="0" smtClean="0"/>
            <a:t>Records losses</a:t>
          </a:r>
          <a:endParaRPr lang="en-US" sz="900" kern="1200" dirty="0"/>
        </a:p>
      </dsp:txBody>
      <dsp:txXfrm>
        <a:off x="5345114" y="1369937"/>
        <a:ext cx="1670080" cy="167008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E86DB1-A834-492F-A0AF-AA30A2DB2F39}" type="datetimeFigureOut">
              <a:rPr lang="en-US" smtClean="0"/>
              <a:pPr/>
              <a:t>5/21/2012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5771CC-9E25-4CC3-B5AF-72DF23E7881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5771CC-9E25-4CC3-B5AF-72DF23E78816}" type="slidenum">
              <a:rPr lang="en-US" smtClean="0"/>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5771CC-9E25-4CC3-B5AF-72DF23E78816}"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5771CC-9E25-4CC3-B5AF-72DF23E78816}" type="slidenum">
              <a:rPr lang="en-US" smtClean="0"/>
              <a:pPr/>
              <a:t>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77C083-6855-405F-BFE9-55C1D6431909}" type="datetimeFigureOut">
              <a:rPr lang="en-US" smtClean="0"/>
              <a:pPr/>
              <a:t>5/21/2012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7C083-6855-405F-BFE9-55C1D6431909}" type="datetimeFigureOut">
              <a:rPr lang="en-US" smtClean="0"/>
              <a:pPr/>
              <a:t>5/21/2012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7C083-6855-405F-BFE9-55C1D6431909}" type="datetimeFigureOut">
              <a:rPr lang="en-US" smtClean="0"/>
              <a:pPr/>
              <a:t>5/21/2012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77C083-6855-405F-BFE9-55C1D6431909}" type="datetimeFigureOut">
              <a:rPr lang="en-US" smtClean="0"/>
              <a:pPr/>
              <a:t>5/21/2012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77C083-6855-405F-BFE9-55C1D6431909}" type="datetimeFigureOut">
              <a:rPr lang="en-US" smtClean="0"/>
              <a:pPr/>
              <a:t>5/21/2012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77C083-6855-405F-BFE9-55C1D6431909}" type="datetimeFigureOut">
              <a:rPr lang="en-US" smtClean="0"/>
              <a:pPr/>
              <a:t>5/21/2012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77C083-6855-405F-BFE9-55C1D6431909}" type="datetimeFigureOut">
              <a:rPr lang="en-US" smtClean="0"/>
              <a:pPr/>
              <a:t>5/21/2012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77C083-6855-405F-BFE9-55C1D6431909}" type="datetimeFigureOut">
              <a:rPr lang="en-US" smtClean="0"/>
              <a:pPr/>
              <a:t>5/21/2012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77C083-6855-405F-BFE9-55C1D6431909}" type="datetimeFigureOut">
              <a:rPr lang="en-US" smtClean="0"/>
              <a:pPr/>
              <a:t>5/21/2012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77C083-6855-405F-BFE9-55C1D6431909}" type="datetimeFigureOut">
              <a:rPr lang="en-US" smtClean="0"/>
              <a:pPr/>
              <a:t>5/21/2012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77C083-6855-405F-BFE9-55C1D6431909}" type="datetimeFigureOut">
              <a:rPr lang="en-US" smtClean="0"/>
              <a:pPr/>
              <a:t>5/21/2012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25626-FCFA-491E-A546-84E4D66B862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77C083-6855-405F-BFE9-55C1D6431909}" type="datetimeFigureOut">
              <a:rPr lang="en-US" smtClean="0"/>
              <a:pPr/>
              <a:t>5/21/2012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25626-FCFA-491E-A546-84E4D66B862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usabuttons.com/" TargetMode="External"/><Relationship Id="rId7" Type="http://schemas.openxmlformats.org/officeDocument/2006/relationships/image" Target="../media/image11.gif"/><Relationship Id="rId2" Type="http://schemas.openxmlformats.org/officeDocument/2006/relationships/hyperlink" Target="http://www.badgeaminit.com/" TargetMode="Externa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hyperlink" Target="http://ep.yimg.com/ca/I/badgeaminit_2129_428993" TargetMode="Externa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schools.jordandistrict.org/elkridge/Badge%20Voting/Badgevoting1.htm"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hyperlink" Target="http://www.quiztron.com/tests/cte_intro_personalit_quiz_144919.htm" TargetMode="External"/><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2gif.gif"/>
          <p:cNvPicPr>
            <a:picLocks noChangeAspect="1"/>
          </p:cNvPicPr>
          <p:nvPr/>
        </p:nvPicPr>
        <p:blipFill>
          <a:blip r:embed="rId2" cstate="print"/>
          <a:stretch>
            <a:fillRect/>
          </a:stretch>
        </p:blipFill>
        <p:spPr>
          <a:xfrm>
            <a:off x="0" y="1447800"/>
            <a:ext cx="9144000" cy="1866472"/>
          </a:xfrm>
          <a:prstGeom prst="rect">
            <a:avLst/>
          </a:prstGeom>
        </p:spPr>
      </p:pic>
      <p:sp>
        <p:nvSpPr>
          <p:cNvPr id="5" name="TextBox 4"/>
          <p:cNvSpPr txBox="1"/>
          <p:nvPr/>
        </p:nvSpPr>
        <p:spPr>
          <a:xfrm>
            <a:off x="2590800" y="3657600"/>
            <a:ext cx="4419600" cy="584775"/>
          </a:xfrm>
          <a:prstGeom prst="rect">
            <a:avLst/>
          </a:prstGeom>
          <a:noFill/>
        </p:spPr>
        <p:txBody>
          <a:bodyPr wrap="square" rtlCol="0">
            <a:spAutoFit/>
          </a:bodyPr>
          <a:lstStyle/>
          <a:p>
            <a:pPr algn="ctr"/>
            <a:r>
              <a:rPr lang="en-US" sz="3200" dirty="0" smtClean="0">
                <a:latin typeface="SpaceOut" pitchFamily="2" charset="0"/>
              </a:rPr>
              <a:t>Teacher Orientation</a:t>
            </a:r>
            <a:endParaRPr lang="en-US" sz="3200" dirty="0">
              <a:latin typeface="SpaceOut" pitchFamily="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05800" cy="990600"/>
          </a:xfrm>
        </p:spPr>
        <p:txBody>
          <a:bodyPr/>
          <a:lstStyle/>
          <a:p>
            <a:r>
              <a:rPr lang="en-US" dirty="0" smtClean="0">
                <a:latin typeface="SpaceOutOpen" pitchFamily="2" charset="0"/>
              </a:rPr>
              <a:t>Cost</a:t>
            </a:r>
            <a:endParaRPr lang="en-US" dirty="0">
              <a:latin typeface="SpaceOutOpen" pitchFamily="2" charset="0"/>
            </a:endParaRPr>
          </a:p>
        </p:txBody>
      </p:sp>
      <p:graphicFrame>
        <p:nvGraphicFramePr>
          <p:cNvPr id="7" name="Table 6"/>
          <p:cNvGraphicFramePr>
            <a:graphicFrameLocks noGrp="1"/>
          </p:cNvGraphicFramePr>
          <p:nvPr/>
        </p:nvGraphicFramePr>
        <p:xfrm>
          <a:off x="380999" y="990600"/>
          <a:ext cx="8534401" cy="5664200"/>
        </p:xfrm>
        <a:graphic>
          <a:graphicData uri="http://schemas.openxmlformats.org/drawingml/2006/table">
            <a:tbl>
              <a:tblPr>
                <a:tableStyleId>{3B4B98B0-60AC-42C2-AFA5-B58CD77FA1E5}</a:tableStyleId>
              </a:tblPr>
              <a:tblGrid>
                <a:gridCol w="2044751"/>
                <a:gridCol w="2589804"/>
                <a:gridCol w="3899846"/>
              </a:tblGrid>
              <a:tr h="234950">
                <a:tc>
                  <a:txBody>
                    <a:bodyPr/>
                    <a:lstStyle/>
                    <a:p>
                      <a:pPr marL="0" marR="0" algn="ctr">
                        <a:spcBef>
                          <a:spcPts val="0"/>
                        </a:spcBef>
                        <a:spcAft>
                          <a:spcPts val="0"/>
                        </a:spcAft>
                      </a:pPr>
                      <a:r>
                        <a:rPr lang="en-US" sz="1600" dirty="0">
                          <a:ln>
                            <a:solidFill>
                              <a:schemeClr val="accent1">
                                <a:lumMod val="60000"/>
                                <a:lumOff val="40000"/>
                              </a:schemeClr>
                            </a:solidFill>
                          </a:ln>
                        </a:rPr>
                        <a:t>Item</a:t>
                      </a:r>
                      <a:endParaRPr lang="en-US" sz="2000" dirty="0">
                        <a:ln>
                          <a:solidFill>
                            <a:schemeClr val="accent1">
                              <a:lumMod val="60000"/>
                              <a:lumOff val="40000"/>
                            </a:schemeClr>
                          </a:solidFill>
                        </a:ln>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600" dirty="0">
                          <a:ln>
                            <a:solidFill>
                              <a:schemeClr val="accent1">
                                <a:lumMod val="60000"/>
                                <a:lumOff val="40000"/>
                              </a:schemeClr>
                            </a:solidFill>
                          </a:ln>
                        </a:rPr>
                        <a:t>Cost</a:t>
                      </a:r>
                      <a:endParaRPr lang="en-US" sz="2000" dirty="0">
                        <a:ln>
                          <a:solidFill>
                            <a:schemeClr val="accent1">
                              <a:lumMod val="60000"/>
                              <a:lumOff val="40000"/>
                            </a:schemeClr>
                          </a:solidFill>
                        </a:ln>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1600" dirty="0">
                          <a:ln>
                            <a:solidFill>
                              <a:schemeClr val="accent1">
                                <a:lumMod val="60000"/>
                                <a:lumOff val="40000"/>
                              </a:schemeClr>
                            </a:solidFill>
                          </a:ln>
                        </a:rPr>
                        <a:t>Description</a:t>
                      </a:r>
                      <a:endParaRPr lang="en-US" sz="2000" dirty="0">
                        <a:ln>
                          <a:solidFill>
                            <a:schemeClr val="accent1">
                              <a:lumMod val="60000"/>
                              <a:lumOff val="40000"/>
                            </a:schemeClr>
                          </a:solidFill>
                        </a:ln>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61160">
                <a:tc>
                  <a:txBody>
                    <a:bodyPr/>
                    <a:lstStyle/>
                    <a:p>
                      <a:pPr marL="0" marR="0">
                        <a:spcBef>
                          <a:spcPts val="0"/>
                        </a:spcBef>
                        <a:spcAft>
                          <a:spcPts val="0"/>
                        </a:spcAft>
                      </a:pPr>
                      <a:r>
                        <a:rPr lang="en-US" sz="1600" dirty="0"/>
                        <a:t>Badge Machine</a:t>
                      </a:r>
                      <a:endParaRPr lang="en-US" sz="20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2400" dirty="0"/>
                        <a:t>$400.00</a:t>
                      </a:r>
                      <a:endParaRPr lang="en-US" sz="3200" dirty="0"/>
                    </a:p>
                    <a:p>
                      <a:pPr marL="0" marR="0">
                        <a:spcBef>
                          <a:spcPts val="0"/>
                        </a:spcBef>
                        <a:spcAft>
                          <a:spcPts val="0"/>
                        </a:spcAft>
                      </a:pPr>
                      <a:r>
                        <a:rPr lang="en-US" sz="1000" dirty="0"/>
                        <a:t> </a:t>
                      </a:r>
                      <a:r>
                        <a:rPr lang="en-US" sz="1000" u="sng" dirty="0">
                          <a:hlinkClick r:id="rId2"/>
                        </a:rPr>
                        <a:t>http://www.badgeaminit.com/</a:t>
                      </a:r>
                      <a:endParaRPr lang="en-US" sz="11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400" dirty="0"/>
                        <a:t>There are three sizes—1 ½, 2 ½, and 3 ½.  I suggest you start with the middle, standard size. I use both the 1 and the 2 inch machine. This is for the mid-size model at badgeaminit.com. You can get cheaper ones, but for the volume, I suggest this model. I actually have two of each size—each year I have added one. But one machine will work.</a:t>
                      </a:r>
                      <a:endParaRPr lang="en-US" sz="18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44650">
                <a:tc>
                  <a:txBody>
                    <a:bodyPr/>
                    <a:lstStyle/>
                    <a:p>
                      <a:pPr marL="0" marR="0">
                        <a:spcBef>
                          <a:spcPts val="0"/>
                        </a:spcBef>
                        <a:spcAft>
                          <a:spcPts val="0"/>
                        </a:spcAft>
                      </a:pPr>
                      <a:r>
                        <a:rPr lang="en-US" sz="1600" dirty="0"/>
                        <a:t>Badge Parts</a:t>
                      </a:r>
                      <a:endParaRPr lang="en-US" sz="20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2400" dirty="0"/>
                        <a:t>$64.00 for 1000 OR</a:t>
                      </a:r>
                      <a:endParaRPr lang="en-US" sz="3200" dirty="0"/>
                    </a:p>
                    <a:p>
                      <a:pPr marL="0" marR="0">
                        <a:spcBef>
                          <a:spcPts val="0"/>
                        </a:spcBef>
                        <a:spcAft>
                          <a:spcPts val="0"/>
                        </a:spcAft>
                      </a:pPr>
                      <a:r>
                        <a:rPr lang="en-US" sz="2400" dirty="0"/>
                        <a:t>$150 for 2,500</a:t>
                      </a:r>
                      <a:endParaRPr lang="en-US" sz="3200" dirty="0"/>
                    </a:p>
                    <a:p>
                      <a:pPr marL="0" marR="0">
                        <a:spcBef>
                          <a:spcPts val="0"/>
                        </a:spcBef>
                        <a:spcAft>
                          <a:spcPts val="0"/>
                        </a:spcAft>
                      </a:pPr>
                      <a:r>
                        <a:rPr lang="en-US" sz="1000" u="sng" dirty="0">
                          <a:hlinkClick r:id="rId3"/>
                        </a:rPr>
                        <a:t>http://www.usabuttons.com/</a:t>
                      </a:r>
                      <a:endParaRPr lang="en-US" sz="11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400" dirty="0"/>
                        <a:t>I order the parts from a different company, USA Buttons, because they are a LOT cheaper and my district has an account with them. As for how many to buy—take the number of students in your 7</a:t>
                      </a:r>
                      <a:r>
                        <a:rPr lang="en-US" sz="1400" baseline="30000" dirty="0"/>
                        <a:t>th</a:t>
                      </a:r>
                      <a:r>
                        <a:rPr lang="en-US" sz="1400" dirty="0"/>
                        <a:t> grade class and multiply by 3. Then maybe add another couple hundred for good measure, or to make as rewards in your auction or whatever</a:t>
                      </a:r>
                      <a:r>
                        <a:rPr lang="en-US" sz="1000" dirty="0"/>
                        <a:t>.</a:t>
                      </a:r>
                      <a:endParaRPr lang="en-US" sz="11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44650">
                <a:tc>
                  <a:txBody>
                    <a:bodyPr/>
                    <a:lstStyle/>
                    <a:p>
                      <a:pPr marL="0" marR="0">
                        <a:spcBef>
                          <a:spcPts val="0"/>
                        </a:spcBef>
                        <a:spcAft>
                          <a:spcPts val="0"/>
                        </a:spcAft>
                      </a:pPr>
                      <a:r>
                        <a:rPr lang="en-US" sz="1600" dirty="0"/>
                        <a:t>Circle Cutters</a:t>
                      </a:r>
                      <a:endParaRPr lang="en-US" sz="20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2400" dirty="0"/>
                        <a:t>$25.00 - $200.00</a:t>
                      </a:r>
                      <a:endParaRPr lang="en-US" sz="32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1400" dirty="0"/>
                        <a:t>I suppose these aren’t an absolute necessity, but I highly recommend them. If you cut them out with scissors they don’t always fit the machine right and can come out badly. I get mine at </a:t>
                      </a:r>
                      <a:r>
                        <a:rPr lang="en-US" sz="1400" dirty="0" smtClean="0"/>
                        <a:t>Badge-a-</a:t>
                      </a:r>
                      <a:r>
                        <a:rPr lang="en-US" sz="1400" dirty="0" err="1" smtClean="0"/>
                        <a:t>Minut</a:t>
                      </a:r>
                      <a:r>
                        <a:rPr lang="en-US" sz="1400" dirty="0"/>
                        <a:t>, but USA Buttons also offers some. I have never tried them so I don’t know if they fit the machines well or not.</a:t>
                      </a:r>
                      <a:endParaRPr lang="en-US" sz="18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4950">
                <a:tc gridSpan="2">
                  <a:txBody>
                    <a:bodyPr/>
                    <a:lstStyle/>
                    <a:p>
                      <a:pPr marL="0" marR="0" algn="r">
                        <a:spcBef>
                          <a:spcPts val="0"/>
                        </a:spcBef>
                        <a:spcAft>
                          <a:spcPts val="0"/>
                        </a:spcAft>
                      </a:pPr>
                      <a:r>
                        <a:rPr lang="en-US" sz="1400" dirty="0"/>
                        <a:t>Estimated Startup Cost:</a:t>
                      </a:r>
                      <a:endParaRPr lang="en-US" sz="18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spcBef>
                          <a:spcPts val="0"/>
                        </a:spcBef>
                        <a:spcAft>
                          <a:spcPts val="0"/>
                        </a:spcAft>
                      </a:pPr>
                      <a:r>
                        <a:rPr lang="en-US" sz="1400" dirty="0"/>
                        <a:t>$550.00</a:t>
                      </a:r>
                      <a:endParaRPr lang="en-US" sz="18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4950">
                <a:tc gridSpan="2">
                  <a:txBody>
                    <a:bodyPr/>
                    <a:lstStyle/>
                    <a:p>
                      <a:pPr marL="0" marR="0" algn="r">
                        <a:spcBef>
                          <a:spcPts val="0"/>
                        </a:spcBef>
                        <a:spcAft>
                          <a:spcPts val="0"/>
                        </a:spcAft>
                      </a:pPr>
                      <a:r>
                        <a:rPr lang="en-US" sz="1400"/>
                        <a:t>Estimated Yearly Cost:</a:t>
                      </a:r>
                      <a:endParaRPr lang="en-US" sz="180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spcBef>
                          <a:spcPts val="0"/>
                        </a:spcBef>
                        <a:spcAft>
                          <a:spcPts val="0"/>
                        </a:spcAft>
                      </a:pPr>
                      <a:r>
                        <a:rPr lang="en-US" sz="1400" dirty="0"/>
                        <a:t>$150</a:t>
                      </a:r>
                      <a:endParaRPr lang="en-US" sz="1800" dirty="0">
                        <a:latin typeface="Calibri"/>
                        <a:ea typeface="Calibri"/>
                        <a:cs typeface="Times New Roman"/>
                      </a:endParaRPr>
                    </a:p>
                  </a:txBody>
                  <a:tcPr marL="61472" marR="6147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53249" name="lightboxImage" descr="http://ep.yimg.com/ca/I/badgeaminit_2209_26438062"/>
          <p:cNvPicPr>
            <a:picLocks noChangeAspect="1" noChangeArrowheads="1"/>
          </p:cNvPicPr>
          <p:nvPr/>
        </p:nvPicPr>
        <p:blipFill>
          <a:blip r:embed="rId4" cstate="print"/>
          <a:srcRect/>
          <a:stretch>
            <a:fillRect/>
          </a:stretch>
        </p:blipFill>
        <p:spPr bwMode="auto">
          <a:xfrm>
            <a:off x="685800" y="4953000"/>
            <a:ext cx="1257300" cy="771525"/>
          </a:xfrm>
          <a:prstGeom prst="rect">
            <a:avLst/>
          </a:prstGeom>
          <a:noFill/>
        </p:spPr>
      </p:pic>
      <p:pic>
        <p:nvPicPr>
          <p:cNvPr id="53251" name="Picture 1" descr="2 1/4&quot; Badge-A-Matic (Machine Only)">
            <a:hlinkClick r:id="rId5" tooltip="'2 1/4&quot; Badge-A-Matic (Machine Only)'"/>
          </p:cNvPr>
          <p:cNvPicPr>
            <a:picLocks noChangeAspect="1" noChangeArrowheads="1"/>
          </p:cNvPicPr>
          <p:nvPr/>
        </p:nvPicPr>
        <p:blipFill>
          <a:blip r:embed="rId6" cstate="print"/>
          <a:srcRect l="16847" r="15636"/>
          <a:stretch>
            <a:fillRect/>
          </a:stretch>
        </p:blipFill>
        <p:spPr bwMode="auto">
          <a:xfrm>
            <a:off x="-47625" y="-6308725"/>
            <a:ext cx="762000" cy="1674812"/>
          </a:xfrm>
          <a:prstGeom prst="rect">
            <a:avLst/>
          </a:prstGeom>
          <a:noFill/>
        </p:spPr>
      </p:pic>
      <p:pic>
        <p:nvPicPr>
          <p:cNvPr id="53250" name="Picture 2" descr="http://ep.yimg.com/ca/I/badgeaminit_2209_26425090"/>
          <p:cNvPicPr>
            <a:picLocks noChangeAspect="1" noChangeArrowheads="1"/>
          </p:cNvPicPr>
          <p:nvPr/>
        </p:nvPicPr>
        <p:blipFill>
          <a:blip r:embed="rId7" cstate="print"/>
          <a:srcRect/>
          <a:stretch>
            <a:fillRect/>
          </a:stretch>
        </p:blipFill>
        <p:spPr bwMode="auto">
          <a:xfrm>
            <a:off x="914400" y="3200400"/>
            <a:ext cx="723900" cy="723900"/>
          </a:xfrm>
          <a:prstGeom prst="rect">
            <a:avLst/>
          </a:prstGeom>
          <a:noFill/>
        </p:spPr>
      </p:pic>
      <p:sp>
        <p:nvSpPr>
          <p:cNvPr id="53252"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12" name="Picture 11" descr="2 1/4&quot; Badge-A-Matic (Machine Only)">
            <a:hlinkClick r:id="rId5" tooltip="'2 1/4&quot; Badge-A-Matic (Machine Only)'"/>
          </p:cNvPr>
          <p:cNvPicPr/>
          <p:nvPr/>
        </p:nvPicPr>
        <p:blipFill>
          <a:blip r:embed="rId6" cstate="print"/>
          <a:srcRect l="16847" r="15635"/>
          <a:stretch>
            <a:fillRect/>
          </a:stretch>
        </p:blipFill>
        <p:spPr bwMode="auto">
          <a:xfrm>
            <a:off x="1524000" y="1524000"/>
            <a:ext cx="6096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1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Know </a:t>
            </a:r>
            <a:br>
              <a:rPr lang="en-US" sz="5400" dirty="0" smtClean="0">
                <a:latin typeface="SpaceOutOpen" pitchFamily="2" charset="0"/>
              </a:rPr>
            </a:br>
            <a:r>
              <a:rPr lang="en-US" sz="5400" dirty="0" smtClean="0">
                <a:latin typeface="SpaceOutOpen" pitchFamily="2" charset="0"/>
              </a:rPr>
              <a:t>Your Company</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1 – Know Your Company</a:t>
            </a:r>
            <a:endParaRPr lang="en-US" dirty="0">
              <a:latin typeface="SpaceOutOpen" pitchFamily="2" charset="0"/>
            </a:endParaRPr>
          </a:p>
        </p:txBody>
      </p:sp>
      <p:sp>
        <p:nvSpPr>
          <p:cNvPr id="3" name="Content Placeholder 2"/>
          <p:cNvSpPr>
            <a:spLocks noGrp="1"/>
          </p:cNvSpPr>
          <p:nvPr>
            <p:ph idx="1"/>
          </p:nvPr>
        </p:nvSpPr>
        <p:spPr>
          <a:xfrm>
            <a:off x="381000" y="1219200"/>
            <a:ext cx="4267200" cy="5257800"/>
          </a:xfrm>
        </p:spPr>
        <p:txBody>
          <a:bodyPr>
            <a:noAutofit/>
          </a:bodyPr>
          <a:lstStyle/>
          <a:p>
            <a:pPr lvl="0"/>
            <a:r>
              <a:rPr lang="en-US" sz="2400" dirty="0" smtClean="0"/>
              <a:t>Introduce groups, jobs, and explain duties of each job</a:t>
            </a:r>
          </a:p>
          <a:p>
            <a:pPr lvl="0"/>
            <a:r>
              <a:rPr lang="en-US" sz="2400" dirty="0" smtClean="0"/>
              <a:t>Show “Day 1” of power point, going over money, grading, daily checklist, attendance, etc.</a:t>
            </a:r>
          </a:p>
          <a:p>
            <a:pPr lvl="0"/>
            <a:r>
              <a:rPr lang="en-US" sz="2400" dirty="0" smtClean="0"/>
              <a:t>Student will get to know the members of their group.</a:t>
            </a:r>
          </a:p>
          <a:p>
            <a:pPr lvl="0"/>
            <a:r>
              <a:rPr lang="en-US" sz="2400" dirty="0" smtClean="0"/>
              <a:t>Each “company” will choose a company name and slogan</a:t>
            </a:r>
          </a:p>
          <a:p>
            <a:pPr lvl="0"/>
            <a:r>
              <a:rPr lang="en-US" sz="2400" dirty="0" smtClean="0"/>
              <a:t>Team will create a logo, which the designer will create</a:t>
            </a:r>
          </a:p>
          <a:p>
            <a:r>
              <a:rPr lang="en-US" sz="2400" dirty="0" smtClean="0"/>
              <a:t>Turn in logo, print it, and glue it into page 2 of the packet</a:t>
            </a:r>
          </a:p>
          <a:p>
            <a:pPr>
              <a:buNone/>
            </a:pPr>
            <a:endParaRPr lang="en-US" sz="2200" dirty="0" smtClean="0"/>
          </a:p>
          <a:p>
            <a:endParaRPr lang="en-US" sz="2200" dirty="0" smtClean="0"/>
          </a:p>
          <a:p>
            <a:endParaRPr lang="en-US" sz="2300" dirty="0"/>
          </a:p>
        </p:txBody>
      </p:sp>
      <p:pic>
        <p:nvPicPr>
          <p:cNvPr id="7" name="Picture 1"/>
          <p:cNvPicPr>
            <a:picLocks noChangeAspect="1" noChangeArrowheads="1"/>
          </p:cNvPicPr>
          <p:nvPr/>
        </p:nvPicPr>
        <p:blipFill>
          <a:blip r:embed="rId2" cstate="print"/>
          <a:srcRect/>
          <a:stretch>
            <a:fillRect/>
          </a:stretch>
        </p:blipFill>
        <p:spPr bwMode="auto">
          <a:xfrm>
            <a:off x="4953000" y="1295400"/>
            <a:ext cx="3971925" cy="50887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1 – Know Your Company</a:t>
            </a:r>
            <a:endParaRPr lang="en-US" dirty="0">
              <a:latin typeface="SpaceOutOpen" pitchFamily="2" charset="0"/>
            </a:endParaRPr>
          </a:p>
        </p:txBody>
      </p:sp>
      <p:sp>
        <p:nvSpPr>
          <p:cNvPr id="3" name="Content Placeholder 2"/>
          <p:cNvSpPr>
            <a:spLocks noGrp="1"/>
          </p:cNvSpPr>
          <p:nvPr>
            <p:ph idx="1"/>
          </p:nvPr>
        </p:nvSpPr>
        <p:spPr>
          <a:xfrm>
            <a:off x="381000" y="1219200"/>
            <a:ext cx="3505200" cy="5029200"/>
          </a:xfrm>
        </p:spPr>
        <p:txBody>
          <a:bodyPr>
            <a:noAutofit/>
          </a:bodyPr>
          <a:lstStyle/>
          <a:p>
            <a:r>
              <a:rPr lang="en-US" sz="2200" dirty="0" smtClean="0"/>
              <a:t>If time allows, I will assign seats and explain each job the day BEFORE Day 1. Usually on a makeup day or a short-day Friday. This isn’t required, but it gives them a lot more time to get the Day 1 activities finished. </a:t>
            </a:r>
          </a:p>
          <a:p>
            <a:endParaRPr lang="en-US" sz="2200" dirty="0" smtClean="0"/>
          </a:p>
          <a:p>
            <a:endParaRPr lang="en-US" sz="2200" dirty="0" smtClean="0"/>
          </a:p>
          <a:p>
            <a:endParaRPr lang="en-US" sz="2300" dirty="0"/>
          </a:p>
        </p:txBody>
      </p:sp>
      <p:pic>
        <p:nvPicPr>
          <p:cNvPr id="5" name="Picture 4" descr="Group 5.png"/>
          <p:cNvPicPr>
            <a:picLocks noChangeAspect="1"/>
          </p:cNvPicPr>
          <p:nvPr/>
        </p:nvPicPr>
        <p:blipFill>
          <a:blip r:embed="rId2" cstate="print"/>
          <a:stretch>
            <a:fillRect/>
          </a:stretch>
        </p:blipFill>
        <p:spPr>
          <a:xfrm>
            <a:off x="4038600" y="1295400"/>
            <a:ext cx="2743200" cy="1854090"/>
          </a:xfrm>
          <a:prstGeom prst="rect">
            <a:avLst/>
          </a:prstGeom>
        </p:spPr>
      </p:pic>
      <p:pic>
        <p:nvPicPr>
          <p:cNvPr id="6" name="Picture 5" descr="group 1.png"/>
          <p:cNvPicPr>
            <a:picLocks noChangeAspect="1"/>
          </p:cNvPicPr>
          <p:nvPr/>
        </p:nvPicPr>
        <p:blipFill>
          <a:blip r:embed="rId3" cstate="print"/>
          <a:stretch>
            <a:fillRect/>
          </a:stretch>
        </p:blipFill>
        <p:spPr>
          <a:xfrm>
            <a:off x="5257800" y="3429000"/>
            <a:ext cx="1828800" cy="2102970"/>
          </a:xfrm>
          <a:prstGeom prst="rect">
            <a:avLst/>
          </a:prstGeom>
        </p:spPr>
      </p:pic>
      <p:pic>
        <p:nvPicPr>
          <p:cNvPr id="7" name="Picture 6" descr="group 6.png"/>
          <p:cNvPicPr>
            <a:picLocks noChangeAspect="1"/>
          </p:cNvPicPr>
          <p:nvPr/>
        </p:nvPicPr>
        <p:blipFill>
          <a:blip r:embed="rId4" cstate="print"/>
          <a:stretch>
            <a:fillRect/>
          </a:stretch>
        </p:blipFill>
        <p:spPr>
          <a:xfrm>
            <a:off x="2895600" y="4343400"/>
            <a:ext cx="2286000" cy="198150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1 – Know Your Company</a:t>
            </a:r>
            <a:endParaRPr lang="en-US" dirty="0">
              <a:latin typeface="SpaceOutOpen" pitchFamily="2" charset="0"/>
            </a:endParaRPr>
          </a:p>
        </p:txBody>
      </p:sp>
      <p:sp>
        <p:nvSpPr>
          <p:cNvPr id="3" name="Content Placeholder 2"/>
          <p:cNvSpPr>
            <a:spLocks noGrp="1"/>
          </p:cNvSpPr>
          <p:nvPr>
            <p:ph idx="1"/>
          </p:nvPr>
        </p:nvSpPr>
        <p:spPr>
          <a:xfrm>
            <a:off x="457200" y="1600200"/>
            <a:ext cx="6172200" cy="4876800"/>
          </a:xfrm>
        </p:spPr>
        <p:txBody>
          <a:bodyPr>
            <a:normAutofit fontScale="85000" lnSpcReduction="20000"/>
          </a:bodyPr>
          <a:lstStyle/>
          <a:p>
            <a:pPr>
              <a:buNone/>
            </a:pPr>
            <a:r>
              <a:rPr lang="en-US" dirty="0" smtClean="0"/>
              <a:t>I actually use Power Point to make the logos because of a special feature they have there. Once the kids have pulled in their word art, shape, clipart, etc. they group it. Then they right click and choose “save as picture.” They save it as their group name. Now their logo is an actual .jpg file. They send the file to me digitally, and I put in student common so the whole group can access it for later assignments.</a:t>
            </a:r>
          </a:p>
          <a:p>
            <a:pPr>
              <a:buNone/>
            </a:pPr>
            <a:r>
              <a:rPr lang="en-US" dirty="0" smtClean="0"/>
              <a:t>At the end of the unit I offer a $500 reward for best logo—I tell them this on Day 1 so they give me their best effort!</a:t>
            </a:r>
            <a:endParaRPr lang="en-US" dirty="0"/>
          </a:p>
        </p:txBody>
      </p:sp>
      <p:pic>
        <p:nvPicPr>
          <p:cNvPr id="4" name="Picture 3" descr="group 6.png"/>
          <p:cNvPicPr>
            <a:picLocks noChangeAspect="1"/>
          </p:cNvPicPr>
          <p:nvPr/>
        </p:nvPicPr>
        <p:blipFill>
          <a:blip r:embed="rId2" cstate="print"/>
          <a:stretch>
            <a:fillRect/>
          </a:stretch>
        </p:blipFill>
        <p:spPr>
          <a:xfrm>
            <a:off x="6629400" y="1321863"/>
            <a:ext cx="1447800" cy="1259750"/>
          </a:xfrm>
          <a:prstGeom prst="rect">
            <a:avLst/>
          </a:prstGeom>
        </p:spPr>
      </p:pic>
      <p:pic>
        <p:nvPicPr>
          <p:cNvPr id="5" name="Picture 4" descr="group 1.png"/>
          <p:cNvPicPr>
            <a:picLocks noChangeAspect="1"/>
          </p:cNvPicPr>
          <p:nvPr/>
        </p:nvPicPr>
        <p:blipFill>
          <a:blip r:embed="rId3" cstate="print"/>
          <a:stretch>
            <a:fillRect/>
          </a:stretch>
        </p:blipFill>
        <p:spPr>
          <a:xfrm>
            <a:off x="6858000" y="2667000"/>
            <a:ext cx="1708029" cy="1615524"/>
          </a:xfrm>
          <a:prstGeom prst="rect">
            <a:avLst/>
          </a:prstGeom>
        </p:spPr>
      </p:pic>
      <p:pic>
        <p:nvPicPr>
          <p:cNvPr id="6" name="Picture 5" descr="Group 6 logo.png"/>
          <p:cNvPicPr>
            <a:picLocks noChangeAspect="1"/>
          </p:cNvPicPr>
          <p:nvPr/>
        </p:nvPicPr>
        <p:blipFill>
          <a:blip r:embed="rId4" cstate="print"/>
          <a:stretch>
            <a:fillRect/>
          </a:stretch>
        </p:blipFill>
        <p:spPr>
          <a:xfrm>
            <a:off x="7010400" y="4419600"/>
            <a:ext cx="1817606" cy="1370517"/>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2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Brainstorming</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2 - Brainstorm</a:t>
            </a:r>
            <a:endParaRPr lang="en-US" dirty="0"/>
          </a:p>
        </p:txBody>
      </p:sp>
      <p:sp>
        <p:nvSpPr>
          <p:cNvPr id="3" name="Content Placeholder 2"/>
          <p:cNvSpPr>
            <a:spLocks noGrp="1"/>
          </p:cNvSpPr>
          <p:nvPr>
            <p:ph idx="1"/>
          </p:nvPr>
        </p:nvSpPr>
        <p:spPr>
          <a:xfrm>
            <a:off x="457200" y="1447800"/>
            <a:ext cx="4800600" cy="5029200"/>
          </a:xfrm>
        </p:spPr>
        <p:txBody>
          <a:bodyPr>
            <a:normAutofit fontScale="85000" lnSpcReduction="10000"/>
          </a:bodyPr>
          <a:lstStyle/>
          <a:p>
            <a:pPr>
              <a:buNone/>
            </a:pPr>
            <a:r>
              <a:rPr lang="en-US" dirty="0" smtClean="0"/>
              <a:t>On Day 2, the students start to brainstorm about what they want to do. They fill out the Design Brainstorm page, drawing their designs before making them. </a:t>
            </a:r>
            <a:r>
              <a:rPr lang="en-US" i="1" dirty="0" smtClean="0"/>
              <a:t>(Note that throughout the packet, there are symbols that indicate whose job each thing is!)</a:t>
            </a:r>
            <a:r>
              <a:rPr lang="en-US" dirty="0" smtClean="0"/>
              <a:t> After they have drawn some ideas, they are allowed to start creating their designs on the computer.</a:t>
            </a:r>
          </a:p>
        </p:txBody>
      </p:sp>
      <p:pic>
        <p:nvPicPr>
          <p:cNvPr id="4" name="Picture 3"/>
          <p:cNvPicPr>
            <a:picLocks noChangeAspect="1" noChangeArrowheads="1"/>
          </p:cNvPicPr>
          <p:nvPr/>
        </p:nvPicPr>
        <p:blipFill>
          <a:blip r:embed="rId2" cstate="print"/>
          <a:srcRect/>
          <a:stretch>
            <a:fillRect/>
          </a:stretch>
        </p:blipFill>
        <p:spPr bwMode="auto">
          <a:xfrm>
            <a:off x="5257800" y="1371600"/>
            <a:ext cx="3650929"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2 - Brainstorm</a:t>
            </a:r>
            <a:endParaRPr lang="en-US" dirty="0"/>
          </a:p>
        </p:txBody>
      </p:sp>
      <p:sp>
        <p:nvSpPr>
          <p:cNvPr id="3" name="Content Placeholder 2"/>
          <p:cNvSpPr>
            <a:spLocks noGrp="1"/>
          </p:cNvSpPr>
          <p:nvPr>
            <p:ph idx="1"/>
          </p:nvPr>
        </p:nvSpPr>
        <p:spPr>
          <a:xfrm>
            <a:off x="457200" y="1600200"/>
            <a:ext cx="4648200" cy="5029200"/>
          </a:xfrm>
        </p:spPr>
        <p:txBody>
          <a:bodyPr>
            <a:normAutofit fontScale="70000" lnSpcReduction="20000"/>
          </a:bodyPr>
          <a:lstStyle/>
          <a:p>
            <a:pPr>
              <a:buNone/>
            </a:pPr>
            <a:r>
              <a:rPr lang="en-US" dirty="0" smtClean="0"/>
              <a:t>I use Print Shop for designing badges, but you could also use Publisher, Power Point, or Word if you don’t have Print Shop. Or, they could design them all by hand. </a:t>
            </a:r>
          </a:p>
          <a:p>
            <a:pPr>
              <a:buNone/>
            </a:pPr>
            <a:r>
              <a:rPr lang="en-US" dirty="0" smtClean="0"/>
              <a:t>Students pull up a template in Print Shop that already has the circles in the right size. Having already taught them Print Shop on a previous day, it’s not so hard for them to create their badges, though I do go over it with them.</a:t>
            </a:r>
          </a:p>
          <a:p>
            <a:pPr>
              <a:buNone/>
            </a:pPr>
            <a:r>
              <a:rPr lang="en-US" dirty="0" smtClean="0"/>
              <a:t>Make sure they know to leave a small margin around the edges of each design—the edges get tucked under when the badge is made, so things can get cut off.</a:t>
            </a:r>
          </a:p>
          <a:p>
            <a:pPr>
              <a:buNone/>
            </a:pPr>
            <a:endParaRPr lang="en-US" dirty="0"/>
          </a:p>
        </p:txBody>
      </p:sp>
      <p:pic>
        <p:nvPicPr>
          <p:cNvPr id="4" name="Picture 1"/>
          <p:cNvPicPr>
            <a:picLocks noChangeAspect="1" noChangeArrowheads="1"/>
          </p:cNvPicPr>
          <p:nvPr/>
        </p:nvPicPr>
        <p:blipFill>
          <a:blip r:embed="rId2" cstate="print"/>
          <a:srcRect/>
          <a:stretch>
            <a:fillRect/>
          </a:stretch>
        </p:blipFill>
        <p:spPr bwMode="auto">
          <a:xfrm>
            <a:off x="5257799" y="1371600"/>
            <a:ext cx="3662153"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3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Design Approvals</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lnSpcReduction="10000"/>
          </a:bodyPr>
          <a:lstStyle/>
          <a:p>
            <a:r>
              <a:rPr lang="en-US" dirty="0" smtClean="0"/>
              <a:t>Usually on Day 3 or 4 I will demonstrate how to make a badge with the machine. I gather all the kids around me on the middle table and show them how. I have also done this on the Prep Day.</a:t>
            </a:r>
          </a:p>
          <a:p>
            <a:r>
              <a:rPr lang="en-US" dirty="0" smtClean="0"/>
              <a:t>A note about Day 3 – Because we have short Fridays, I usually plan it so that Day 3 is on Thursday AND Friday—that way they have more time to finish their designs. </a:t>
            </a:r>
          </a:p>
        </p:txBody>
      </p:sp>
      <p:sp>
        <p:nvSpPr>
          <p:cNvPr id="7" name="Title 1"/>
          <p:cNvSpPr>
            <a:spLocks noGrp="1"/>
          </p:cNvSpPr>
          <p:nvPr>
            <p:ph type="title"/>
          </p:nvPr>
        </p:nvSpPr>
        <p:spPr/>
        <p:txBody>
          <a:bodyPr/>
          <a:lstStyle/>
          <a:p>
            <a:r>
              <a:rPr lang="en-US" dirty="0" smtClean="0">
                <a:latin typeface="SpaceOutOpen" pitchFamily="2" charset="0"/>
              </a:rPr>
              <a:t>Day 3 – Design Approvals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Disclaimer</a:t>
            </a:r>
            <a:endParaRPr lang="en-US" dirty="0">
              <a:latin typeface="SpaceOutOpen" pitchFamily="2" charset="0"/>
            </a:endParaRPr>
          </a:p>
        </p:txBody>
      </p:sp>
      <p:sp>
        <p:nvSpPr>
          <p:cNvPr id="3" name="Content Placeholder 2"/>
          <p:cNvSpPr>
            <a:spLocks noGrp="1"/>
          </p:cNvSpPr>
          <p:nvPr>
            <p:ph idx="1"/>
          </p:nvPr>
        </p:nvSpPr>
        <p:spPr/>
        <p:txBody>
          <a:bodyPr/>
          <a:lstStyle/>
          <a:p>
            <a:pPr>
              <a:buNone/>
            </a:pPr>
            <a:r>
              <a:rPr lang="en-US" dirty="0" smtClean="0"/>
              <a:t>This project is rather intense and has a lot of little working parts to it. It’s like that because </a:t>
            </a:r>
            <a:r>
              <a:rPr lang="en-US" i="1" dirty="0" smtClean="0"/>
              <a:t>I’m</a:t>
            </a:r>
            <a:r>
              <a:rPr lang="en-US" dirty="0" smtClean="0"/>
              <a:t> like that. I tend to complicate things. I like it that way. I have simplified this project to it’s simplest form in this power point, but know there are a lot of ways to expand it and make it better!</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3 – Design Approvals</a:t>
            </a:r>
            <a:endParaRPr lang="en-US" dirty="0"/>
          </a:p>
        </p:txBody>
      </p:sp>
      <p:sp>
        <p:nvSpPr>
          <p:cNvPr id="3" name="Content Placeholder 2"/>
          <p:cNvSpPr>
            <a:spLocks noGrp="1"/>
          </p:cNvSpPr>
          <p:nvPr>
            <p:ph idx="1"/>
          </p:nvPr>
        </p:nvSpPr>
        <p:spPr>
          <a:xfrm>
            <a:off x="228600" y="1371600"/>
            <a:ext cx="8534400" cy="5257800"/>
          </a:xfrm>
        </p:spPr>
        <p:txBody>
          <a:bodyPr>
            <a:normAutofit fontScale="85000" lnSpcReduction="20000"/>
          </a:bodyPr>
          <a:lstStyle/>
          <a:p>
            <a:r>
              <a:rPr lang="en-US" dirty="0" smtClean="0"/>
              <a:t>As they design the badges, the President fills in the Business Plan. This document was a great deal of work to put together—but it is versatile and can be changed to accommodate any changes.</a:t>
            </a:r>
          </a:p>
          <a:p>
            <a:r>
              <a:rPr lang="en-US" dirty="0" smtClean="0"/>
              <a:t>All the math is done automatically, and the sheet is protected.</a:t>
            </a:r>
          </a:p>
          <a:p>
            <a:r>
              <a:rPr lang="en-US" dirty="0" smtClean="0"/>
              <a:t>The President records each design—it’s size, color, royalties, etc. They choose a price for it and get their production cost.</a:t>
            </a:r>
          </a:p>
          <a:p>
            <a:r>
              <a:rPr lang="en-US" dirty="0" smtClean="0"/>
              <a:t>This part is actually quite easy—the Presidents rarely have a problem filling it out.</a:t>
            </a:r>
          </a:p>
          <a:p>
            <a:r>
              <a:rPr lang="en-US" dirty="0" smtClean="0"/>
              <a:t>I will include a basic Business Plan, but also a few others that have alterations for things you can add like votes, more promotion options, and other badge types.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3">
                                            <p:txEl>
                                              <p:pRg st="1" end="1"/>
                                            </p:txEl>
                                          </p:spTgt>
                                        </p:tgtEl>
                                      </p:cBhvr>
                                    </p:animEffect>
                                    <p:set>
                                      <p:cBhvr>
                                        <p:cTn id="1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3">
                                            <p:txEl>
                                              <p:pRg st="2" end="2"/>
                                            </p:txEl>
                                          </p:spTgt>
                                        </p:tgtEl>
                                      </p:cBhvr>
                                    </p:animEffect>
                                    <p:set>
                                      <p:cBhvr>
                                        <p:cTn id="17"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3">
                                            <p:txEl>
                                              <p:pRg st="3" end="3"/>
                                            </p:txEl>
                                          </p:spTgt>
                                        </p:tgtEl>
                                      </p:cBhvr>
                                    </p:animEffect>
                                    <p:set>
                                      <p:cBhvr>
                                        <p:cTn id="22"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 presetClass="exit" presetSubtype="10" fill="hold" grpId="0" nodeType="clickEffect">
                                  <p:stCondLst>
                                    <p:cond delay="0"/>
                                  </p:stCondLst>
                                  <p:childTnLst>
                                    <p:animEffect transition="out" filter="checkerboard(across)">
                                      <p:cBhvr>
                                        <p:cTn id="26" dur="500"/>
                                        <p:tgtEl>
                                          <p:spTgt spid="3">
                                            <p:txEl>
                                              <p:pRg st="4" end="4"/>
                                            </p:txEl>
                                          </p:spTgt>
                                        </p:tgtEl>
                                      </p:cBhvr>
                                    </p:animEffect>
                                    <p:set>
                                      <p:cBhvr>
                                        <p:cTn id="27" dur="1" fill="hold">
                                          <p:stCondLst>
                                            <p:cond delay="499"/>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28600" y="228600"/>
            <a:ext cx="8695159" cy="6629400"/>
          </a:xfrm>
          <a:prstGeom prst="rect">
            <a:avLst/>
          </a:prstGeom>
          <a:noFill/>
          <a:ln w="9525">
            <a:noFill/>
            <a:miter lim="800000"/>
            <a:headEnd/>
            <a:tailEnd/>
          </a:ln>
        </p:spPr>
      </p:pic>
      <p:pic>
        <p:nvPicPr>
          <p:cNvPr id="41985" name="Picture 1"/>
          <p:cNvPicPr>
            <a:picLocks noChangeAspect="1" noChangeArrowheads="1"/>
          </p:cNvPicPr>
          <p:nvPr/>
        </p:nvPicPr>
        <p:blipFill>
          <a:blip r:embed="rId3" cstate="print"/>
          <a:srcRect/>
          <a:stretch>
            <a:fillRect/>
          </a:stretch>
        </p:blipFill>
        <p:spPr bwMode="auto">
          <a:xfrm>
            <a:off x="1143000" y="228600"/>
            <a:ext cx="6477000" cy="641646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198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3 – Design Approvals</a:t>
            </a:r>
            <a:endParaRPr lang="en-US" dirty="0"/>
          </a:p>
        </p:txBody>
      </p:sp>
      <p:sp>
        <p:nvSpPr>
          <p:cNvPr id="3" name="Content Placeholder 2"/>
          <p:cNvSpPr>
            <a:spLocks noGrp="1"/>
          </p:cNvSpPr>
          <p:nvPr>
            <p:ph idx="1"/>
          </p:nvPr>
        </p:nvSpPr>
        <p:spPr>
          <a:xfrm>
            <a:off x="152400" y="1295400"/>
            <a:ext cx="4572000" cy="5257800"/>
          </a:xfrm>
        </p:spPr>
        <p:txBody>
          <a:bodyPr>
            <a:normAutofit fontScale="85000" lnSpcReduction="20000"/>
          </a:bodyPr>
          <a:lstStyle/>
          <a:p>
            <a:r>
              <a:rPr lang="en-US" dirty="0" smtClean="0"/>
              <a:t>As they finish each design, they print and give it to their manufacturer, who cuts it out and glues it on the Design Plan page in the packet. Then the salesman brings it to me for approval.</a:t>
            </a:r>
          </a:p>
          <a:p>
            <a:r>
              <a:rPr lang="en-US" dirty="0" smtClean="0"/>
              <a:t>I don’t approve it it’s inappropriate, badly designed, </a:t>
            </a:r>
            <a:r>
              <a:rPr lang="en-US" dirty="0" err="1" smtClean="0"/>
              <a:t>pixeled</a:t>
            </a:r>
            <a:r>
              <a:rPr lang="en-US" dirty="0" smtClean="0"/>
              <a:t>, too big, etc. </a:t>
            </a:r>
          </a:p>
          <a:p>
            <a:r>
              <a:rPr lang="en-US" dirty="0" smtClean="0"/>
              <a:t>If they need a second approval, they glue the new one on top of the old one.</a:t>
            </a:r>
            <a:endParaRPr lang="en-US" dirty="0"/>
          </a:p>
        </p:txBody>
      </p:sp>
      <p:pic>
        <p:nvPicPr>
          <p:cNvPr id="2050" name="Picture 2" descr="C:\Users\Megan.Rees\Pictures\2012-05-16\001.jpg"/>
          <p:cNvPicPr>
            <a:picLocks noChangeAspect="1" noChangeArrowheads="1"/>
          </p:cNvPicPr>
          <p:nvPr/>
        </p:nvPicPr>
        <p:blipFill>
          <a:blip r:embed="rId3" cstate="print"/>
          <a:srcRect t="5189"/>
          <a:stretch>
            <a:fillRect/>
          </a:stretch>
        </p:blipFill>
        <p:spPr bwMode="auto">
          <a:xfrm>
            <a:off x="4648200" y="1219199"/>
            <a:ext cx="4267200" cy="55687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4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Design Completion</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4 – Design Completion</a:t>
            </a:r>
            <a:endParaRPr lang="en-US" dirty="0"/>
          </a:p>
        </p:txBody>
      </p:sp>
      <p:sp>
        <p:nvSpPr>
          <p:cNvPr id="3" name="Content Placeholder 2"/>
          <p:cNvSpPr>
            <a:spLocks noGrp="1"/>
          </p:cNvSpPr>
          <p:nvPr>
            <p:ph idx="1"/>
          </p:nvPr>
        </p:nvSpPr>
        <p:spPr/>
        <p:txBody>
          <a:bodyPr>
            <a:normAutofit/>
          </a:bodyPr>
          <a:lstStyle/>
          <a:p>
            <a:pPr lvl="0"/>
            <a:r>
              <a:rPr lang="en-US" dirty="0" smtClean="0"/>
              <a:t>Finish all designs in Print Shop by the end of the period.</a:t>
            </a:r>
          </a:p>
          <a:p>
            <a:pPr lvl="0"/>
            <a:r>
              <a:rPr lang="en-US" dirty="0" smtClean="0"/>
              <a:t>All designs approved</a:t>
            </a:r>
          </a:p>
          <a:p>
            <a:pPr lvl="0"/>
            <a:r>
              <a:rPr lang="en-US" dirty="0" smtClean="0"/>
              <a:t>Fill out Manufacturing page in packet</a:t>
            </a:r>
          </a:p>
          <a:p>
            <a:pPr lvl="0"/>
            <a:r>
              <a:rPr lang="en-US" dirty="0" smtClean="0"/>
              <a:t>Print SIX copies of badges</a:t>
            </a:r>
          </a:p>
          <a:p>
            <a:pPr lvl="0"/>
            <a:r>
              <a:rPr lang="en-US" dirty="0" smtClean="0"/>
              <a:t>Read “How to Make a Button” Power Point</a:t>
            </a:r>
          </a:p>
          <a:p>
            <a:r>
              <a:rPr lang="en-US" dirty="0" smtClean="0"/>
              <a:t>If groups are ready, begin making badges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4 – Design Completion</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smtClean="0"/>
              <a:t>Finish all designs in Print Shop by the end of the period.</a:t>
            </a:r>
          </a:p>
          <a:p>
            <a:pPr lvl="0"/>
            <a:r>
              <a:rPr lang="en-US" dirty="0" smtClean="0"/>
              <a:t>All designs approved</a:t>
            </a:r>
          </a:p>
          <a:p>
            <a:pPr lvl="0"/>
            <a:r>
              <a:rPr lang="en-US" dirty="0" smtClean="0"/>
              <a:t>Fill out Manufacturing page in packet</a:t>
            </a:r>
          </a:p>
          <a:p>
            <a:pPr lvl="0"/>
            <a:r>
              <a:rPr lang="en-US" dirty="0" smtClean="0"/>
              <a:t>Print SIX copies of badges</a:t>
            </a:r>
          </a:p>
          <a:p>
            <a:pPr lvl="0"/>
            <a:r>
              <a:rPr lang="en-US" dirty="0" smtClean="0"/>
              <a:t>Read “How to Make a Button” Power Point</a:t>
            </a:r>
          </a:p>
          <a:p>
            <a:r>
              <a:rPr lang="en-US" dirty="0" smtClean="0"/>
              <a:t>Introduce the Assembly Line and how badges are made</a:t>
            </a:r>
          </a:p>
          <a:p>
            <a:pPr lvl="0"/>
            <a:r>
              <a:rPr lang="en-US" dirty="0" smtClean="0"/>
              <a:t>Ready groups put their name on the board.</a:t>
            </a:r>
          </a:p>
          <a:p>
            <a:r>
              <a:rPr lang="en-US" dirty="0" smtClean="0"/>
              <a:t>If groups are ready, begin making badges</a:t>
            </a:r>
          </a:p>
          <a:p>
            <a:r>
              <a:rPr lang="en-US" dirty="0" smtClean="0"/>
              <a:t>Groups waiting to make their badges may play games</a:t>
            </a:r>
          </a:p>
        </p:txBody>
      </p:sp>
      <p:pic>
        <p:nvPicPr>
          <p:cNvPr id="3074" name="Picture 2" descr="C:\Users\Megan.Rees\Pictures\2012-05-16\002.jpg"/>
          <p:cNvPicPr>
            <a:picLocks noChangeAspect="1" noChangeArrowheads="1"/>
          </p:cNvPicPr>
          <p:nvPr/>
        </p:nvPicPr>
        <p:blipFill>
          <a:blip r:embed="rId3" cstate="print"/>
          <a:srcRect t="7516"/>
          <a:stretch>
            <a:fillRect/>
          </a:stretch>
        </p:blipFill>
        <p:spPr bwMode="auto">
          <a:xfrm>
            <a:off x="3962400" y="228600"/>
            <a:ext cx="4968336" cy="6324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paceOutOpen" pitchFamily="2" charset="0"/>
              </a:rPr>
              <a:t>Day 4 – Design Completion</a:t>
            </a:r>
            <a:endParaRPr lang="en-US" dirty="0"/>
          </a:p>
        </p:txBody>
      </p:sp>
      <p:sp>
        <p:nvSpPr>
          <p:cNvPr id="3" name="Content Placeholder 2"/>
          <p:cNvSpPr>
            <a:spLocks noGrp="1"/>
          </p:cNvSpPr>
          <p:nvPr>
            <p:ph idx="1"/>
          </p:nvPr>
        </p:nvSpPr>
        <p:spPr>
          <a:xfrm>
            <a:off x="457200" y="1600201"/>
            <a:ext cx="8229600" cy="2285999"/>
          </a:xfrm>
        </p:spPr>
        <p:txBody>
          <a:bodyPr>
            <a:normAutofit fontScale="70000" lnSpcReduction="20000"/>
          </a:bodyPr>
          <a:lstStyle/>
          <a:p>
            <a:r>
              <a:rPr lang="en-US" dirty="0" smtClean="0"/>
              <a:t>All groups finish making their badges. I have them make their badges in an assembly line.</a:t>
            </a:r>
          </a:p>
          <a:p>
            <a:r>
              <a:rPr lang="en-US" dirty="0" smtClean="0"/>
              <a:t>Although I walk them through the first few badges, I leave and let them go for it—I give them the chance of messing up. I want them to learn what it costs their company to have losses! The Admin Assistant records losses on the manufacturing page.</a:t>
            </a:r>
            <a:endParaRPr lang="en-US" dirty="0"/>
          </a:p>
        </p:txBody>
      </p:sp>
      <p:graphicFrame>
        <p:nvGraphicFramePr>
          <p:cNvPr id="5" name="Diagram 4"/>
          <p:cNvGraphicFramePr/>
          <p:nvPr/>
        </p:nvGraphicFramePr>
        <p:xfrm>
          <a:off x="990600" y="2448045"/>
          <a:ext cx="7016051" cy="44099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5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Manufacturing</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5</a:t>
            </a:r>
            <a:endParaRPr lang="en-US" dirty="0"/>
          </a:p>
        </p:txBody>
      </p:sp>
      <p:sp>
        <p:nvSpPr>
          <p:cNvPr id="5" name="Content Placeholder 4"/>
          <p:cNvSpPr>
            <a:spLocks noGrp="1"/>
          </p:cNvSpPr>
          <p:nvPr>
            <p:ph idx="1"/>
          </p:nvPr>
        </p:nvSpPr>
        <p:spPr/>
        <p:txBody>
          <a:bodyPr/>
          <a:lstStyle/>
          <a:p>
            <a:r>
              <a:rPr lang="en-US" dirty="0" smtClean="0"/>
              <a:t>One thing I do is take pictures of their badges. I have them put it on the wall and I snap a few shots. Then I put it in Student Common. The kids then use the pictures to create their posters. This is, of course, something you could cut out—I just like doing it that way!</a:t>
            </a:r>
            <a:endParaRPr lang="en-US" dirty="0"/>
          </a:p>
        </p:txBody>
      </p:sp>
      <p:pic>
        <p:nvPicPr>
          <p:cNvPr id="4" name="Picture 3" descr="2nd Period Badges 018.JPG"/>
          <p:cNvPicPr>
            <a:picLocks noChangeAspect="1"/>
          </p:cNvPicPr>
          <p:nvPr/>
        </p:nvPicPr>
        <p:blipFill>
          <a:blip r:embed="rId2" cstate="print"/>
          <a:stretch>
            <a:fillRect/>
          </a:stretch>
        </p:blipFill>
        <p:spPr>
          <a:xfrm>
            <a:off x="609600" y="1219200"/>
            <a:ext cx="7658100" cy="510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6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Promotions</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Objective:</a:t>
            </a:r>
            <a:endParaRPr lang="en-US" dirty="0">
              <a:latin typeface="SpaceOutOpen" pitchFamily="2" charset="0"/>
            </a:endParaRPr>
          </a:p>
        </p:txBody>
      </p:sp>
      <p:sp>
        <p:nvSpPr>
          <p:cNvPr id="5" name="Content Placeholder 4"/>
          <p:cNvSpPr>
            <a:spLocks noGrp="1"/>
          </p:cNvSpPr>
          <p:nvPr>
            <p:ph idx="1"/>
          </p:nvPr>
        </p:nvSpPr>
        <p:spPr/>
        <p:txBody>
          <a:bodyPr/>
          <a:lstStyle/>
          <a:p>
            <a:r>
              <a:rPr lang="en-US" dirty="0" smtClean="0"/>
              <a:t>To teach students marketing concepts through a hands-on simulation. Students will create a product, calculate price, produce promotions, and place it in the marketplace for purchase by other students. </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Day 6 is where things start to get crazy! If they finish making their badges, I tell them to move on to the stuff for Day 6 regardless of what day it is. There’s a lot to do and there can be a lot of confusion.</a:t>
            </a:r>
          </a:p>
          <a:p>
            <a:r>
              <a:rPr lang="en-US" dirty="0" smtClean="0"/>
              <a:t>But, on page 3-5 there are step by step instructions that should help them stay on track.</a:t>
            </a:r>
          </a:p>
          <a:p>
            <a:r>
              <a:rPr lang="en-US" dirty="0" smtClean="0"/>
              <a:t>This area has the greatest room for change. In this version, I am presenting the simplest promotions I do. But I am always changing and adding to them.</a:t>
            </a:r>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On Day 6 they start preparing their advertising and promotions. The President fills in Step Two of the business plan.</a:t>
            </a:r>
          </a:p>
          <a:p>
            <a:r>
              <a:rPr lang="en-US" dirty="0" smtClean="0"/>
              <a:t>The Salesman will start the required 2-page Poster</a:t>
            </a:r>
          </a:p>
          <a:p>
            <a:r>
              <a:rPr lang="en-US" dirty="0" smtClean="0"/>
              <a:t>As a group, the decide what promotions they will do. They have to do at least one. There are four to choose from:</a:t>
            </a:r>
          </a:p>
          <a:p>
            <a:pPr lvl="1"/>
            <a:r>
              <a:rPr lang="en-US" dirty="0" smtClean="0"/>
              <a:t>Button Displays</a:t>
            </a:r>
          </a:p>
          <a:p>
            <a:pPr lvl="1"/>
            <a:r>
              <a:rPr lang="en-US" dirty="0" smtClean="0"/>
              <a:t>Table Decorations</a:t>
            </a:r>
          </a:p>
          <a:p>
            <a:pPr lvl="1"/>
            <a:r>
              <a:rPr lang="en-US" dirty="0" smtClean="0"/>
              <a:t>Teaser Posters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3" name="Content Placeholder 2"/>
          <p:cNvSpPr>
            <a:spLocks noGrp="1"/>
          </p:cNvSpPr>
          <p:nvPr>
            <p:ph idx="1"/>
          </p:nvPr>
        </p:nvSpPr>
        <p:spPr>
          <a:xfrm>
            <a:off x="381000" y="1752600"/>
            <a:ext cx="8229600" cy="4525963"/>
          </a:xfrm>
        </p:spPr>
        <p:txBody>
          <a:bodyPr>
            <a:normAutofit/>
          </a:bodyPr>
          <a:lstStyle/>
          <a:p>
            <a:r>
              <a:rPr lang="en-US" dirty="0" smtClean="0"/>
              <a:t>The poster is actually very simple—pictures of each badge and their cost, their logo and slogan, and an explanation of their Giveaway or Raffle if they are doing one.</a:t>
            </a:r>
          </a:p>
          <a:p>
            <a:r>
              <a:rPr lang="en-US" dirty="0" smtClean="0"/>
              <a:t>I take pictures of each badge and make them available to the kids, but it’s not required. They could just cut out additional printouts of their badges and glue them on.</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762000" y="1524000"/>
            <a:ext cx="7702842" cy="4876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7" name="Content Placeholder 6"/>
          <p:cNvSpPr>
            <a:spLocks noGrp="1"/>
          </p:cNvSpPr>
          <p:nvPr>
            <p:ph idx="1"/>
          </p:nvPr>
        </p:nvSpPr>
        <p:spPr>
          <a:xfrm>
            <a:off x="457200" y="1600200"/>
            <a:ext cx="8229600" cy="5029199"/>
          </a:xfrm>
        </p:spPr>
        <p:txBody>
          <a:bodyPr>
            <a:normAutofit/>
          </a:bodyPr>
          <a:lstStyle/>
          <a:p>
            <a:pPr>
              <a:buNone/>
            </a:pPr>
            <a:r>
              <a:rPr lang="en-US" b="1" dirty="0" smtClean="0"/>
              <a:t>Button Displays</a:t>
            </a:r>
            <a:endParaRPr lang="en-US" dirty="0" smtClean="0"/>
          </a:p>
          <a:p>
            <a:r>
              <a:rPr lang="en-US" dirty="0" smtClean="0"/>
              <a:t>In Step Two, they fill it out and have to “pay” if they want to display their badges in any way. They bring stuff from home that will make their table look more attractive. </a:t>
            </a:r>
          </a:p>
          <a:p>
            <a:r>
              <a:rPr lang="en-US" dirty="0" smtClean="0"/>
              <a:t>I actually provide frames for them to rent—I have taken this out of the basic version of the Badge Builder, but it is a great option.</a:t>
            </a:r>
            <a:endParaRPr lang="en-US" dirty="0"/>
          </a:p>
        </p:txBody>
      </p:sp>
      <p:pic>
        <p:nvPicPr>
          <p:cNvPr id="5" name="Picture 3"/>
          <p:cNvPicPr>
            <a:picLocks noChangeAspect="1" noChangeArrowheads="1"/>
          </p:cNvPicPr>
          <p:nvPr/>
        </p:nvPicPr>
        <p:blipFill>
          <a:blip r:embed="rId2" cstate="print"/>
          <a:srcRect/>
          <a:stretch>
            <a:fillRect/>
          </a:stretch>
        </p:blipFill>
        <p:spPr bwMode="auto">
          <a:xfrm>
            <a:off x="1600200" y="1219200"/>
            <a:ext cx="5539331" cy="4800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7" name="Content Placeholder 6"/>
          <p:cNvSpPr>
            <a:spLocks noGrp="1"/>
          </p:cNvSpPr>
          <p:nvPr>
            <p:ph idx="1"/>
          </p:nvPr>
        </p:nvSpPr>
        <p:spPr>
          <a:xfrm>
            <a:off x="457200" y="1600200"/>
            <a:ext cx="4267200" cy="4648199"/>
          </a:xfrm>
        </p:spPr>
        <p:txBody>
          <a:bodyPr>
            <a:normAutofit lnSpcReduction="10000"/>
          </a:bodyPr>
          <a:lstStyle/>
          <a:p>
            <a:r>
              <a:rPr lang="en-US" b="1" dirty="0" smtClean="0"/>
              <a:t>Table Decorations</a:t>
            </a:r>
            <a:r>
              <a:rPr lang="en-US" dirty="0" smtClean="0"/>
              <a:t> – Teams can choose to decorate their table to increase interest and sell faster. There is a small cost for this. They can bring all kinds of things to make their tables stand out!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5029200" y="1219200"/>
            <a:ext cx="3458948"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3" name="Content Placeholder 2"/>
          <p:cNvSpPr>
            <a:spLocks noGrp="1"/>
          </p:cNvSpPr>
          <p:nvPr>
            <p:ph idx="1"/>
          </p:nvPr>
        </p:nvSpPr>
        <p:spPr>
          <a:xfrm>
            <a:off x="457200" y="1600201"/>
            <a:ext cx="4038600" cy="5257799"/>
          </a:xfrm>
        </p:spPr>
        <p:txBody>
          <a:bodyPr>
            <a:normAutofit fontScale="85000" lnSpcReduction="20000"/>
          </a:bodyPr>
          <a:lstStyle/>
          <a:p>
            <a:r>
              <a:rPr lang="en-US" b="1" dirty="0" smtClean="0"/>
              <a:t>Teaser Poster </a:t>
            </a:r>
            <a:r>
              <a:rPr lang="en-US" dirty="0" smtClean="0"/>
              <a:t>– The students make a “teaser” that shows just their logo, their badges, and their period. When done, they take it to the coopering teacher’s room and the kids there can get a sneak peek at what will be at the Market. It gets the other kids REALLY excited! This is a great thing for the groups who finish their badges first.</a:t>
            </a:r>
            <a:endParaRPr lang="en-US" dirty="0"/>
          </a:p>
        </p:txBody>
      </p:sp>
      <p:pic>
        <p:nvPicPr>
          <p:cNvPr id="5122" name="Picture 2" descr="C:\Documents and Settings\megan.rees\My Documents\My Pictures\New Photos\7\1st Quarter Badge Market.jpg"/>
          <p:cNvPicPr>
            <a:picLocks noChangeAspect="1" noChangeArrowheads="1"/>
          </p:cNvPicPr>
          <p:nvPr/>
        </p:nvPicPr>
        <p:blipFill>
          <a:blip r:embed="rId2" cstate="print"/>
          <a:srcRect l="11667" r="16667"/>
          <a:stretch>
            <a:fillRect/>
          </a:stretch>
        </p:blipFill>
        <p:spPr bwMode="auto">
          <a:xfrm>
            <a:off x="4648200" y="1600200"/>
            <a:ext cx="4177665" cy="38862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6 - Promotions</a:t>
            </a:r>
            <a:endParaRPr lang="en-US" dirty="0"/>
          </a:p>
        </p:txBody>
      </p:sp>
      <p:sp>
        <p:nvSpPr>
          <p:cNvPr id="3" name="Content Placeholder 2"/>
          <p:cNvSpPr>
            <a:spLocks noGrp="1"/>
          </p:cNvSpPr>
          <p:nvPr>
            <p:ph idx="1"/>
          </p:nvPr>
        </p:nvSpPr>
        <p:spPr>
          <a:xfrm>
            <a:off x="152400" y="1600200"/>
            <a:ext cx="2133600" cy="4267200"/>
          </a:xfrm>
        </p:spPr>
        <p:txBody>
          <a:bodyPr>
            <a:normAutofit/>
          </a:bodyPr>
          <a:lstStyle/>
          <a:p>
            <a:r>
              <a:rPr lang="en-US" sz="2000" dirty="0" smtClean="0"/>
              <a:t>The president fills out the cost for these promotions on Step Two of the business plan. </a:t>
            </a:r>
            <a:endParaRPr lang="en-US" sz="2000" dirty="0"/>
          </a:p>
        </p:txBody>
      </p:sp>
      <p:pic>
        <p:nvPicPr>
          <p:cNvPr id="4098" name="Picture 2"/>
          <p:cNvPicPr>
            <a:picLocks noChangeAspect="1" noChangeArrowheads="1"/>
          </p:cNvPicPr>
          <p:nvPr/>
        </p:nvPicPr>
        <p:blipFill>
          <a:blip r:embed="rId2" cstate="print"/>
          <a:srcRect/>
          <a:stretch>
            <a:fillRect/>
          </a:stretch>
        </p:blipFill>
        <p:spPr bwMode="auto">
          <a:xfrm>
            <a:off x="2133600" y="1524000"/>
            <a:ext cx="6764421" cy="419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7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Advertising</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7</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President fills out the Are We Ready? Page to make sure they have everything done for the next day.</a:t>
            </a:r>
          </a:p>
          <a:p>
            <a:r>
              <a:rPr lang="en-US" dirty="0" smtClean="0"/>
              <a:t>Finish their posters. I provide the glue and poster board, they just paste it on and put </a:t>
            </a:r>
            <a:r>
              <a:rPr lang="en-US" dirty="0" err="1" smtClean="0"/>
              <a:t>velcro</a:t>
            </a:r>
            <a:r>
              <a:rPr lang="en-US" dirty="0" smtClean="0"/>
              <a:t> on the back and stick it on the wall.</a:t>
            </a:r>
          </a:p>
          <a:p>
            <a:r>
              <a:rPr lang="en-US" dirty="0" smtClean="0"/>
              <a:t>I encourage the kids to bring extra stuff for the Market the next day to make their table stand out.</a:t>
            </a:r>
          </a:p>
          <a:p>
            <a:r>
              <a:rPr lang="en-US" dirty="0" smtClean="0"/>
              <a:t>Sometimes I will schedule an extra day between day 7 and day 8, just to make sure they have time to get stuff done. But I don’t always.</a:t>
            </a:r>
            <a:endParaRPr lang="en-US" dirty="0"/>
          </a:p>
        </p:txBody>
      </p:sp>
      <p:pic>
        <p:nvPicPr>
          <p:cNvPr id="7170" name="Picture 2" descr="C:\Documents and Settings\megan.rees\My Documents\My Pictures\New Photos\7\1st Quarter Badge Market 018.jpg"/>
          <p:cNvPicPr>
            <a:picLocks noChangeAspect="1" noChangeArrowheads="1"/>
          </p:cNvPicPr>
          <p:nvPr/>
        </p:nvPicPr>
        <p:blipFill>
          <a:blip r:embed="rId2" cstate="print"/>
          <a:srcRect t="10417" b="13542"/>
          <a:stretch>
            <a:fillRect/>
          </a:stretch>
        </p:blipFill>
        <p:spPr bwMode="auto">
          <a:xfrm>
            <a:off x="4038600" y="1295400"/>
            <a:ext cx="4876800" cy="5562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7170"/>
                                        </p:tgtEl>
                                        <p:attrNameLst>
                                          <p:attrName>style.visibility</p:attrName>
                                        </p:attrNameLst>
                                      </p:cBhvr>
                                      <p:to>
                                        <p:strVal val="visible"/>
                                      </p:to>
                                    </p:set>
                                    <p:anim calcmode="lin" valueType="num">
                                      <p:cBhvr>
                                        <p:cTn id="23" dur="1000" fill="hold"/>
                                        <p:tgtEl>
                                          <p:spTgt spid="7170"/>
                                        </p:tgtEl>
                                        <p:attrNameLst>
                                          <p:attrName>ppt_w</p:attrName>
                                        </p:attrNameLst>
                                      </p:cBhvr>
                                      <p:tavLst>
                                        <p:tav tm="0">
                                          <p:val>
                                            <p:fltVal val="0"/>
                                          </p:val>
                                        </p:tav>
                                        <p:tav tm="100000">
                                          <p:val>
                                            <p:strVal val="#ppt_w"/>
                                          </p:val>
                                        </p:tav>
                                      </p:tavLst>
                                    </p:anim>
                                    <p:anim calcmode="lin" valueType="num">
                                      <p:cBhvr>
                                        <p:cTn id="24" dur="1000" fill="hold"/>
                                        <p:tgtEl>
                                          <p:spTgt spid="7170"/>
                                        </p:tgtEl>
                                        <p:attrNameLst>
                                          <p:attrName>ppt_h</p:attrName>
                                        </p:attrNameLst>
                                      </p:cBhvr>
                                      <p:tavLst>
                                        <p:tav tm="0">
                                          <p:val>
                                            <p:fltVal val="0"/>
                                          </p:val>
                                        </p:tav>
                                        <p:tav tm="100000">
                                          <p:val>
                                            <p:strVal val="#ppt_h"/>
                                          </p:val>
                                        </p:tav>
                                      </p:tavLst>
                                    </p:anim>
                                    <p:anim calcmode="lin" valueType="num">
                                      <p:cBhvr>
                                        <p:cTn id="25" dur="1000" fill="hold"/>
                                        <p:tgtEl>
                                          <p:spTgt spid="7170"/>
                                        </p:tgtEl>
                                        <p:attrNameLst>
                                          <p:attrName>style.rotation</p:attrName>
                                        </p:attrNameLst>
                                      </p:cBhvr>
                                      <p:tavLst>
                                        <p:tav tm="0">
                                          <p:val>
                                            <p:fltVal val="90"/>
                                          </p:val>
                                        </p:tav>
                                        <p:tav tm="100000">
                                          <p:val>
                                            <p:fltVal val="0"/>
                                          </p:val>
                                        </p:tav>
                                      </p:tavLst>
                                    </p:anim>
                                    <p:animEffect transition="in" filter="fade">
                                      <p:cBhvr>
                                        <p:cTn id="26"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7</a:t>
            </a:r>
            <a:endParaRPr lang="en-US" dirty="0"/>
          </a:p>
        </p:txBody>
      </p:sp>
      <p:sp>
        <p:nvSpPr>
          <p:cNvPr id="3" name="Content Placeholder 2"/>
          <p:cNvSpPr>
            <a:spLocks noGrp="1"/>
          </p:cNvSpPr>
          <p:nvPr>
            <p:ph idx="1"/>
          </p:nvPr>
        </p:nvSpPr>
        <p:spPr>
          <a:xfrm>
            <a:off x="228600" y="1524000"/>
            <a:ext cx="5029200" cy="4953000"/>
          </a:xfrm>
        </p:spPr>
        <p:txBody>
          <a:bodyPr>
            <a:normAutofit lnSpcReduction="10000"/>
          </a:bodyPr>
          <a:lstStyle/>
          <a:p>
            <a:r>
              <a:rPr lang="en-US" dirty="0" smtClean="0"/>
              <a:t>Once their poster is finished, they need to fill out the names of each badge on the cashiering sheet, which they will fill out in full tomorrow. I take the time to explain to them how to fill it out and what to expect the next day at the Market. </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5121660" y="1295400"/>
            <a:ext cx="394614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Overview</a:t>
            </a:r>
            <a:endParaRPr lang="en-US" dirty="0">
              <a:latin typeface="SpaceOutOpen" pitchFamily="2" charset="0"/>
            </a:endParaRPr>
          </a:p>
        </p:txBody>
      </p:sp>
      <p:sp>
        <p:nvSpPr>
          <p:cNvPr id="5" name="Content Placeholder 4"/>
          <p:cNvSpPr>
            <a:spLocks noGrp="1"/>
          </p:cNvSpPr>
          <p:nvPr>
            <p:ph idx="1"/>
          </p:nvPr>
        </p:nvSpPr>
        <p:spPr>
          <a:xfrm>
            <a:off x="457200" y="1371600"/>
            <a:ext cx="8229600" cy="5181600"/>
          </a:xfrm>
        </p:spPr>
        <p:txBody>
          <a:bodyPr>
            <a:noAutofit/>
          </a:bodyPr>
          <a:lstStyle/>
          <a:p>
            <a:r>
              <a:rPr lang="en-US" sz="2000" dirty="0" smtClean="0"/>
              <a:t>Students are placed in groups of 4 or 5, each with a “job” within that group based on their personality type. </a:t>
            </a:r>
          </a:p>
          <a:p>
            <a:pPr lvl="1"/>
            <a:r>
              <a:rPr lang="en-US" sz="2000" dirty="0" smtClean="0"/>
              <a:t>Jobs include President, Administrative Assistant, Designer, Manufacturer and Salesman. </a:t>
            </a:r>
          </a:p>
          <a:p>
            <a:r>
              <a:rPr lang="en-US" sz="2000" dirty="0" smtClean="0"/>
              <a:t>Each group designs and then creates badges using a badge machine. </a:t>
            </a:r>
          </a:p>
          <a:p>
            <a:r>
              <a:rPr lang="en-US" sz="2000" dirty="0" smtClean="0"/>
              <a:t>Using an Excel spreadsheet, they keep track of production cost, profit, losses, and promotions in their “business plan.” </a:t>
            </a:r>
          </a:p>
          <a:p>
            <a:r>
              <a:rPr lang="en-US" sz="2000" dirty="0" smtClean="0"/>
              <a:t>Students go to the Market, setting up a table at the Media Center. Another class purchases the badges from them using “money” they have earned in their class for good behavior. At my school, this is another CTE Intro class—that way, each student has the opportunity to be the </a:t>
            </a:r>
            <a:r>
              <a:rPr lang="en-US" sz="2000" dirty="0" smtClean="0"/>
              <a:t>producer </a:t>
            </a:r>
            <a:r>
              <a:rPr lang="en-US" sz="2000" dirty="0" smtClean="0"/>
              <a:t>in my rotation, and the consumer in another rotation.  </a:t>
            </a:r>
          </a:p>
          <a:p>
            <a:r>
              <a:rPr lang="en-US" sz="2000" dirty="0" smtClean="0"/>
              <a:t>Each company then calculates their winnings based on their profit, and receives CTE KASH based on their success.</a:t>
            </a:r>
          </a:p>
          <a:p>
            <a:endParaRPr lang="en-US" sz="2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8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The Market</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8</a:t>
            </a:r>
            <a:endParaRPr lang="en-US" dirty="0"/>
          </a:p>
        </p:txBody>
      </p:sp>
      <p:sp>
        <p:nvSpPr>
          <p:cNvPr id="5" name="Content Placeholder 4"/>
          <p:cNvSpPr>
            <a:spLocks noGrp="1"/>
          </p:cNvSpPr>
          <p:nvPr>
            <p:ph idx="1"/>
          </p:nvPr>
        </p:nvSpPr>
        <p:spPr/>
        <p:txBody>
          <a:bodyPr>
            <a:normAutofit fontScale="92500" lnSpcReduction="20000"/>
          </a:bodyPr>
          <a:lstStyle/>
          <a:p>
            <a:r>
              <a:rPr lang="en-US" dirty="0" smtClean="0"/>
              <a:t>As the kids are coming in, I’m telling them to get their poster, their badges, their packet, their stuff from home--anything else they’ve brought. As soon as the bell rings, we are off to the library.</a:t>
            </a:r>
          </a:p>
          <a:p>
            <a:r>
              <a:rPr lang="en-US" dirty="0" smtClean="0"/>
              <a:t>The Market actually doesn’t take long—I do it on our short Fridays and have ten minutes to spare!</a:t>
            </a:r>
          </a:p>
          <a:p>
            <a:r>
              <a:rPr lang="en-US" dirty="0" smtClean="0"/>
              <a:t>Have them set up in the library, each group at a table. Mr. Simpson comes in about 10 minutes after the bell. I instruct his kids on how to pay, how to use their vote tokens, and then let them have at it. The are SO STINKIN’ EXCITED.</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8</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It takes about 20-30 minutes. The kids wander around, frantically buying and ordering badges. </a:t>
            </a:r>
          </a:p>
          <a:p>
            <a:r>
              <a:rPr lang="en-US" dirty="0" smtClean="0"/>
              <a:t>It’s loud. And they are having a total blast.</a:t>
            </a:r>
          </a:p>
          <a:p>
            <a:r>
              <a:rPr lang="en-US" dirty="0" smtClean="0"/>
              <a:t>At the end, any unsold badges I KEEP. I put them in a jar and use them as rewards in other classes or in the auction—otherwise they are motivated NOT to sell, in hopes that they get to keep their badges.</a:t>
            </a:r>
          </a:p>
          <a:p>
            <a:r>
              <a:rPr lang="en-US" dirty="0" smtClean="0"/>
              <a:t>If they order a badge, they pay for it right there. Then we make it later and deliver it.</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megan.rees\My Documents\My Pictures\New Photos\7\1st Quarter Badge Market 007.jpg"/>
          <p:cNvPicPr>
            <a:picLocks noChangeAspect="1" noChangeArrowheads="1"/>
          </p:cNvPicPr>
          <p:nvPr/>
        </p:nvPicPr>
        <p:blipFill>
          <a:blip r:embed="rId2" cstate="print"/>
          <a:srcRect l="17778" t="21667" r="16667" b="10000"/>
          <a:stretch>
            <a:fillRect/>
          </a:stretch>
        </p:blipFill>
        <p:spPr bwMode="auto">
          <a:xfrm>
            <a:off x="838199" y="533400"/>
            <a:ext cx="8114371" cy="56388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8</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We head back to class. The kids put their posters up on the wall by class. Sometimes I will award them that day with my Design Awards.</a:t>
            </a:r>
          </a:p>
          <a:p>
            <a:pPr lvl="1"/>
            <a:r>
              <a:rPr lang="en-US" dirty="0" smtClean="0"/>
              <a:t>I have three design awards, and I created a ribbon for each. They get extra money added on to their winnings.</a:t>
            </a:r>
          </a:p>
          <a:p>
            <a:pPr lvl="2"/>
            <a:r>
              <a:rPr lang="en-US" dirty="0" smtClean="0"/>
              <a:t>Best Ad Design - $1000</a:t>
            </a:r>
          </a:p>
          <a:p>
            <a:pPr lvl="2"/>
            <a:r>
              <a:rPr lang="en-US" dirty="0" smtClean="0"/>
              <a:t>Best Logo - $500</a:t>
            </a:r>
          </a:p>
          <a:p>
            <a:pPr lvl="2"/>
            <a:r>
              <a:rPr lang="en-US" dirty="0" smtClean="0"/>
              <a:t>Best Table Design - $</a:t>
            </a:r>
            <a:r>
              <a:rPr lang="en-US" dirty="0" smtClean="0"/>
              <a:t>1000</a:t>
            </a:r>
          </a:p>
          <a:p>
            <a:pPr lvl="1"/>
            <a:r>
              <a:rPr lang="en-US" dirty="0" smtClean="0"/>
              <a:t>I have included the file for these ribbons in my resources. </a:t>
            </a:r>
            <a:endParaRPr lang="en-US" dirty="0"/>
          </a:p>
        </p:txBody>
      </p:sp>
      <p:pic>
        <p:nvPicPr>
          <p:cNvPr id="10242" name="Picture 2" descr="C:\Documents and Settings\megan.rees\My Documents\My Pictures\New Photos\7\1st Quarter Badge Market 019.jpg"/>
          <p:cNvPicPr>
            <a:picLocks noChangeAspect="1" noChangeArrowheads="1"/>
          </p:cNvPicPr>
          <p:nvPr/>
        </p:nvPicPr>
        <p:blipFill>
          <a:blip r:embed="rId2" cstate="print"/>
          <a:srcRect l="8046" r="6897"/>
          <a:stretch>
            <a:fillRect/>
          </a:stretch>
        </p:blipFill>
        <p:spPr bwMode="auto">
          <a:xfrm>
            <a:off x="1066800" y="990600"/>
            <a:ext cx="7086600" cy="55543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5" presetClass="exit" presetSubtype="10" fill="hold" grpId="0" nodeType="withEffect">
                                  <p:stCondLst>
                                    <p:cond delay="0"/>
                                  </p:stCondLst>
                                  <p:childTnLst>
                                    <p:animEffect transition="out" filter="checkerboard(across)">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5" presetClass="exit" presetSubtype="10" fill="hold" grpId="0" nodeType="withEffect">
                                  <p:stCondLst>
                                    <p:cond delay="0"/>
                                  </p:stCondLst>
                                  <p:childTnLst>
                                    <p:animEffect transition="out" filter="checkerboard(across)">
                                      <p:cBhvr>
                                        <p:cTn id="15" dur="500"/>
                                        <p:tgtEl>
                                          <p:spTgt spid="3">
                                            <p:txEl>
                                              <p:pRg st="3" end="3"/>
                                            </p:txEl>
                                          </p:spTgt>
                                        </p:tgtEl>
                                      </p:cBhvr>
                                    </p:animEffect>
                                    <p:set>
                                      <p:cBhvr>
                                        <p:cTn id="16" dur="1" fill="hold">
                                          <p:stCondLst>
                                            <p:cond delay="499"/>
                                          </p:stCondLst>
                                        </p:cTn>
                                        <p:tgtEl>
                                          <p:spTgt spid="3">
                                            <p:txEl>
                                              <p:pRg st="3" end="3"/>
                                            </p:txEl>
                                          </p:spTgt>
                                        </p:tgtEl>
                                        <p:attrNameLst>
                                          <p:attrName>style.visibility</p:attrName>
                                        </p:attrNameLst>
                                      </p:cBhvr>
                                      <p:to>
                                        <p:strVal val="hidden"/>
                                      </p:to>
                                    </p:set>
                                  </p:childTnLst>
                                </p:cTn>
                              </p:par>
                              <p:par>
                                <p:cTn id="17" presetID="5" presetClass="exit" presetSubtype="10" fill="hold" grpId="0" nodeType="withEffect">
                                  <p:stCondLst>
                                    <p:cond delay="0"/>
                                  </p:stCondLst>
                                  <p:childTnLst>
                                    <p:animEffect transition="out" filter="checkerboard(across)">
                                      <p:cBhvr>
                                        <p:cTn id="18" dur="500"/>
                                        <p:tgtEl>
                                          <p:spTgt spid="3">
                                            <p:txEl>
                                              <p:pRg st="4" end="4"/>
                                            </p:txEl>
                                          </p:spTgt>
                                        </p:tgtEl>
                                      </p:cBhvr>
                                    </p:animEffect>
                                    <p:set>
                                      <p:cBhvr>
                                        <p:cTn id="19" dur="1" fill="hold">
                                          <p:stCondLst>
                                            <p:cond delay="499"/>
                                          </p:stCondLst>
                                        </p:cTn>
                                        <p:tgtEl>
                                          <p:spTgt spid="3">
                                            <p:txEl>
                                              <p:pRg st="4" end="4"/>
                                            </p:txEl>
                                          </p:spTgt>
                                        </p:tgtEl>
                                        <p:attrNameLst>
                                          <p:attrName>style.visibility</p:attrName>
                                        </p:attrNameLst>
                                      </p:cBhvr>
                                      <p:to>
                                        <p:strVal val="hidden"/>
                                      </p:to>
                                    </p:set>
                                  </p:childTnLst>
                                </p:cTn>
                              </p:par>
                              <p:par>
                                <p:cTn id="20" presetID="5" presetClass="exit" presetSubtype="10" fill="hold" grpId="0" nodeType="withEffect">
                                  <p:stCondLst>
                                    <p:cond delay="0"/>
                                  </p:stCondLst>
                                  <p:childTnLst>
                                    <p:animEffect transition="out" filter="checkerboard(across)">
                                      <p:cBhvr>
                                        <p:cTn id="21" dur="500"/>
                                        <p:tgtEl>
                                          <p:spTgt spid="3">
                                            <p:txEl>
                                              <p:pRg st="5" end="5"/>
                                            </p:txEl>
                                          </p:spTgt>
                                        </p:tgtEl>
                                      </p:cBhvr>
                                    </p:animEffect>
                                    <p:set>
                                      <p:cBhvr>
                                        <p:cTn id="22" dur="1" fill="hold">
                                          <p:stCondLst>
                                            <p:cond delay="499"/>
                                          </p:stCondLst>
                                        </p:cTn>
                                        <p:tgtEl>
                                          <p:spTgt spid="3">
                                            <p:txEl>
                                              <p:pRg st="5" end="5"/>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8" presetClass="entr" presetSubtype="0" accel="100000" fill="hold" nodeType="clickEffect">
                                  <p:stCondLst>
                                    <p:cond delay="0"/>
                                  </p:stCondLst>
                                  <p:childTnLst>
                                    <p:set>
                                      <p:cBhvr>
                                        <p:cTn id="26" dur="1" fill="hold">
                                          <p:stCondLst>
                                            <p:cond delay="0"/>
                                          </p:stCondLst>
                                        </p:cTn>
                                        <p:tgtEl>
                                          <p:spTgt spid="10242"/>
                                        </p:tgtEl>
                                        <p:attrNameLst>
                                          <p:attrName>style.visibility</p:attrName>
                                        </p:attrNameLst>
                                      </p:cBhvr>
                                      <p:to>
                                        <p:strVal val="visible"/>
                                      </p:to>
                                    </p:set>
                                    <p:anim calcmode="lin" valueType="num">
                                      <p:cBhvr>
                                        <p:cTn id="27" dur="500" fill="hold"/>
                                        <p:tgtEl>
                                          <p:spTgt spid="10242"/>
                                        </p:tgtEl>
                                        <p:attrNameLst>
                                          <p:attrName>ppt_w</p:attrName>
                                        </p:attrNameLst>
                                      </p:cBhvr>
                                      <p:tavLst>
                                        <p:tav tm="0">
                                          <p:val>
                                            <p:strVal val="#ppt_w*2.5"/>
                                          </p:val>
                                        </p:tav>
                                        <p:tav tm="100000">
                                          <p:val>
                                            <p:strVal val="#ppt_w"/>
                                          </p:val>
                                        </p:tav>
                                      </p:tavLst>
                                    </p:anim>
                                    <p:anim calcmode="lin" valueType="num">
                                      <p:cBhvr>
                                        <p:cTn id="28" dur="500" fill="hold"/>
                                        <p:tgtEl>
                                          <p:spTgt spid="10242"/>
                                        </p:tgtEl>
                                        <p:attrNameLst>
                                          <p:attrName>ppt_h</p:attrName>
                                        </p:attrNameLst>
                                      </p:cBhvr>
                                      <p:tavLst>
                                        <p:tav tm="0">
                                          <p:val>
                                            <p:strVal val="#ppt_h*0.01"/>
                                          </p:val>
                                        </p:tav>
                                        <p:tav tm="100000">
                                          <p:val>
                                            <p:strVal val="#ppt_h"/>
                                          </p:val>
                                        </p:tav>
                                      </p:tavLst>
                                    </p:anim>
                                    <p:anim calcmode="lin" valueType="num">
                                      <p:cBhvr>
                                        <p:cTn id="29" dur="500" fill="hold"/>
                                        <p:tgtEl>
                                          <p:spTgt spid="10242"/>
                                        </p:tgtEl>
                                        <p:attrNameLst>
                                          <p:attrName>ppt_x</p:attrName>
                                        </p:attrNameLst>
                                      </p:cBhvr>
                                      <p:tavLst>
                                        <p:tav tm="0">
                                          <p:val>
                                            <p:strVal val="#ppt_x"/>
                                          </p:val>
                                        </p:tav>
                                        <p:tav tm="100000">
                                          <p:val>
                                            <p:strVal val="#ppt_x"/>
                                          </p:val>
                                        </p:tav>
                                      </p:tavLst>
                                    </p:anim>
                                    <p:anim calcmode="lin" valueType="num">
                                      <p:cBhvr>
                                        <p:cTn id="30" dur="500" fill="hold"/>
                                        <p:tgtEl>
                                          <p:spTgt spid="10242"/>
                                        </p:tgtEl>
                                        <p:attrNameLst>
                                          <p:attrName>ppt_y</p:attrName>
                                        </p:attrNameLst>
                                      </p:cBhvr>
                                      <p:tavLst>
                                        <p:tav tm="0">
                                          <p:val>
                                            <p:strVal val="#ppt_h+1"/>
                                          </p:val>
                                        </p:tav>
                                        <p:tav tm="100000">
                                          <p:val>
                                            <p:strVal val="#ppt_y"/>
                                          </p:val>
                                        </p:tav>
                                      </p:tavLst>
                                    </p:anim>
                                    <p:animEffect transition="in" filter="fade">
                                      <p:cBhvr>
                                        <p:cTn id="31"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9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The Results</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9</a:t>
            </a:r>
            <a:endParaRPr lang="en-US" dirty="0"/>
          </a:p>
        </p:txBody>
      </p:sp>
      <p:sp>
        <p:nvSpPr>
          <p:cNvPr id="3" name="Content Placeholder 2"/>
          <p:cNvSpPr>
            <a:spLocks noGrp="1"/>
          </p:cNvSpPr>
          <p:nvPr>
            <p:ph idx="1"/>
          </p:nvPr>
        </p:nvSpPr>
        <p:spPr>
          <a:xfrm>
            <a:off x="457200" y="1600200"/>
            <a:ext cx="7772400" cy="4114800"/>
          </a:xfrm>
        </p:spPr>
        <p:txBody>
          <a:bodyPr>
            <a:normAutofit/>
          </a:bodyPr>
          <a:lstStyle/>
          <a:p>
            <a:r>
              <a:rPr lang="en-US" dirty="0" smtClean="0"/>
              <a:t>I have the Presidents fill out Step Three in their Business Plan, recording losses, what they sold, what was ordered. Then they send it to me digitally.</a:t>
            </a:r>
          </a:p>
          <a:p>
            <a:r>
              <a:rPr lang="en-US" dirty="0" smtClean="0"/>
              <a:t>This doesn’t take very long to do—it’s really nice if you can have them do it after the badge market on Day 8, so you can grade them before Day 9 the next day. </a:t>
            </a:r>
          </a:p>
        </p:txBody>
      </p:sp>
      <p:pic>
        <p:nvPicPr>
          <p:cNvPr id="6146" name="Picture 2"/>
          <p:cNvPicPr>
            <a:picLocks noChangeAspect="1" noChangeArrowheads="1"/>
          </p:cNvPicPr>
          <p:nvPr/>
        </p:nvPicPr>
        <p:blipFill>
          <a:blip r:embed="rId2" cstate="print"/>
          <a:srcRect/>
          <a:stretch>
            <a:fillRect/>
          </a:stretch>
        </p:blipFill>
        <p:spPr bwMode="auto">
          <a:xfrm>
            <a:off x="381000" y="1371600"/>
            <a:ext cx="8324850"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9</a:t>
            </a:r>
            <a:endParaRPr lang="en-US" dirty="0"/>
          </a:p>
        </p:txBody>
      </p:sp>
      <p:sp>
        <p:nvSpPr>
          <p:cNvPr id="5" name="Content Placeholder 4"/>
          <p:cNvSpPr>
            <a:spLocks noGrp="1"/>
          </p:cNvSpPr>
          <p:nvPr>
            <p:ph idx="1"/>
          </p:nvPr>
        </p:nvSpPr>
        <p:spPr/>
        <p:txBody>
          <a:bodyPr>
            <a:normAutofit fontScale="85000" lnSpcReduction="10000"/>
          </a:bodyPr>
          <a:lstStyle/>
          <a:p>
            <a:r>
              <a:rPr lang="en-US" dirty="0" smtClean="0"/>
              <a:t>I go over each one, fixing any errors (and taking points as I go) until I have their final amount they made, which I keep track of on an Excel spreadsheet.</a:t>
            </a:r>
          </a:p>
          <a:p>
            <a:r>
              <a:rPr lang="en-US" dirty="0" smtClean="0"/>
              <a:t>While I’m doing this, the kids are doing several things:</a:t>
            </a:r>
          </a:p>
          <a:p>
            <a:pPr lvl="1"/>
            <a:r>
              <a:rPr lang="en-US" dirty="0" smtClean="0"/>
              <a:t>Filling out the Evaluation—the last page of the packet—together as a group</a:t>
            </a:r>
          </a:p>
          <a:p>
            <a:pPr lvl="1"/>
            <a:r>
              <a:rPr lang="en-US" dirty="0" smtClean="0"/>
              <a:t>Preparing orders—printing out two copies of each order (in case I mess up making it) and cutting them out, putting it in their bag and in their box</a:t>
            </a:r>
          </a:p>
          <a:p>
            <a:pPr lvl="1"/>
            <a:r>
              <a:rPr lang="en-US" dirty="0" smtClean="0"/>
              <a:t>Returning the Badge Bucks money from Simpson’s class and the votes by making a pile on my podium.</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9</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 announce the results, and place 1</a:t>
            </a:r>
            <a:r>
              <a:rPr lang="en-US" baseline="30000" dirty="0" smtClean="0"/>
              <a:t>st</a:t>
            </a:r>
            <a:r>
              <a:rPr lang="en-US" dirty="0" smtClean="0"/>
              <a:t>, 2</a:t>
            </a:r>
            <a:r>
              <a:rPr lang="en-US" baseline="30000" dirty="0" smtClean="0"/>
              <a:t>nd</a:t>
            </a:r>
            <a:r>
              <a:rPr lang="en-US" dirty="0" smtClean="0"/>
              <a:t> and 3</a:t>
            </a:r>
            <a:r>
              <a:rPr lang="en-US" baseline="30000" dirty="0" smtClean="0"/>
              <a:t>rd</a:t>
            </a:r>
            <a:r>
              <a:rPr lang="en-US" dirty="0" smtClean="0"/>
              <a:t> place ribbons. I talk to them about why certain groups won, pointing out production cost or promotions or whatever.</a:t>
            </a:r>
          </a:p>
          <a:p>
            <a:r>
              <a:rPr lang="en-US" dirty="0" smtClean="0"/>
              <a:t>When I am adding it up, I put in their award money toward their total winnings. Penalties are if they did something wrong like having false advertising on their poster.</a:t>
            </a:r>
          </a:p>
          <a:p>
            <a:r>
              <a:rPr lang="en-US" dirty="0" smtClean="0"/>
              <a:t>We also do Step 4, where they create a graph. I demo how to do it, and then the President does it with the help of his group. </a:t>
            </a:r>
          </a:p>
          <a:p>
            <a:pPr>
              <a:buNone/>
            </a:pP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9</a:t>
            </a:r>
            <a:endParaRPr lang="en-US" dirty="0"/>
          </a:p>
        </p:txBody>
      </p:sp>
      <p:sp>
        <p:nvSpPr>
          <p:cNvPr id="3" name="Content Placeholder 2"/>
          <p:cNvSpPr>
            <a:spLocks noGrp="1"/>
          </p:cNvSpPr>
          <p:nvPr>
            <p:ph idx="1"/>
          </p:nvPr>
        </p:nvSpPr>
        <p:spPr>
          <a:xfrm>
            <a:off x="457200" y="1600200"/>
            <a:ext cx="4648200" cy="4800600"/>
          </a:xfrm>
        </p:spPr>
        <p:txBody>
          <a:bodyPr>
            <a:normAutofit fontScale="92500"/>
          </a:bodyPr>
          <a:lstStyle/>
          <a:p>
            <a:r>
              <a:rPr lang="en-US" dirty="0" smtClean="0"/>
              <a:t>The instructions for the graph are explained on a tab in their business plan.</a:t>
            </a:r>
          </a:p>
          <a:p>
            <a:r>
              <a:rPr lang="en-US" dirty="0" smtClean="0"/>
              <a:t>This is another section that can easily be taken out if you run out of time or just don’t want to do it.</a:t>
            </a:r>
          </a:p>
          <a:p>
            <a:r>
              <a:rPr lang="en-US" dirty="0" smtClean="0"/>
              <a:t>I like it because it’s a great tie-in with Excel.</a:t>
            </a:r>
            <a:endParaRPr lang="en-US" dirty="0"/>
          </a:p>
        </p:txBody>
      </p:sp>
      <p:graphicFrame>
        <p:nvGraphicFramePr>
          <p:cNvPr id="4" name="Chart 3"/>
          <p:cNvGraphicFramePr/>
          <p:nvPr/>
        </p:nvGraphicFramePr>
        <p:xfrm>
          <a:off x="4953000" y="2057400"/>
          <a:ext cx="3962400" cy="2819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3 ways to sell</a:t>
            </a:r>
            <a:endParaRPr lang="en-US" dirty="0">
              <a:latin typeface="SpaceOutOpen" pitchFamily="2" charset="0"/>
            </a:endParaRPr>
          </a:p>
        </p:txBody>
      </p:sp>
      <p:sp>
        <p:nvSpPr>
          <p:cNvPr id="5" name="Content Placeholder 4"/>
          <p:cNvSpPr>
            <a:spLocks noGrp="1"/>
          </p:cNvSpPr>
          <p:nvPr>
            <p:ph idx="1"/>
          </p:nvPr>
        </p:nvSpPr>
        <p:spPr>
          <a:xfrm>
            <a:off x="457200" y="1371600"/>
            <a:ext cx="8229600" cy="5181600"/>
          </a:xfrm>
        </p:spPr>
        <p:txBody>
          <a:bodyPr>
            <a:noAutofit/>
          </a:bodyPr>
          <a:lstStyle/>
          <a:p>
            <a:r>
              <a:rPr lang="en-US" dirty="0" smtClean="0"/>
              <a:t>Students can sell their badges in 2 or 3 ways:</a:t>
            </a:r>
          </a:p>
          <a:p>
            <a:pPr lvl="1"/>
            <a:r>
              <a:rPr lang="en-US" dirty="0" smtClean="0"/>
              <a:t>Selling the actual badge</a:t>
            </a:r>
          </a:p>
          <a:p>
            <a:pPr lvl="1"/>
            <a:r>
              <a:rPr lang="en-US" dirty="0" smtClean="0"/>
              <a:t>Getting orders for future badges</a:t>
            </a:r>
          </a:p>
          <a:p>
            <a:pPr lvl="2"/>
            <a:r>
              <a:rPr lang="en-US" dirty="0" smtClean="0"/>
              <a:t>Limited to 3 orders, made by me or my student aide, delivered a day or two after the Market</a:t>
            </a:r>
          </a:p>
          <a:p>
            <a:pPr lvl="1"/>
            <a:r>
              <a:rPr lang="en-US" dirty="0" smtClean="0"/>
              <a:t>Getting votes</a:t>
            </a:r>
          </a:p>
          <a:p>
            <a:r>
              <a:rPr lang="en-US" dirty="0" smtClean="0"/>
              <a:t>In this simplified version, I have dispensed with the votes, but it really is a great way to get more money and more disparity between how much each group makes.</a:t>
            </a:r>
          </a:p>
          <a:p>
            <a:endParaRPr lang="en-US" sz="36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229600" cy="1143000"/>
          </a:xfrm>
        </p:spPr>
        <p:txBody>
          <a:bodyPr>
            <a:noAutofit/>
          </a:bodyPr>
          <a:lstStyle/>
          <a:p>
            <a:r>
              <a:rPr lang="en-US" sz="9600" dirty="0" smtClean="0">
                <a:latin typeface="SpaceOutOpen" pitchFamily="2" charset="0"/>
              </a:rPr>
              <a:t>Day </a:t>
            </a:r>
            <a:r>
              <a:rPr lang="en-US" sz="9600" dirty="0" smtClean="0">
                <a:latin typeface="SpaceOutOpen" pitchFamily="2" charset="0"/>
              </a:rPr>
              <a:t>10 </a:t>
            </a: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
            </a:r>
            <a:br>
              <a:rPr lang="en-US" sz="5400" dirty="0" smtClean="0">
                <a:latin typeface="SpaceOutOpen" pitchFamily="2" charset="0"/>
              </a:rPr>
            </a:br>
            <a:r>
              <a:rPr lang="en-US" sz="5400" dirty="0" smtClean="0">
                <a:latin typeface="SpaceOutOpen" pitchFamily="2" charset="0"/>
              </a:rPr>
              <a:t>Group Evaluation</a:t>
            </a:r>
            <a:endParaRPr lang="en-US" sz="5400" dirty="0">
              <a:latin typeface="SpaceOutOpen" pitchFamily="2"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3" name="Content Placeholder 2"/>
          <p:cNvSpPr>
            <a:spLocks noGrp="1"/>
          </p:cNvSpPr>
          <p:nvPr>
            <p:ph idx="1"/>
          </p:nvPr>
        </p:nvSpPr>
        <p:spPr/>
        <p:txBody>
          <a:bodyPr>
            <a:normAutofit lnSpcReduction="10000"/>
          </a:bodyPr>
          <a:lstStyle/>
          <a:p>
            <a:r>
              <a:rPr lang="en-US" dirty="0" smtClean="0"/>
              <a:t>This is a simple quick day, and only takes about twenty minutes. You can let your kids have a break, start something new, or have them start the “What I learned” essay.</a:t>
            </a:r>
          </a:p>
          <a:p>
            <a:r>
              <a:rPr lang="en-US" dirty="0" smtClean="0"/>
              <a:t>Students go to Student Common and open up the Group Evaluation page in Excel. First I have them re-save it as their </a:t>
            </a:r>
            <a:r>
              <a:rPr lang="en-US" dirty="0" err="1" smtClean="0"/>
              <a:t>firstname</a:t>
            </a:r>
            <a:r>
              <a:rPr lang="en-US" dirty="0" smtClean="0"/>
              <a:t>, </a:t>
            </a:r>
            <a:r>
              <a:rPr lang="en-US" dirty="0" err="1" smtClean="0"/>
              <a:t>lastname</a:t>
            </a:r>
            <a:r>
              <a:rPr lang="en-US" dirty="0" smtClean="0"/>
              <a:t>. Then I have them fill out the names of each person in their group.</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5" name="Content Placeholder 4"/>
          <p:cNvSpPr>
            <a:spLocks noGrp="1"/>
          </p:cNvSpPr>
          <p:nvPr>
            <p:ph idx="1"/>
          </p:nvPr>
        </p:nvSpPr>
        <p:spPr>
          <a:xfrm>
            <a:off x="457200" y="1600200"/>
            <a:ext cx="4191000" cy="5105400"/>
          </a:xfrm>
        </p:spPr>
        <p:txBody>
          <a:bodyPr>
            <a:normAutofit fontScale="70000" lnSpcReduction="20000"/>
          </a:bodyPr>
          <a:lstStyle/>
          <a:p>
            <a:r>
              <a:rPr lang="en-US" dirty="0" smtClean="0"/>
              <a:t>Students answer the questions about each person in their group, including themselves. </a:t>
            </a:r>
          </a:p>
          <a:p>
            <a:r>
              <a:rPr lang="en-US" dirty="0" smtClean="0"/>
              <a:t>Answer 0-4—it’s a pull down menu. </a:t>
            </a:r>
          </a:p>
          <a:p>
            <a:r>
              <a:rPr lang="en-US" dirty="0" smtClean="0"/>
              <a:t>They can add comments in gray box.</a:t>
            </a:r>
          </a:p>
          <a:p>
            <a:r>
              <a:rPr lang="en-US" dirty="0" smtClean="0"/>
              <a:t>I emphasize that they need to be honest—this is the only individual grade they get. Students who did less work shouldn’t get the same grade!</a:t>
            </a:r>
          </a:p>
          <a:p>
            <a:r>
              <a:rPr lang="en-US" dirty="0" smtClean="0"/>
              <a:t>When finished, they turn it in digitally to Rees Hand-in.</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4492450" y="1295400"/>
            <a:ext cx="465155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rest of the day is easy for them—we deliver the badges that were ordered.</a:t>
            </a:r>
          </a:p>
          <a:p>
            <a:r>
              <a:rPr lang="en-US" dirty="0" smtClean="0"/>
              <a:t>The kids got those orders ready on Day 9. 3 orders max for each group. I usually just have my aide do it—they always LOVE making badges! </a:t>
            </a:r>
          </a:p>
          <a:p>
            <a:r>
              <a:rPr lang="en-US" dirty="0" smtClean="0"/>
              <a:t>I don’t like to have the kids do it because it just takes forever and class time I don’t have.</a:t>
            </a:r>
          </a:p>
          <a:p>
            <a:r>
              <a:rPr lang="en-US" dirty="0" smtClean="0"/>
              <a:t>So then the kids deliver them to Mr. Simpson’s class, reading the name of the kid who ordered it off their cashiering sheet that they filled out at the Market.</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After that, I let them play games. I have a lot of numbers to enter for the group evaluation, and they’ve worked so hard, they earned it!</a:t>
            </a:r>
          </a:p>
          <a:p>
            <a:r>
              <a:rPr lang="en-US" dirty="0" smtClean="0"/>
              <a:t>Sometimes, I have them write a report on what they learned—and this has been a VERY successful assignment!</a:t>
            </a:r>
          </a:p>
          <a:p>
            <a:r>
              <a:rPr lang="en-US" dirty="0" smtClean="0"/>
              <a:t>While they play, I enter. I open each evaluation, go to sheet 3, and enter in the numbers onto my grading sheet. It only takes about 10 minutes to do each class.</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After that, I let them play games. I have a lot of numbers to enter for the group evaluation, and they’ve worked so hard, they earned it!</a:t>
            </a:r>
          </a:p>
          <a:p>
            <a:r>
              <a:rPr lang="en-US" dirty="0" smtClean="0"/>
              <a:t>Sometimes, I have them write a report on what they learned—and this has been a VERY successful assignment!</a:t>
            </a:r>
          </a:p>
          <a:p>
            <a:r>
              <a:rPr lang="en-US" dirty="0" smtClean="0"/>
              <a:t>While they play, I enter. I open each evaluation, go to sheet 3, and enter in the numbers onto my grading sheet. It only takes about 10 minutes to do each class.</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57200" y="228600"/>
            <a:ext cx="8077200" cy="6189168"/>
          </a:xfrm>
          <a:prstGeom prst="rect">
            <a:avLst/>
          </a:prstGeom>
          <a:noFill/>
          <a:ln w="9525">
            <a:noFill/>
            <a:miter lim="800000"/>
            <a:headEnd/>
            <a:tailEnd/>
          </a:ln>
        </p:spPr>
      </p:pic>
      <p:sp>
        <p:nvSpPr>
          <p:cNvPr id="5" name="TextBox 4"/>
          <p:cNvSpPr txBox="1"/>
          <p:nvPr/>
        </p:nvSpPr>
        <p:spPr>
          <a:xfrm>
            <a:off x="914400" y="152400"/>
            <a:ext cx="2514600" cy="30777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1400" dirty="0" smtClean="0"/>
              <a:t>Enter names of each group</a:t>
            </a:r>
            <a:endParaRPr lang="en-US" sz="1400" dirty="0"/>
          </a:p>
        </p:txBody>
      </p:sp>
      <p:sp>
        <p:nvSpPr>
          <p:cNvPr id="6" name="TextBox 5"/>
          <p:cNvSpPr txBox="1"/>
          <p:nvPr/>
        </p:nvSpPr>
        <p:spPr>
          <a:xfrm>
            <a:off x="1676400" y="2286000"/>
            <a:ext cx="2514600" cy="738664"/>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1400" dirty="0" smtClean="0"/>
              <a:t>Enter numbers for each person </a:t>
            </a:r>
            <a:r>
              <a:rPr lang="en-US" sz="1400" dirty="0" smtClean="0"/>
              <a:t>from the Scoring sheet on each evaluation.</a:t>
            </a:r>
            <a:endParaRPr lang="en-US" sz="1400" dirty="0"/>
          </a:p>
        </p:txBody>
      </p:sp>
      <p:sp>
        <p:nvSpPr>
          <p:cNvPr id="7" name="TextBox 6"/>
          <p:cNvSpPr txBox="1"/>
          <p:nvPr/>
        </p:nvSpPr>
        <p:spPr>
          <a:xfrm>
            <a:off x="2438400" y="4419600"/>
            <a:ext cx="2514600" cy="954107"/>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400" dirty="0" smtClean="0"/>
              <a:t>In this column, type in the number of students in the group (4 or 5) to adjust the math problem.</a:t>
            </a:r>
            <a:endParaRPr lang="en-US" sz="1400" dirty="0"/>
          </a:p>
        </p:txBody>
      </p:sp>
      <p:sp>
        <p:nvSpPr>
          <p:cNvPr id="8" name="TextBox 7"/>
          <p:cNvSpPr txBox="1"/>
          <p:nvPr/>
        </p:nvSpPr>
        <p:spPr>
          <a:xfrm>
            <a:off x="5410200" y="609600"/>
            <a:ext cx="1676400" cy="76200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1400" dirty="0" smtClean="0"/>
              <a:t>Enter how much each group made in this column. </a:t>
            </a:r>
            <a:endParaRPr lang="en-US" sz="1400" dirty="0"/>
          </a:p>
        </p:txBody>
      </p:sp>
      <p:sp>
        <p:nvSpPr>
          <p:cNvPr id="10" name="TextBox 9"/>
          <p:cNvSpPr txBox="1"/>
          <p:nvPr/>
        </p:nvSpPr>
        <p:spPr>
          <a:xfrm>
            <a:off x="6096000" y="4648200"/>
            <a:ext cx="2057400" cy="138499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en-US" sz="1400" dirty="0" smtClean="0"/>
              <a:t>It will calculate and round up how much each person made—if they score less than 80%, they will get that percentage of money.</a:t>
            </a:r>
            <a:endParaRPr lang="en-US" sz="1400" dirty="0"/>
          </a:p>
        </p:txBody>
      </p:sp>
      <p:sp>
        <p:nvSpPr>
          <p:cNvPr id="11" name="TextBox 10"/>
          <p:cNvSpPr txBox="1"/>
          <p:nvPr/>
        </p:nvSpPr>
        <p:spPr>
          <a:xfrm>
            <a:off x="5257800" y="3505200"/>
            <a:ext cx="2057400" cy="954107"/>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1400" dirty="0" smtClean="0"/>
              <a:t>The Total Column is their final grade on the Group </a:t>
            </a:r>
            <a:r>
              <a:rPr lang="en-US" sz="1400" dirty="0" smtClean="0"/>
              <a:t>Evaluation to be entered into Skyward</a:t>
            </a:r>
            <a:endParaRPr lang="en-US" sz="1400" dirty="0"/>
          </a:p>
        </p:txBody>
      </p:sp>
      <p:cxnSp>
        <p:nvCxnSpPr>
          <p:cNvPr id="14" name="Straight Arrow Connector 13"/>
          <p:cNvCxnSpPr/>
          <p:nvPr/>
        </p:nvCxnSpPr>
        <p:spPr>
          <a:xfrm flipH="1">
            <a:off x="1676400" y="457200"/>
            <a:ext cx="457200" cy="6096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18" name="Straight Arrow Connector 17"/>
          <p:cNvCxnSpPr/>
          <p:nvPr/>
        </p:nvCxnSpPr>
        <p:spPr>
          <a:xfrm rot="10800000">
            <a:off x="2514600" y="1905000"/>
            <a:ext cx="533400" cy="2286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p:nvPr/>
        </p:nvCxnSpPr>
        <p:spPr>
          <a:xfrm flipV="1">
            <a:off x="3048000" y="3962400"/>
            <a:ext cx="838200" cy="4572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23" name="Straight Arrow Connector 22"/>
          <p:cNvCxnSpPr/>
          <p:nvPr/>
        </p:nvCxnSpPr>
        <p:spPr>
          <a:xfrm flipH="1">
            <a:off x="5486400" y="1295400"/>
            <a:ext cx="304800" cy="6858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flipH="1" flipV="1">
            <a:off x="5105400" y="2971800"/>
            <a:ext cx="228600" cy="6096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a:xfrm flipV="1">
            <a:off x="7239000" y="3886200"/>
            <a:ext cx="685800" cy="6096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sp>
        <p:nvSpPr>
          <p:cNvPr id="22" name="TextBox 21"/>
          <p:cNvSpPr txBox="1"/>
          <p:nvPr/>
        </p:nvSpPr>
        <p:spPr>
          <a:xfrm>
            <a:off x="7391400" y="990600"/>
            <a:ext cx="2057400" cy="954107"/>
          </a:xfrm>
          <a:prstGeom prst="rect">
            <a:avLst/>
          </a:prstGeom>
          <a:solidFill>
            <a:srgbClr val="EC52A3"/>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1400" dirty="0" smtClean="0"/>
              <a:t>Enter bonuses for awards won or penalties for cheating or selling loss badges, etc.</a:t>
            </a:r>
            <a:endParaRPr lang="en-US" sz="1400" dirty="0"/>
          </a:p>
        </p:txBody>
      </p:sp>
      <p:cxnSp>
        <p:nvCxnSpPr>
          <p:cNvPr id="26" name="Straight Arrow Connector 25"/>
          <p:cNvCxnSpPr/>
          <p:nvPr/>
        </p:nvCxnSpPr>
        <p:spPr>
          <a:xfrm flipH="1">
            <a:off x="7467600" y="1905000"/>
            <a:ext cx="609600" cy="1066800"/>
          </a:xfrm>
          <a:prstGeom prst="straightConnector1">
            <a:avLst/>
          </a:prstGeom>
          <a:ln w="76200">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Day 10</a:t>
            </a:r>
            <a:endParaRPr lang="en-US" dirty="0"/>
          </a:p>
        </p:txBody>
      </p:sp>
      <p:sp>
        <p:nvSpPr>
          <p:cNvPr id="3" name="Content Placeholder 2"/>
          <p:cNvSpPr>
            <a:spLocks noGrp="1"/>
          </p:cNvSpPr>
          <p:nvPr>
            <p:ph idx="1"/>
          </p:nvPr>
        </p:nvSpPr>
        <p:spPr>
          <a:xfrm>
            <a:off x="457200" y="1600200"/>
            <a:ext cx="4038600" cy="5257800"/>
          </a:xfrm>
        </p:spPr>
        <p:txBody>
          <a:bodyPr/>
          <a:lstStyle/>
          <a:p>
            <a:r>
              <a:rPr lang="en-US" dirty="0" smtClean="0"/>
              <a:t>The checks will automatically be written on another sheet. You just enter the number spelled out if you want. Print, cut, and they are ready</a:t>
            </a:r>
            <a:r>
              <a:rPr lang="en-US" dirty="0" smtClean="0"/>
              <a:t>! </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4572000" y="1371600"/>
            <a:ext cx="4362974"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Grading</a:t>
            </a:r>
            <a:endParaRPr lang="en-US" dirty="0"/>
          </a:p>
        </p:txBody>
      </p:sp>
      <p:sp>
        <p:nvSpPr>
          <p:cNvPr id="5" name="Content Placeholder 4"/>
          <p:cNvSpPr>
            <a:spLocks noGrp="1"/>
          </p:cNvSpPr>
          <p:nvPr>
            <p:ph idx="1"/>
          </p:nvPr>
        </p:nvSpPr>
        <p:spPr>
          <a:xfrm>
            <a:off x="381000" y="1600200"/>
            <a:ext cx="8229600" cy="5257800"/>
          </a:xfrm>
        </p:spPr>
        <p:txBody>
          <a:bodyPr>
            <a:normAutofit lnSpcReduction="10000"/>
          </a:bodyPr>
          <a:lstStyle/>
          <a:p>
            <a:r>
              <a:rPr lang="en-US" dirty="0" smtClean="0"/>
              <a:t>For the individual grade, I take the percentage from column AM of the Group Evaluation Grading sheet and enter it as a 100 pt. assignment. Then I give it a weight of 2. It can really hurt their grade if they score badly on the evaluation.</a:t>
            </a:r>
          </a:p>
          <a:p>
            <a:r>
              <a:rPr lang="en-US" dirty="0" smtClean="0"/>
              <a:t>Students tend to be more “nice” than “mean” when grading. Occasionally I might adjust their score if I feel it was unfair in either direction. But usually, the evaluation is pretty accurate.</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The Auction</a:t>
            </a:r>
            <a:endParaRPr lang="en-US" dirty="0"/>
          </a:p>
        </p:txBody>
      </p:sp>
      <p:sp>
        <p:nvSpPr>
          <p:cNvPr id="5" name="Content Placeholder 4"/>
          <p:cNvSpPr>
            <a:spLocks noGrp="1"/>
          </p:cNvSpPr>
          <p:nvPr>
            <p:ph idx="1"/>
          </p:nvPr>
        </p:nvSpPr>
        <p:spPr>
          <a:xfrm>
            <a:off x="457200" y="1600200"/>
            <a:ext cx="8229600" cy="5257800"/>
          </a:xfrm>
        </p:spPr>
        <p:txBody>
          <a:bodyPr>
            <a:normAutofit fontScale="85000" lnSpcReduction="20000"/>
          </a:bodyPr>
          <a:lstStyle/>
          <a:p>
            <a:r>
              <a:rPr lang="en-US" dirty="0" smtClean="0"/>
              <a:t>On the day of the auction, I hand out their checks—explaining that if they scored less than 80% on the Group </a:t>
            </a:r>
            <a:r>
              <a:rPr lang="en-US" dirty="0" err="1" smtClean="0"/>
              <a:t>Eval</a:t>
            </a:r>
            <a:r>
              <a:rPr lang="en-US" dirty="0" smtClean="0"/>
              <a:t>, their check was reduced. So if they got 70%, then they got 70% of their check.</a:t>
            </a:r>
          </a:p>
          <a:p>
            <a:r>
              <a:rPr lang="en-US" dirty="0" smtClean="0"/>
              <a:t>The kids “cash” them because I have each kid keep a check register, and they’ve been “depositing” cash all quarter long. </a:t>
            </a:r>
          </a:p>
          <a:p>
            <a:r>
              <a:rPr lang="en-US" dirty="0" smtClean="0"/>
              <a:t>Then, at the auction, the kids who made the most money have a distinct advantage! I try to give out bigger items in this auction. I also will auction off the badges that didn’t sell, or some that I’ve made myself. </a:t>
            </a:r>
          </a:p>
          <a:p>
            <a:r>
              <a:rPr lang="en-US" dirty="0" smtClean="0"/>
              <a:t>I also auction off three cards that, if purchased, allow them to make their own badge of whatever they want. Those cards sell really well!</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Grading</a:t>
            </a:r>
            <a:endParaRPr lang="en-US" dirty="0">
              <a:latin typeface="SpaceOutOpen" pitchFamily="2" charset="0"/>
            </a:endParaRPr>
          </a:p>
        </p:txBody>
      </p:sp>
      <p:sp>
        <p:nvSpPr>
          <p:cNvPr id="5" name="Content Placeholder 4"/>
          <p:cNvSpPr>
            <a:spLocks noGrp="1"/>
          </p:cNvSpPr>
          <p:nvPr>
            <p:ph idx="1"/>
          </p:nvPr>
        </p:nvSpPr>
        <p:spPr>
          <a:xfrm>
            <a:off x="457200" y="1371600"/>
            <a:ext cx="8229600" cy="5181600"/>
          </a:xfrm>
        </p:spPr>
        <p:txBody>
          <a:bodyPr>
            <a:noAutofit/>
          </a:bodyPr>
          <a:lstStyle/>
          <a:p>
            <a:r>
              <a:rPr lang="en-US" sz="2400" dirty="0" smtClean="0"/>
              <a:t>Students are graded both on team assignments, and on individual performance. Grades are NOT based on how much money they make in the simulation. Each member of the group gets a group grade on assignments like their poster, packet, and business plan. They then take a group evaluation where they evaluate themselves and each member of their group. These scores are added together to equal their individual grade. Students who miss large portions of the unit due to absences will feel the loss in their individual grade. I usually assign extra assignments in Print Shop to compensate for that loss.</a:t>
            </a:r>
          </a:p>
          <a:p>
            <a:pPr>
              <a:buNone/>
            </a:pPr>
            <a:endParaRPr lang="en-US" sz="2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229600" cy="1143000"/>
          </a:xfrm>
        </p:spPr>
        <p:txBody>
          <a:bodyPr>
            <a:normAutofit fontScale="90000"/>
          </a:bodyPr>
          <a:lstStyle/>
          <a:p>
            <a:r>
              <a:rPr lang="en-US" dirty="0" smtClean="0">
                <a:latin typeface="SpaceOutOpen" pitchFamily="2" charset="0"/>
              </a:rPr>
              <a:t>I Told you it was complicated!!!!</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229600" cy="1143000"/>
          </a:xfrm>
        </p:spPr>
        <p:txBody>
          <a:bodyPr>
            <a:noAutofit/>
          </a:bodyPr>
          <a:lstStyle/>
          <a:p>
            <a:r>
              <a:rPr lang="en-US" sz="11500" dirty="0" smtClean="0">
                <a:latin typeface="SpaceOutOpen" pitchFamily="2" charset="0"/>
              </a:rPr>
              <a:t>Extras</a:t>
            </a:r>
            <a:endParaRPr lang="en-US" sz="115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Extras</a:t>
            </a:r>
            <a:endParaRPr lang="en-US" sz="6600" dirty="0"/>
          </a:p>
        </p:txBody>
      </p:sp>
      <p:sp>
        <p:nvSpPr>
          <p:cNvPr id="3" name="Content Placeholder 2"/>
          <p:cNvSpPr>
            <a:spLocks noGrp="1"/>
          </p:cNvSpPr>
          <p:nvPr>
            <p:ph idx="1"/>
          </p:nvPr>
        </p:nvSpPr>
        <p:spPr/>
        <p:txBody>
          <a:bodyPr>
            <a:normAutofit lnSpcReduction="10000"/>
          </a:bodyPr>
          <a:lstStyle/>
          <a:p>
            <a:r>
              <a:rPr lang="en-US" dirty="0" smtClean="0"/>
              <a:t>It may be hard to believe, but yes, this is the SIMPLIFIED version. I actually add a few things to it, changing it and improving it each quarter. This last section talks about those changes, and you are welcome to incorporate them or your own ideas into the base version.</a:t>
            </a:r>
          </a:p>
          <a:p>
            <a:r>
              <a:rPr lang="en-US" dirty="0" smtClean="0"/>
              <a:t>If you would like the files for any of these extras (packets, business plans) please contact me via email and I will send them to you!</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Voting</a:t>
            </a:r>
            <a:endParaRPr lang="en-US" sz="6600" dirty="0"/>
          </a:p>
        </p:txBody>
      </p:sp>
      <p:sp>
        <p:nvSpPr>
          <p:cNvPr id="3" name="Content Placeholder 2"/>
          <p:cNvSpPr>
            <a:spLocks noGrp="1"/>
          </p:cNvSpPr>
          <p:nvPr>
            <p:ph idx="1"/>
          </p:nvPr>
        </p:nvSpPr>
        <p:spPr/>
        <p:txBody>
          <a:bodyPr>
            <a:normAutofit fontScale="85000" lnSpcReduction="10000"/>
          </a:bodyPr>
          <a:lstStyle/>
          <a:p>
            <a:r>
              <a:rPr lang="en-US" dirty="0" smtClean="0"/>
              <a:t>One of the major things I took out was voting. I LOVE this aspect, but it requires a bit of extra work. I have the kids fill out a voting preparation sheet by Day 6. This shows each badge and it’s number from their Business Plan. I then post it </a:t>
            </a:r>
            <a:r>
              <a:rPr lang="en-US" dirty="0" smtClean="0">
                <a:hlinkClick r:id="rId2"/>
              </a:rPr>
              <a:t>on the internet </a:t>
            </a:r>
            <a:r>
              <a:rPr lang="en-US" dirty="0" smtClean="0"/>
              <a:t>with a Google Doc. </a:t>
            </a:r>
          </a:p>
          <a:p>
            <a:r>
              <a:rPr lang="en-US" dirty="0" smtClean="0"/>
              <a:t>The cooperating class goes to the site and votes for their three favorites. </a:t>
            </a:r>
          </a:p>
          <a:p>
            <a:r>
              <a:rPr lang="en-US" dirty="0" smtClean="0"/>
              <a:t>I copy the results into a prepared Excel sheet which counts the votes for me, and print the page out for each group. These numbers are added on Step 3.</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Voting</a:t>
            </a:r>
            <a:endParaRPr lang="en-US" sz="6600" dirty="0"/>
          </a:p>
        </p:txBody>
      </p:sp>
      <p:sp>
        <p:nvSpPr>
          <p:cNvPr id="3" name="Content Placeholder 2"/>
          <p:cNvSpPr>
            <a:spLocks noGrp="1"/>
          </p:cNvSpPr>
          <p:nvPr>
            <p:ph idx="1"/>
          </p:nvPr>
        </p:nvSpPr>
        <p:spPr>
          <a:xfrm>
            <a:off x="457200" y="1600200"/>
            <a:ext cx="4572000" cy="4724400"/>
          </a:xfrm>
        </p:spPr>
        <p:txBody>
          <a:bodyPr>
            <a:normAutofit lnSpcReduction="10000"/>
          </a:bodyPr>
          <a:lstStyle/>
          <a:p>
            <a:r>
              <a:rPr lang="en-US" dirty="0" smtClean="0"/>
              <a:t>There are many ways voting can be done other than this.</a:t>
            </a:r>
          </a:p>
          <a:p>
            <a:r>
              <a:rPr lang="en-US" dirty="0" smtClean="0"/>
              <a:t>The reason I like it is because now the number of sales can be higher than 15. It makes the variety of how much they can make much bigger.</a:t>
            </a:r>
          </a:p>
        </p:txBody>
      </p:sp>
      <p:pic>
        <p:nvPicPr>
          <p:cNvPr id="4" name="Picture 3" descr="Group 4.jpg"/>
          <p:cNvPicPr>
            <a:picLocks noChangeAspect="1"/>
          </p:cNvPicPr>
          <p:nvPr/>
        </p:nvPicPr>
        <p:blipFill>
          <a:blip r:embed="rId2" cstate="print"/>
          <a:stretch>
            <a:fillRect/>
          </a:stretch>
        </p:blipFill>
        <p:spPr>
          <a:xfrm>
            <a:off x="5029200" y="1752600"/>
            <a:ext cx="3657600" cy="3922776"/>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Flyers</a:t>
            </a:r>
            <a:endParaRPr lang="en-US" sz="6600" dirty="0"/>
          </a:p>
        </p:txBody>
      </p:sp>
      <p:sp>
        <p:nvSpPr>
          <p:cNvPr id="3" name="Content Placeholder 2"/>
          <p:cNvSpPr>
            <a:spLocks noGrp="1"/>
          </p:cNvSpPr>
          <p:nvPr>
            <p:ph idx="1"/>
          </p:nvPr>
        </p:nvSpPr>
        <p:spPr>
          <a:xfrm>
            <a:off x="457200" y="1600200"/>
            <a:ext cx="4267200" cy="4800600"/>
          </a:xfrm>
        </p:spPr>
        <p:txBody>
          <a:bodyPr>
            <a:normAutofit fontScale="85000" lnSpcReduction="10000"/>
          </a:bodyPr>
          <a:lstStyle/>
          <a:p>
            <a:r>
              <a:rPr lang="en-US" dirty="0" smtClean="0"/>
              <a:t>This is an extra promotion that ties in with votes. The kids create 4 to a page flyers that they hand out. The customers take it back with them to look at when they are voting for their favorite badges.</a:t>
            </a:r>
          </a:p>
          <a:p>
            <a:r>
              <a:rPr lang="en-US" dirty="0" smtClean="0"/>
              <a:t>I have my kids do this in Print Shop as a greeting card.</a:t>
            </a:r>
            <a:endParaRPr lang="en-US" dirty="0"/>
          </a:p>
        </p:txBody>
      </p:sp>
      <p:pic>
        <p:nvPicPr>
          <p:cNvPr id="5" name="Picture 4" descr="flyers.JPG"/>
          <p:cNvPicPr>
            <a:picLocks noChangeAspect="1"/>
          </p:cNvPicPr>
          <p:nvPr/>
        </p:nvPicPr>
        <p:blipFill>
          <a:blip r:embed="rId2" cstate="print"/>
          <a:stretch>
            <a:fillRect/>
          </a:stretch>
        </p:blipFill>
        <p:spPr>
          <a:xfrm>
            <a:off x="4953000" y="1524000"/>
            <a:ext cx="3839048" cy="4953000"/>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Badge Types</a:t>
            </a:r>
            <a:endParaRPr lang="en-US" sz="6600" dirty="0"/>
          </a:p>
        </p:txBody>
      </p:sp>
      <p:sp>
        <p:nvSpPr>
          <p:cNvPr id="3" name="Content Placeholder 2"/>
          <p:cNvSpPr>
            <a:spLocks noGrp="1"/>
          </p:cNvSpPr>
          <p:nvPr>
            <p:ph idx="1"/>
          </p:nvPr>
        </p:nvSpPr>
        <p:spPr>
          <a:xfrm>
            <a:off x="457200" y="1600200"/>
            <a:ext cx="8229600" cy="3124200"/>
          </a:xfrm>
        </p:spPr>
        <p:txBody>
          <a:bodyPr>
            <a:normAutofit lnSpcReduction="10000"/>
          </a:bodyPr>
          <a:lstStyle/>
          <a:p>
            <a:r>
              <a:rPr lang="en-US" dirty="0" smtClean="0"/>
              <a:t>Badge-a-</a:t>
            </a:r>
            <a:r>
              <a:rPr lang="en-US" dirty="0" err="1" smtClean="0"/>
              <a:t>Minut</a:t>
            </a:r>
            <a:r>
              <a:rPr lang="en-US" dirty="0" smtClean="0"/>
              <a:t> and USA Buttons have a lot of other types of badges that can be made in your machine. I have done Magnet backs and </a:t>
            </a:r>
            <a:r>
              <a:rPr lang="en-US" dirty="0" err="1" smtClean="0"/>
              <a:t>Spinbacks</a:t>
            </a:r>
            <a:r>
              <a:rPr lang="en-US" dirty="0" smtClean="0"/>
              <a:t>. There are also </a:t>
            </a:r>
            <a:r>
              <a:rPr lang="en-US" dirty="0" err="1" smtClean="0"/>
              <a:t>keychains</a:t>
            </a:r>
            <a:r>
              <a:rPr lang="en-US" dirty="0" smtClean="0"/>
              <a:t>, mirror backs, bulldog pins, stickers, etc. </a:t>
            </a:r>
          </a:p>
          <a:p>
            <a:r>
              <a:rPr lang="en-US" sz="2200" dirty="0" smtClean="0"/>
              <a:t>The Magnets were great for lockers, but not as popular with the students as I anticipated.</a:t>
            </a:r>
          </a:p>
        </p:txBody>
      </p:sp>
      <p:grpSp>
        <p:nvGrpSpPr>
          <p:cNvPr id="9" name="Group 8"/>
          <p:cNvGrpSpPr/>
          <p:nvPr/>
        </p:nvGrpSpPr>
        <p:grpSpPr>
          <a:xfrm>
            <a:off x="5105400" y="4724400"/>
            <a:ext cx="3733800" cy="1747026"/>
            <a:chOff x="1981200" y="4571999"/>
            <a:chExt cx="3733800" cy="1747026"/>
          </a:xfrm>
        </p:grpSpPr>
        <p:pic>
          <p:nvPicPr>
            <p:cNvPr id="7" name="Picture 6" descr="5th Period Badges 009.JPG"/>
            <p:cNvPicPr>
              <a:picLocks noChangeAspect="1"/>
            </p:cNvPicPr>
            <p:nvPr/>
          </p:nvPicPr>
          <p:blipFill>
            <a:blip r:embed="rId2" cstate="print"/>
            <a:stretch>
              <a:fillRect/>
            </a:stretch>
          </p:blipFill>
          <p:spPr>
            <a:xfrm>
              <a:off x="3886200" y="4572000"/>
              <a:ext cx="1828800" cy="1747025"/>
            </a:xfrm>
            <a:prstGeom prst="rect">
              <a:avLst/>
            </a:prstGeom>
          </p:spPr>
        </p:pic>
        <p:pic>
          <p:nvPicPr>
            <p:cNvPr id="8" name="Picture 7" descr="5th Period Badges 010.JPG"/>
            <p:cNvPicPr>
              <a:picLocks noChangeAspect="1"/>
            </p:cNvPicPr>
            <p:nvPr/>
          </p:nvPicPr>
          <p:blipFill>
            <a:blip r:embed="rId3" cstate="print"/>
            <a:stretch>
              <a:fillRect/>
            </a:stretch>
          </p:blipFill>
          <p:spPr>
            <a:xfrm>
              <a:off x="1981200" y="4571999"/>
              <a:ext cx="1913753" cy="1747025"/>
            </a:xfrm>
            <a:prstGeom prst="rect">
              <a:avLst/>
            </a:prstGeom>
          </p:spPr>
        </p:pic>
      </p:grpSp>
      <p:sp>
        <p:nvSpPr>
          <p:cNvPr id="10" name="TextBox 9"/>
          <p:cNvSpPr txBox="1"/>
          <p:nvPr/>
        </p:nvSpPr>
        <p:spPr>
          <a:xfrm>
            <a:off x="685800" y="4572000"/>
            <a:ext cx="4343400" cy="1938992"/>
          </a:xfrm>
          <a:prstGeom prst="rect">
            <a:avLst/>
          </a:prstGeom>
          <a:noFill/>
        </p:spPr>
        <p:txBody>
          <a:bodyPr wrap="square" rtlCol="0">
            <a:spAutoFit/>
          </a:bodyPr>
          <a:lstStyle/>
          <a:p>
            <a:pPr>
              <a:buFont typeface="Arial" pitchFamily="34" charset="0"/>
              <a:buChar char="•"/>
            </a:pPr>
            <a:r>
              <a:rPr lang="en-US" sz="2000" dirty="0" smtClean="0"/>
              <a:t>The </a:t>
            </a:r>
            <a:r>
              <a:rPr lang="en-US" sz="2000" dirty="0" err="1" smtClean="0"/>
              <a:t>spinbacks</a:t>
            </a:r>
            <a:r>
              <a:rPr lang="en-US" sz="2000" dirty="0" smtClean="0"/>
              <a:t> are basically spinning tops. VERY popular but also more expensive as USA Buttons does not make them and I have to get them from Badge-a-</a:t>
            </a:r>
            <a:r>
              <a:rPr lang="en-US" sz="2000" dirty="0" err="1" smtClean="0"/>
              <a:t>Minut</a:t>
            </a:r>
            <a:r>
              <a:rPr lang="en-US" sz="2000" dirty="0" smtClean="0"/>
              <a:t>. But SOOO fun! </a:t>
            </a:r>
          </a:p>
          <a:p>
            <a:pPr>
              <a:buFont typeface="Arial" pitchFamily="34" charset="0"/>
              <a:buChar char="•"/>
            </a:pP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latin typeface="SpaceOutOpen" pitchFamily="2" charset="0"/>
              </a:rPr>
              <a:t>Photos of badges</a:t>
            </a:r>
            <a:endParaRPr lang="en-US" sz="5400" dirty="0"/>
          </a:p>
        </p:txBody>
      </p:sp>
      <p:sp>
        <p:nvSpPr>
          <p:cNvPr id="3" name="Content Placeholder 2"/>
          <p:cNvSpPr>
            <a:spLocks noGrp="1"/>
          </p:cNvSpPr>
          <p:nvPr>
            <p:ph idx="1"/>
          </p:nvPr>
        </p:nvSpPr>
        <p:spPr>
          <a:xfrm>
            <a:off x="457200" y="1600200"/>
            <a:ext cx="8229600" cy="3124200"/>
          </a:xfrm>
        </p:spPr>
        <p:txBody>
          <a:bodyPr>
            <a:normAutofit fontScale="85000" lnSpcReduction="10000"/>
          </a:bodyPr>
          <a:lstStyle/>
          <a:p>
            <a:r>
              <a:rPr lang="en-US" dirty="0" smtClean="0"/>
              <a:t>I </a:t>
            </a:r>
            <a:r>
              <a:rPr lang="en-US" dirty="0" smtClean="0"/>
              <a:t>did not include this in my instructions, but I DO take pictures of each badge for the student posters. As each group finishes, they put the badges on a specified place on my carpet wall, and I take pictures. Then I put those pictures in Student Common. Later the kids pull them up into Print Shop and crop them for their posters. This is certainly not required and is a bit more work, but to me it’s worth it. </a:t>
            </a:r>
          </a:p>
          <a:p>
            <a:pPr>
              <a:buNone/>
            </a:pP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dirty="0" smtClean="0">
                <a:latin typeface="SpaceOutOpen" pitchFamily="2" charset="0"/>
              </a:rPr>
              <a:t>Frames &amp; Stands</a:t>
            </a:r>
            <a:endParaRPr lang="en-US" sz="5400" dirty="0"/>
          </a:p>
        </p:txBody>
      </p:sp>
      <p:sp>
        <p:nvSpPr>
          <p:cNvPr id="3" name="Content Placeholder 2"/>
          <p:cNvSpPr>
            <a:spLocks noGrp="1"/>
          </p:cNvSpPr>
          <p:nvPr>
            <p:ph idx="1"/>
          </p:nvPr>
        </p:nvSpPr>
        <p:spPr>
          <a:xfrm>
            <a:off x="457200" y="1600200"/>
            <a:ext cx="4724400" cy="5029200"/>
          </a:xfrm>
        </p:spPr>
        <p:txBody>
          <a:bodyPr>
            <a:normAutofit fontScale="77500" lnSpcReduction="20000"/>
          </a:bodyPr>
          <a:lstStyle/>
          <a:p>
            <a:r>
              <a:rPr lang="en-US" dirty="0" smtClean="0"/>
              <a:t>I have actually created frames the kids can “rent” and have also gotten little stands from Badge-a-</a:t>
            </a:r>
            <a:r>
              <a:rPr lang="en-US" dirty="0" err="1" smtClean="0"/>
              <a:t>Minut</a:t>
            </a:r>
            <a:r>
              <a:rPr lang="en-US" dirty="0" smtClean="0"/>
              <a:t> that they can rent as well.</a:t>
            </a:r>
          </a:p>
          <a:p>
            <a:r>
              <a:rPr lang="en-US" dirty="0" smtClean="0"/>
              <a:t>The kids love these and it can add a bit to the promotion side, helping them understand the importance of display.</a:t>
            </a:r>
          </a:p>
          <a:p>
            <a:r>
              <a:rPr lang="en-US" dirty="0" smtClean="0"/>
              <a:t>I bought my frames at framecloseouts.com, in their overstock—just picked the sizes I wanted and got whatever—saved me money and worked just great.</a:t>
            </a:r>
            <a:endParaRPr lang="en-US" dirty="0" smtClean="0"/>
          </a:p>
          <a:p>
            <a:pPr>
              <a:buNone/>
            </a:pP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5486400" y="1600200"/>
            <a:ext cx="3165332" cy="2743200"/>
          </a:xfrm>
          <a:prstGeom prst="rect">
            <a:avLst/>
          </a:prstGeom>
          <a:noFill/>
          <a:ln w="9525">
            <a:noFill/>
            <a:miter lim="800000"/>
            <a:headEnd/>
            <a:tailEnd/>
          </a:ln>
          <a:effectLst/>
        </p:spPr>
      </p:pic>
      <p:pic>
        <p:nvPicPr>
          <p:cNvPr id="1026" name="Picture 2" descr="C:\Users\Megan.Rees\Pictures\2012-05-21\004.JPG"/>
          <p:cNvPicPr>
            <a:picLocks noChangeAspect="1" noChangeArrowheads="1"/>
          </p:cNvPicPr>
          <p:nvPr/>
        </p:nvPicPr>
        <p:blipFill>
          <a:blip r:embed="rId3" cstate="print"/>
          <a:srcRect l="34091" t="11932" r="30682" b="26705"/>
          <a:stretch>
            <a:fillRect/>
          </a:stretch>
        </p:blipFill>
        <p:spPr bwMode="auto">
          <a:xfrm>
            <a:off x="5867400" y="4495800"/>
            <a:ext cx="1837267" cy="2133600"/>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Giveaways</a:t>
            </a:r>
            <a:endParaRPr lang="en-US" sz="6600" dirty="0"/>
          </a:p>
        </p:txBody>
      </p:sp>
      <p:sp>
        <p:nvSpPr>
          <p:cNvPr id="3" name="Content Placeholder 2"/>
          <p:cNvSpPr>
            <a:spLocks noGrp="1"/>
          </p:cNvSpPr>
          <p:nvPr>
            <p:ph idx="1"/>
          </p:nvPr>
        </p:nvSpPr>
        <p:spPr>
          <a:xfrm>
            <a:off x="457200" y="1600200"/>
            <a:ext cx="8229600" cy="4876800"/>
          </a:xfrm>
        </p:spPr>
        <p:txBody>
          <a:bodyPr>
            <a:normAutofit/>
          </a:bodyPr>
          <a:lstStyle/>
          <a:p>
            <a:r>
              <a:rPr lang="en-US" dirty="0" smtClean="0"/>
              <a:t>A giveaway is when the group makes an extra badge that they give away at the Market in a drawing. Each person who buys from them enters the drawing, and at the end they may win a badge. I did this for the first two years but don’t do it anymore. Its still a really great promotion!</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Preparation</a:t>
            </a:r>
            <a:endParaRPr lang="en-US" dirty="0">
              <a:latin typeface="SpaceOutOpen" pitchFamily="2" charset="0"/>
            </a:endParaRPr>
          </a:p>
        </p:txBody>
      </p:sp>
      <p:sp>
        <p:nvSpPr>
          <p:cNvPr id="5" name="Content Placeholder 4"/>
          <p:cNvSpPr>
            <a:spLocks noGrp="1"/>
          </p:cNvSpPr>
          <p:nvPr>
            <p:ph idx="1"/>
          </p:nvPr>
        </p:nvSpPr>
        <p:spPr>
          <a:xfrm>
            <a:off x="457200" y="1371600"/>
            <a:ext cx="8229600" cy="5181600"/>
          </a:xfrm>
        </p:spPr>
        <p:txBody>
          <a:bodyPr>
            <a:noAutofit/>
          </a:bodyPr>
          <a:lstStyle/>
          <a:p>
            <a:r>
              <a:rPr lang="en-US" sz="2400" dirty="0" smtClean="0"/>
              <a:t>Before Day 1, there is a bit of prep that goes into it. First, assign students into groups of 5. Each student in the group is assigned a job. I use the six personality types to determine this, giving them a personality quiz I created, </a:t>
            </a:r>
            <a:r>
              <a:rPr lang="en-US" sz="2400" u="sng" dirty="0" smtClean="0">
                <a:hlinkClick r:id="rId2"/>
              </a:rPr>
              <a:t>http://www.quiztron.com/tests/cte_intro_personalit_quiz_144919.htm</a:t>
            </a:r>
            <a:r>
              <a:rPr lang="en-US" sz="2400" dirty="0" smtClean="0"/>
              <a:t>, and then giving them jobs accordingly. You can do it this way, or just assign them randomly. </a:t>
            </a:r>
          </a:p>
          <a:p>
            <a:r>
              <a:rPr lang="en-US" sz="2400" dirty="0" smtClean="0"/>
              <a:t>President – Thinker/Organizer/Persuader</a:t>
            </a:r>
          </a:p>
          <a:p>
            <a:r>
              <a:rPr lang="en-US" sz="2400" dirty="0" smtClean="0"/>
              <a:t>Administrative Assistant – Organizer/Thinker/Helper</a:t>
            </a:r>
          </a:p>
          <a:p>
            <a:r>
              <a:rPr lang="en-US" sz="2400" dirty="0" smtClean="0"/>
              <a:t>Designer – Creator/Helper</a:t>
            </a:r>
          </a:p>
          <a:p>
            <a:r>
              <a:rPr lang="en-US" sz="2400" dirty="0" smtClean="0"/>
              <a:t>Manufacturer – Doer/Helper</a:t>
            </a:r>
          </a:p>
          <a:p>
            <a:r>
              <a:rPr lang="en-US" sz="2400" dirty="0" smtClean="0"/>
              <a:t>Salesman – Persuader/Helper</a:t>
            </a:r>
          </a:p>
          <a:p>
            <a:endParaRPr lang="en-US" sz="2400" dirty="0" smtClean="0"/>
          </a:p>
          <a:p>
            <a:pPr>
              <a:buNone/>
            </a:pPr>
            <a:endParaRPr lang="en-US" sz="2400" dirty="0"/>
          </a:p>
        </p:txBody>
      </p:sp>
      <p:pic>
        <p:nvPicPr>
          <p:cNvPr id="10" name="Picture 9" descr="AdminG.gif"/>
          <p:cNvPicPr>
            <a:picLocks noChangeAspect="1"/>
          </p:cNvPicPr>
          <p:nvPr/>
        </p:nvPicPr>
        <p:blipFill>
          <a:blip r:embed="rId3" cstate="print"/>
          <a:stretch>
            <a:fillRect/>
          </a:stretch>
        </p:blipFill>
        <p:spPr>
          <a:xfrm flipH="1">
            <a:off x="7391400" y="4419600"/>
            <a:ext cx="470766" cy="485850"/>
          </a:xfrm>
          <a:prstGeom prst="rect">
            <a:avLst/>
          </a:prstGeom>
        </p:spPr>
      </p:pic>
      <p:pic>
        <p:nvPicPr>
          <p:cNvPr id="11" name="Picture 10" descr="DesignerG.gif"/>
          <p:cNvPicPr>
            <a:picLocks noChangeAspect="1"/>
          </p:cNvPicPr>
          <p:nvPr/>
        </p:nvPicPr>
        <p:blipFill>
          <a:blip r:embed="rId4" cstate="print"/>
          <a:stretch>
            <a:fillRect/>
          </a:stretch>
        </p:blipFill>
        <p:spPr>
          <a:xfrm flipH="1">
            <a:off x="4267200" y="4876800"/>
            <a:ext cx="470766" cy="485850"/>
          </a:xfrm>
          <a:prstGeom prst="rect">
            <a:avLst/>
          </a:prstGeom>
        </p:spPr>
      </p:pic>
      <p:pic>
        <p:nvPicPr>
          <p:cNvPr id="12" name="Picture 11" descr="ManufG.gif"/>
          <p:cNvPicPr>
            <a:picLocks noChangeAspect="1"/>
          </p:cNvPicPr>
          <p:nvPr/>
        </p:nvPicPr>
        <p:blipFill>
          <a:blip r:embed="rId5" cstate="print"/>
          <a:stretch>
            <a:fillRect/>
          </a:stretch>
        </p:blipFill>
        <p:spPr>
          <a:xfrm flipH="1">
            <a:off x="4648200" y="5334000"/>
            <a:ext cx="470766" cy="485850"/>
          </a:xfrm>
          <a:prstGeom prst="rect">
            <a:avLst/>
          </a:prstGeom>
        </p:spPr>
      </p:pic>
      <p:pic>
        <p:nvPicPr>
          <p:cNvPr id="13" name="Picture 12" descr="PresidentG.gif"/>
          <p:cNvPicPr>
            <a:picLocks noChangeAspect="1"/>
          </p:cNvPicPr>
          <p:nvPr/>
        </p:nvPicPr>
        <p:blipFill>
          <a:blip r:embed="rId6" cstate="print"/>
          <a:stretch>
            <a:fillRect/>
          </a:stretch>
        </p:blipFill>
        <p:spPr>
          <a:xfrm flipH="1">
            <a:off x="6019800" y="3886200"/>
            <a:ext cx="470766" cy="485850"/>
          </a:xfrm>
          <a:prstGeom prst="rect">
            <a:avLst/>
          </a:prstGeom>
        </p:spPr>
      </p:pic>
      <p:pic>
        <p:nvPicPr>
          <p:cNvPr id="14" name="Picture 13" descr="SalesmanG.gif"/>
          <p:cNvPicPr>
            <a:picLocks noChangeAspect="1"/>
          </p:cNvPicPr>
          <p:nvPr/>
        </p:nvPicPr>
        <p:blipFill>
          <a:blip r:embed="rId7" cstate="print"/>
          <a:stretch>
            <a:fillRect/>
          </a:stretch>
        </p:blipFill>
        <p:spPr>
          <a:xfrm flipH="1">
            <a:off x="4648200" y="5867400"/>
            <a:ext cx="470766" cy="485850"/>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6600" dirty="0" smtClean="0">
                <a:latin typeface="SpaceOutOpen" pitchFamily="2" charset="0"/>
              </a:rPr>
              <a:t>Raffles</a:t>
            </a:r>
            <a:endParaRPr lang="en-US" sz="6600" dirty="0"/>
          </a:p>
        </p:txBody>
      </p:sp>
      <p:sp>
        <p:nvSpPr>
          <p:cNvPr id="3" name="Content Placeholder 2"/>
          <p:cNvSpPr>
            <a:spLocks noGrp="1"/>
          </p:cNvSpPr>
          <p:nvPr>
            <p:ph idx="1"/>
          </p:nvPr>
        </p:nvSpPr>
        <p:spPr>
          <a:xfrm>
            <a:off x="457200" y="1600200"/>
            <a:ext cx="8229600" cy="4876800"/>
          </a:xfrm>
        </p:spPr>
        <p:txBody>
          <a:bodyPr>
            <a:normAutofit/>
          </a:bodyPr>
          <a:lstStyle/>
          <a:p>
            <a:r>
              <a:rPr lang="en-US" dirty="0" smtClean="0"/>
              <a:t>A raffle is when the kids make or bring raffle tickets that they sell for $1.00. Then they draw one out and they get a free badge. This is great because a lot of times the customers have extra money but not enough for a badge, and are more than happy to enter a raffle. The money is tacked on to their winnings.</a:t>
            </a:r>
          </a:p>
          <a:p>
            <a:pPr>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Preparation</a:t>
            </a:r>
            <a:endParaRPr lang="en-US" dirty="0">
              <a:latin typeface="SpaceOutOpen" pitchFamily="2" charset="0"/>
            </a:endParaRPr>
          </a:p>
        </p:txBody>
      </p:sp>
      <p:sp>
        <p:nvSpPr>
          <p:cNvPr id="5" name="Content Placeholder 4"/>
          <p:cNvSpPr>
            <a:spLocks noGrp="1"/>
          </p:cNvSpPr>
          <p:nvPr>
            <p:ph idx="1"/>
          </p:nvPr>
        </p:nvSpPr>
        <p:spPr>
          <a:xfrm>
            <a:off x="457200" y="1371600"/>
            <a:ext cx="4191000" cy="5105400"/>
          </a:xfrm>
        </p:spPr>
        <p:txBody>
          <a:bodyPr>
            <a:noAutofit/>
          </a:bodyPr>
          <a:lstStyle/>
          <a:p>
            <a:r>
              <a:rPr lang="en-US" sz="2400" dirty="0" smtClean="0"/>
              <a:t>You will also need to print the packets and have them ready to go. You can organize however works best for you, but I have a Tupperware box for each group, where they store their scissors, markers, and glue stick. I also have a Ziploc back for each group in each period, labeled, where they can put their completed badges.</a:t>
            </a:r>
          </a:p>
          <a:p>
            <a:pPr>
              <a:buNone/>
            </a:pPr>
            <a:r>
              <a:rPr lang="en-US" sz="2400" b="1" dirty="0" smtClean="0"/>
              <a:t> </a:t>
            </a:r>
            <a:endParaRPr lang="en-US" sz="2400" dirty="0" smtClean="0"/>
          </a:p>
          <a:p>
            <a:endParaRPr lang="en-US" sz="2400" dirty="0" smtClean="0"/>
          </a:p>
          <a:p>
            <a:pPr>
              <a:buNone/>
            </a:pPr>
            <a:endParaRPr lang="en-US" sz="2400" dirty="0"/>
          </a:p>
        </p:txBody>
      </p:sp>
      <p:pic>
        <p:nvPicPr>
          <p:cNvPr id="1026" name="Picture 2"/>
          <p:cNvPicPr>
            <a:picLocks noChangeAspect="1" noChangeArrowheads="1"/>
          </p:cNvPicPr>
          <p:nvPr/>
        </p:nvPicPr>
        <p:blipFill>
          <a:blip r:embed="rId2" cstate="print"/>
          <a:srcRect/>
          <a:stretch>
            <a:fillRect/>
          </a:stretch>
        </p:blipFill>
        <p:spPr bwMode="auto">
          <a:xfrm>
            <a:off x="4800600" y="1447800"/>
            <a:ext cx="3886200" cy="50545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paceOutOpen" pitchFamily="2" charset="0"/>
              </a:rPr>
              <a:t>Cooperating Class</a:t>
            </a:r>
            <a:endParaRPr lang="en-US" dirty="0">
              <a:latin typeface="SpaceOutOpen" pitchFamily="2" charset="0"/>
            </a:endParaRPr>
          </a:p>
        </p:txBody>
      </p:sp>
      <p:sp>
        <p:nvSpPr>
          <p:cNvPr id="5" name="Content Placeholder 4"/>
          <p:cNvSpPr>
            <a:spLocks noGrp="1"/>
          </p:cNvSpPr>
          <p:nvPr>
            <p:ph idx="1"/>
          </p:nvPr>
        </p:nvSpPr>
        <p:spPr>
          <a:xfrm>
            <a:off x="457200" y="1371600"/>
            <a:ext cx="8001000" cy="5181600"/>
          </a:xfrm>
        </p:spPr>
        <p:txBody>
          <a:bodyPr>
            <a:noAutofit/>
          </a:bodyPr>
          <a:lstStyle/>
          <a:p>
            <a:r>
              <a:rPr lang="en-US" dirty="0" smtClean="0"/>
              <a:t>This project requires a cooperating class. Our 4</a:t>
            </a:r>
            <a:r>
              <a:rPr lang="en-US" baseline="30000" dirty="0" smtClean="0"/>
              <a:t>th</a:t>
            </a:r>
            <a:r>
              <a:rPr lang="en-US" dirty="0" smtClean="0"/>
              <a:t> Quarter CTE Intro teacher does this—he brings his kids each quarter to the Market. All our kids know they will get a chance to buy and sell—by 4</a:t>
            </a:r>
            <a:r>
              <a:rPr lang="en-US" baseline="30000" dirty="0" smtClean="0"/>
              <a:t>th</a:t>
            </a:r>
            <a:r>
              <a:rPr lang="en-US" dirty="0" smtClean="0"/>
              <a:t> quarter, the kids I get are SO excited to finally get their turn! All the other teacher needs to do is hand out the fake money, and come to the 20-minute market on Day 8. </a:t>
            </a:r>
            <a:r>
              <a:rPr lang="en-US" b="1" dirty="0" smtClean="0"/>
              <a:t> </a:t>
            </a:r>
            <a:endParaRPr lang="en-US"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1023</TotalTime>
  <Words>4832</Words>
  <Application>Microsoft Office PowerPoint</Application>
  <PresentationFormat>On-screen Show (4:3)</PresentationFormat>
  <Paragraphs>267</Paragraphs>
  <Slides>70</Slides>
  <Notes>3</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Slide 1</vt:lpstr>
      <vt:lpstr>Disclaimer</vt:lpstr>
      <vt:lpstr>Objective:</vt:lpstr>
      <vt:lpstr>Overview</vt:lpstr>
      <vt:lpstr>3 ways to sell</vt:lpstr>
      <vt:lpstr>Grading</vt:lpstr>
      <vt:lpstr>Preparation</vt:lpstr>
      <vt:lpstr>Preparation</vt:lpstr>
      <vt:lpstr>Cooperating Class</vt:lpstr>
      <vt:lpstr>Cost</vt:lpstr>
      <vt:lpstr>Day 1   Know  Your Company</vt:lpstr>
      <vt:lpstr>Day 1 – Know Your Company</vt:lpstr>
      <vt:lpstr>Day 1 – Know Your Company</vt:lpstr>
      <vt:lpstr>Day 1 – Know Your Company</vt:lpstr>
      <vt:lpstr>Day 2   Brainstorming</vt:lpstr>
      <vt:lpstr>Day 2 - Brainstorm</vt:lpstr>
      <vt:lpstr>Day 2 - Brainstorm</vt:lpstr>
      <vt:lpstr>Day 3   Design Approvals</vt:lpstr>
      <vt:lpstr>Day 3 – Design Approvals</vt:lpstr>
      <vt:lpstr>Day 3 – Design Approvals</vt:lpstr>
      <vt:lpstr>Slide 21</vt:lpstr>
      <vt:lpstr>Day 3 – Design Approvals</vt:lpstr>
      <vt:lpstr>Day 4   Design Completion</vt:lpstr>
      <vt:lpstr>Day 4 – Design Completion</vt:lpstr>
      <vt:lpstr>Day 4 – Design Completion</vt:lpstr>
      <vt:lpstr>Day 4 – Design Completion</vt:lpstr>
      <vt:lpstr>Day 5   Manufacturing</vt:lpstr>
      <vt:lpstr>Day 5</vt:lpstr>
      <vt:lpstr>Day 6   Promotions</vt:lpstr>
      <vt:lpstr>Day 6 - Promotions</vt:lpstr>
      <vt:lpstr>Day 6 - Promotions</vt:lpstr>
      <vt:lpstr>Day 6 - Promotions</vt:lpstr>
      <vt:lpstr>Day 6 - Promotions</vt:lpstr>
      <vt:lpstr>Day 6 - Promotions</vt:lpstr>
      <vt:lpstr>Day 6 - Promotions</vt:lpstr>
      <vt:lpstr>Day 6 - Promotions</vt:lpstr>
      <vt:lpstr>Day 7   Advertising</vt:lpstr>
      <vt:lpstr>Day 7</vt:lpstr>
      <vt:lpstr>Day 7</vt:lpstr>
      <vt:lpstr>Day 8   The Market</vt:lpstr>
      <vt:lpstr>Day 8</vt:lpstr>
      <vt:lpstr>Day 8</vt:lpstr>
      <vt:lpstr>Slide 43</vt:lpstr>
      <vt:lpstr>Day 8</vt:lpstr>
      <vt:lpstr>Day 9   The Results</vt:lpstr>
      <vt:lpstr>Day 9</vt:lpstr>
      <vt:lpstr>Day 9</vt:lpstr>
      <vt:lpstr>Day 9</vt:lpstr>
      <vt:lpstr>Day 9</vt:lpstr>
      <vt:lpstr>Day 10   Group Evaluation</vt:lpstr>
      <vt:lpstr>Day 10</vt:lpstr>
      <vt:lpstr>Day 10</vt:lpstr>
      <vt:lpstr>Day 10</vt:lpstr>
      <vt:lpstr>Day 10</vt:lpstr>
      <vt:lpstr>Day 10</vt:lpstr>
      <vt:lpstr>Slide 56</vt:lpstr>
      <vt:lpstr>Day 10</vt:lpstr>
      <vt:lpstr>Grading</vt:lpstr>
      <vt:lpstr>The Auction</vt:lpstr>
      <vt:lpstr>I Told you it was complicated!!!!</vt:lpstr>
      <vt:lpstr>Extras</vt:lpstr>
      <vt:lpstr>Extras</vt:lpstr>
      <vt:lpstr>Voting</vt:lpstr>
      <vt:lpstr>Voting</vt:lpstr>
      <vt:lpstr>Flyers</vt:lpstr>
      <vt:lpstr>Badge Types</vt:lpstr>
      <vt:lpstr>Photos of badges</vt:lpstr>
      <vt:lpstr>Frames &amp; Stands</vt:lpstr>
      <vt:lpstr>Giveaways</vt:lpstr>
      <vt:lpstr>Raffles</vt:lpstr>
    </vt:vector>
  </TitlesOfParts>
  <Company>Jordan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megan.rees</dc:creator>
  <cp:lastModifiedBy>Megan Rees</cp:lastModifiedBy>
  <cp:revision>91</cp:revision>
  <dcterms:created xsi:type="dcterms:W3CDTF">2010-10-21T15:52:47Z</dcterms:created>
  <dcterms:modified xsi:type="dcterms:W3CDTF">2012-05-21T18:17:40Z</dcterms:modified>
</cp:coreProperties>
</file>