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66"/>
  </p:notesMasterIdLst>
  <p:sldIdLst>
    <p:sldId id="256" r:id="rId2"/>
    <p:sldId id="325" r:id="rId3"/>
    <p:sldId id="271" r:id="rId4"/>
    <p:sldId id="321" r:id="rId5"/>
    <p:sldId id="257" r:id="rId6"/>
    <p:sldId id="266" r:id="rId7"/>
    <p:sldId id="258" r:id="rId8"/>
    <p:sldId id="267" r:id="rId9"/>
    <p:sldId id="259" r:id="rId10"/>
    <p:sldId id="268" r:id="rId11"/>
    <p:sldId id="260" r:id="rId12"/>
    <p:sldId id="269" r:id="rId13"/>
    <p:sldId id="261" r:id="rId14"/>
    <p:sldId id="270" r:id="rId15"/>
    <p:sldId id="265" r:id="rId16"/>
    <p:sldId id="342" r:id="rId17"/>
    <p:sldId id="275" r:id="rId18"/>
    <p:sldId id="276" r:id="rId19"/>
    <p:sldId id="277" r:id="rId20"/>
    <p:sldId id="311" r:id="rId21"/>
    <p:sldId id="273" r:id="rId22"/>
    <p:sldId id="309" r:id="rId23"/>
    <p:sldId id="280" r:id="rId24"/>
    <p:sldId id="344" r:id="rId25"/>
    <p:sldId id="343" r:id="rId26"/>
    <p:sldId id="345" r:id="rId27"/>
    <p:sldId id="346" r:id="rId28"/>
    <p:sldId id="281" r:id="rId29"/>
    <p:sldId id="279" r:id="rId30"/>
    <p:sldId id="312" r:id="rId31"/>
    <p:sldId id="285" r:id="rId32"/>
    <p:sldId id="282" r:id="rId33"/>
    <p:sldId id="347" r:id="rId34"/>
    <p:sldId id="348" r:id="rId35"/>
    <p:sldId id="326" r:id="rId36"/>
    <p:sldId id="330" r:id="rId37"/>
    <p:sldId id="331" r:id="rId38"/>
    <p:sldId id="332" r:id="rId39"/>
    <p:sldId id="333" r:id="rId40"/>
    <p:sldId id="334" r:id="rId41"/>
    <p:sldId id="335" r:id="rId42"/>
    <p:sldId id="336" r:id="rId43"/>
    <p:sldId id="337" r:id="rId44"/>
    <p:sldId id="338" r:id="rId45"/>
    <p:sldId id="286" r:id="rId46"/>
    <p:sldId id="314" r:id="rId47"/>
    <p:sldId id="291" r:id="rId48"/>
    <p:sldId id="339" r:id="rId49"/>
    <p:sldId id="340" r:id="rId50"/>
    <p:sldId id="295" r:id="rId51"/>
    <p:sldId id="315" r:id="rId52"/>
    <p:sldId id="299" r:id="rId53"/>
    <p:sldId id="323" r:id="rId54"/>
    <p:sldId id="324" r:id="rId55"/>
    <p:sldId id="308" r:id="rId56"/>
    <p:sldId id="297" r:id="rId57"/>
    <p:sldId id="300" r:id="rId58"/>
    <p:sldId id="301" r:id="rId59"/>
    <p:sldId id="341" r:id="rId60"/>
    <p:sldId id="302" r:id="rId61"/>
    <p:sldId id="303" r:id="rId62"/>
    <p:sldId id="304" r:id="rId63"/>
    <p:sldId id="305" r:id="rId64"/>
    <p:sldId id="306"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773"/>
    <a:srgbClr val="615F03"/>
    <a:srgbClr val="B2AE0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94532" autoAdjust="0"/>
  </p:normalViewPr>
  <p:slideViewPr>
    <p:cSldViewPr>
      <p:cViewPr>
        <p:scale>
          <a:sx n="75" d="100"/>
          <a:sy n="75" d="100"/>
        </p:scale>
        <p:origin x="-306" y="-7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megan.rees\My%20Documents\aCTE%20Intro\Simulations\Badge%20Builder\BUSINESS%20PLAN%20Practic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Market Share</a:t>
            </a:r>
          </a:p>
        </c:rich>
      </c:tx>
    </c:title>
    <c:plotArea>
      <c:layout/>
      <c:barChart>
        <c:barDir val="col"/>
        <c:grouping val="clustered"/>
        <c:ser>
          <c:idx val="0"/>
          <c:order val="0"/>
          <c:tx>
            <c:strRef>
              <c:f>'Step Four'!$C$6</c:f>
              <c:strCache>
                <c:ptCount val="1"/>
                <c:pt idx="0">
                  <c:v>Amount Made</c:v>
                </c:pt>
              </c:strCache>
            </c:strRef>
          </c:tx>
          <c:dPt>
            <c:idx val="5"/>
            <c:spPr>
              <a:solidFill>
                <a:schemeClr val="accent3">
                  <a:lumMod val="20000"/>
                  <a:lumOff val="80000"/>
                </a:schemeClr>
              </a:solidFill>
            </c:spPr>
          </c:dPt>
          <c:cat>
            <c:strRef>
              <c:f>'Step Four'!$B$7:$B$13</c:f>
              <c:strCache>
                <c:ptCount val="7"/>
                <c:pt idx="0">
                  <c:v>Group 1</c:v>
                </c:pt>
                <c:pt idx="1">
                  <c:v>Group 2</c:v>
                </c:pt>
                <c:pt idx="2">
                  <c:v>Group 3</c:v>
                </c:pt>
                <c:pt idx="3">
                  <c:v>Group 4</c:v>
                </c:pt>
                <c:pt idx="4">
                  <c:v>Group 5</c:v>
                </c:pt>
                <c:pt idx="5">
                  <c:v>Group 6</c:v>
                </c:pt>
                <c:pt idx="6">
                  <c:v>Group 7</c:v>
                </c:pt>
              </c:strCache>
            </c:strRef>
          </c:cat>
          <c:val>
            <c:numRef>
              <c:f>'Step Four'!$C$7:$C$13</c:f>
              <c:numCache>
                <c:formatCode>_("$"* #,##0.00_);_("$"* \(#,##0.00\);_("$"* "-"??_);_(@_)</c:formatCode>
                <c:ptCount val="7"/>
                <c:pt idx="0">
                  <c:v>10000</c:v>
                </c:pt>
                <c:pt idx="1">
                  <c:v>8000</c:v>
                </c:pt>
                <c:pt idx="2">
                  <c:v>5200</c:v>
                </c:pt>
                <c:pt idx="3">
                  <c:v>3200</c:v>
                </c:pt>
                <c:pt idx="4">
                  <c:v>1500</c:v>
                </c:pt>
                <c:pt idx="5">
                  <c:v>6900</c:v>
                </c:pt>
                <c:pt idx="6">
                  <c:v>6700</c:v>
                </c:pt>
              </c:numCache>
            </c:numRef>
          </c:val>
        </c:ser>
        <c:gapWidth val="75"/>
        <c:overlap val="-25"/>
        <c:axId val="94352128"/>
        <c:axId val="94353664"/>
      </c:barChart>
      <c:lineChart>
        <c:grouping val="standard"/>
        <c:ser>
          <c:idx val="1"/>
          <c:order val="1"/>
          <c:tx>
            <c:strRef>
              <c:f>'Step Four'!$D$6</c:f>
              <c:strCache>
                <c:ptCount val="1"/>
                <c:pt idx="0">
                  <c:v>Number Sold</c:v>
                </c:pt>
              </c:strCache>
            </c:strRef>
          </c:tx>
          <c:marker>
            <c:symbol val="none"/>
          </c:marker>
          <c:cat>
            <c:strRef>
              <c:f>'Step Four'!$B$7:$B$13</c:f>
              <c:strCache>
                <c:ptCount val="7"/>
                <c:pt idx="0">
                  <c:v>Group 1</c:v>
                </c:pt>
                <c:pt idx="1">
                  <c:v>Group 2</c:v>
                </c:pt>
                <c:pt idx="2">
                  <c:v>Group 3</c:v>
                </c:pt>
                <c:pt idx="3">
                  <c:v>Group 4</c:v>
                </c:pt>
                <c:pt idx="4">
                  <c:v>Group 5</c:v>
                </c:pt>
                <c:pt idx="5">
                  <c:v>Group 6</c:v>
                </c:pt>
                <c:pt idx="6">
                  <c:v>Group 7</c:v>
                </c:pt>
              </c:strCache>
            </c:strRef>
          </c:cat>
          <c:val>
            <c:numRef>
              <c:f>'Step Four'!$D$7:$D$13</c:f>
              <c:numCache>
                <c:formatCode>General</c:formatCode>
                <c:ptCount val="7"/>
                <c:pt idx="0">
                  <c:v>22</c:v>
                </c:pt>
                <c:pt idx="1">
                  <c:v>16</c:v>
                </c:pt>
                <c:pt idx="2">
                  <c:v>10</c:v>
                </c:pt>
                <c:pt idx="3">
                  <c:v>9</c:v>
                </c:pt>
                <c:pt idx="4">
                  <c:v>7</c:v>
                </c:pt>
                <c:pt idx="5">
                  <c:v>13</c:v>
                </c:pt>
                <c:pt idx="6">
                  <c:v>15</c:v>
                </c:pt>
              </c:numCache>
            </c:numRef>
          </c:val>
        </c:ser>
        <c:marker val="1"/>
        <c:axId val="94361088"/>
        <c:axId val="94359552"/>
      </c:lineChart>
      <c:catAx>
        <c:axId val="94352128"/>
        <c:scaling>
          <c:orientation val="minMax"/>
        </c:scaling>
        <c:axPos val="b"/>
        <c:majorTickMark val="none"/>
        <c:tickLblPos val="nextTo"/>
        <c:crossAx val="94353664"/>
        <c:crosses val="autoZero"/>
        <c:auto val="1"/>
        <c:lblAlgn val="ctr"/>
        <c:lblOffset val="100"/>
      </c:catAx>
      <c:valAx>
        <c:axId val="94353664"/>
        <c:scaling>
          <c:orientation val="minMax"/>
        </c:scaling>
        <c:axPos val="l"/>
        <c:majorGridlines/>
        <c:numFmt formatCode="_(&quot;$&quot;* #,##0.00_);_(&quot;$&quot;* \(#,##0.00\);_(&quot;$&quot;* &quot;-&quot;??_);_(@_)" sourceLinked="1"/>
        <c:majorTickMark val="none"/>
        <c:tickLblPos val="nextTo"/>
        <c:spPr>
          <a:ln w="9525">
            <a:noFill/>
          </a:ln>
        </c:spPr>
        <c:crossAx val="94352128"/>
        <c:crosses val="autoZero"/>
        <c:crossBetween val="between"/>
      </c:valAx>
      <c:valAx>
        <c:axId val="94359552"/>
        <c:scaling>
          <c:orientation val="minMax"/>
        </c:scaling>
        <c:axPos val="r"/>
        <c:numFmt formatCode="General" sourceLinked="1"/>
        <c:tickLblPos val="nextTo"/>
        <c:crossAx val="94361088"/>
        <c:crosses val="max"/>
        <c:crossBetween val="between"/>
      </c:valAx>
      <c:catAx>
        <c:axId val="94361088"/>
        <c:scaling>
          <c:orientation val="minMax"/>
        </c:scaling>
        <c:delete val="1"/>
        <c:axPos val="b"/>
        <c:tickLblPos val="none"/>
        <c:crossAx val="94359552"/>
        <c:crosses val="autoZero"/>
        <c:auto val="1"/>
        <c:lblAlgn val="ctr"/>
        <c:lblOffset val="100"/>
      </c:catAx>
    </c:plotArea>
    <c:legend>
      <c:legendPos val="b"/>
    </c:legend>
    <c:plotVisOnly val="1"/>
    <c:dispBlanksAs val="gap"/>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BF900F-6844-4A11-90D6-684FC1128A33}" type="datetimeFigureOut">
              <a:rPr lang="en-US" smtClean="0"/>
              <a:pPr/>
              <a:t>5/10/2011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85A153-E8B6-4CB6-9FBD-F3DDEE46E56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46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47</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48</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50</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51</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53</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54</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85A153-E8B6-4CB6-9FBD-F3DDEE46E56E}" type="slidenum">
              <a:rPr lang="en-US" smtClean="0"/>
              <a:pPr/>
              <a:t>55</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56</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57</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58</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59</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60</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61</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63</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64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B85A153-E8B6-4CB6-9FBD-F3DDEE46E56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76D9C1-E2D8-42AF-AD72-3E3304C3E3FE}"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76D9C1-E2D8-42AF-AD72-3E3304C3E3FE}" type="datetimeFigureOut">
              <a:rPr lang="en-US" smtClean="0"/>
              <a:pPr/>
              <a:t>5/10/2011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76D9C1-E2D8-42AF-AD72-3E3304C3E3FE}"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76D9C1-E2D8-42AF-AD72-3E3304C3E3FE}" type="datetimeFigureOut">
              <a:rPr lang="en-US" smtClean="0"/>
              <a:pPr/>
              <a:t>5/10/2011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76D9C1-E2D8-42AF-AD72-3E3304C3E3FE}" type="datetimeFigureOut">
              <a:rPr lang="en-US" smtClean="0"/>
              <a:pPr/>
              <a:t>5/10/2011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6D9C1-E2D8-42AF-AD72-3E3304C3E3FE}" type="datetimeFigureOut">
              <a:rPr lang="en-US" smtClean="0"/>
              <a:pPr/>
              <a:t>5/10/2011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6D9C1-E2D8-42AF-AD72-3E3304C3E3FE}"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76D9C1-E2D8-42AF-AD72-3E3304C3E3FE}" type="datetimeFigureOut">
              <a:rPr lang="en-US" smtClean="0"/>
              <a:pPr/>
              <a:t>5/10/2011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FF2DD-573B-4DA1-B8E0-70D7DD3736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6D9C1-E2D8-42AF-AD72-3E3304C3E3FE}" type="datetimeFigureOut">
              <a:rPr lang="en-US" smtClean="0"/>
              <a:pPr/>
              <a:t>5/10/2011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FFF2DD-573B-4DA1-B8E0-70D7DD3736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jpeg"/><Relationship Id="rId7"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gif"/><Relationship Id="rId10" Type="http://schemas.openxmlformats.org/officeDocument/2006/relationships/image" Target="../media/image9.gif"/><Relationship Id="rId4" Type="http://schemas.openxmlformats.org/officeDocument/2006/relationships/image" Target="../media/image3.gif"/><Relationship Id="rId9" Type="http://schemas.openxmlformats.org/officeDocument/2006/relationships/image" Target="../media/image8.gif"/></Relationships>
</file>

<file path=ppt/slides/_rels/slide1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file:///\\163.248.140.10\student%20common\Rees%20CTE%20Intro\Badge%20Builder\BUSINESS%20PLAN%20(s).xls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1.gif"/></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3048000"/>
            <a:ext cx="6400800" cy="1752600"/>
          </a:xfrm>
        </p:spPr>
        <p:txBody>
          <a:bodyPr/>
          <a:lstStyle/>
          <a:p>
            <a:r>
              <a:rPr lang="en-US" dirty="0" smtClean="0">
                <a:solidFill>
                  <a:schemeClr val="tx1">
                    <a:lumMod val="95000"/>
                    <a:lumOff val="5000"/>
                  </a:schemeClr>
                </a:solidFill>
              </a:rPr>
              <a:t>By Megan Rees</a:t>
            </a:r>
            <a:endParaRPr lang="en-US" dirty="0">
              <a:solidFill>
                <a:schemeClr val="tx1">
                  <a:lumMod val="95000"/>
                  <a:lumOff val="5000"/>
                </a:schemeClr>
              </a:solidFill>
            </a:endParaRPr>
          </a:p>
        </p:txBody>
      </p:sp>
      <p:pic>
        <p:nvPicPr>
          <p:cNvPr id="5" name="Picture 4" descr="Princess.gif"/>
          <p:cNvPicPr>
            <a:picLocks noChangeAspect="1"/>
          </p:cNvPicPr>
          <p:nvPr/>
        </p:nvPicPr>
        <p:blipFill>
          <a:blip r:embed="rId4" cstate="print"/>
          <a:stretch>
            <a:fillRect/>
          </a:stretch>
        </p:blipFill>
        <p:spPr>
          <a:xfrm>
            <a:off x="3276600" y="5257800"/>
            <a:ext cx="1141448" cy="1219200"/>
          </a:xfrm>
          <a:prstGeom prst="rect">
            <a:avLst/>
          </a:prstGeom>
        </p:spPr>
      </p:pic>
      <p:pic>
        <p:nvPicPr>
          <p:cNvPr id="6" name="Picture 5" descr="Fantastic.gif"/>
          <p:cNvPicPr>
            <a:picLocks noChangeAspect="1"/>
          </p:cNvPicPr>
          <p:nvPr/>
        </p:nvPicPr>
        <p:blipFill>
          <a:blip r:embed="rId5" cstate="print"/>
          <a:stretch>
            <a:fillRect/>
          </a:stretch>
        </p:blipFill>
        <p:spPr>
          <a:xfrm>
            <a:off x="4648200" y="4343400"/>
            <a:ext cx="1344956" cy="1371600"/>
          </a:xfrm>
          <a:prstGeom prst="rect">
            <a:avLst/>
          </a:prstGeom>
        </p:spPr>
      </p:pic>
      <p:pic>
        <p:nvPicPr>
          <p:cNvPr id="7" name="Picture 6" descr="Clue.gif"/>
          <p:cNvPicPr>
            <a:picLocks noChangeAspect="1"/>
          </p:cNvPicPr>
          <p:nvPr/>
        </p:nvPicPr>
        <p:blipFill>
          <a:blip r:embed="rId6" cstate="print"/>
          <a:stretch>
            <a:fillRect/>
          </a:stretch>
        </p:blipFill>
        <p:spPr>
          <a:xfrm>
            <a:off x="228600" y="5029200"/>
            <a:ext cx="1374242" cy="1371600"/>
          </a:xfrm>
          <a:prstGeom prst="rect">
            <a:avLst/>
          </a:prstGeom>
        </p:spPr>
      </p:pic>
      <p:pic>
        <p:nvPicPr>
          <p:cNvPr id="8" name="Picture 7" descr="Smiley.gif"/>
          <p:cNvPicPr>
            <a:picLocks noChangeAspect="1"/>
          </p:cNvPicPr>
          <p:nvPr/>
        </p:nvPicPr>
        <p:blipFill>
          <a:blip r:embed="rId7" cstate="print"/>
          <a:stretch>
            <a:fillRect/>
          </a:stretch>
        </p:blipFill>
        <p:spPr>
          <a:xfrm>
            <a:off x="7465720" y="3962400"/>
            <a:ext cx="1284751" cy="1295400"/>
          </a:xfrm>
          <a:prstGeom prst="rect">
            <a:avLst/>
          </a:prstGeom>
        </p:spPr>
      </p:pic>
      <p:pic>
        <p:nvPicPr>
          <p:cNvPr id="9" name="Picture 8" descr="Sleepy.gif"/>
          <p:cNvPicPr>
            <a:picLocks noChangeAspect="1"/>
          </p:cNvPicPr>
          <p:nvPr/>
        </p:nvPicPr>
        <p:blipFill>
          <a:blip r:embed="rId8" cstate="print"/>
          <a:stretch>
            <a:fillRect/>
          </a:stretch>
        </p:blipFill>
        <p:spPr>
          <a:xfrm>
            <a:off x="1752600" y="4191000"/>
            <a:ext cx="1329719" cy="1371600"/>
          </a:xfrm>
          <a:prstGeom prst="rect">
            <a:avLst/>
          </a:prstGeom>
        </p:spPr>
      </p:pic>
      <p:pic>
        <p:nvPicPr>
          <p:cNvPr id="12" name="Picture 11" descr="Recycle.gif"/>
          <p:cNvPicPr>
            <a:picLocks noChangeAspect="1"/>
          </p:cNvPicPr>
          <p:nvPr/>
        </p:nvPicPr>
        <p:blipFill>
          <a:blip r:embed="rId9" cstate="print"/>
          <a:stretch>
            <a:fillRect/>
          </a:stretch>
        </p:blipFill>
        <p:spPr>
          <a:xfrm>
            <a:off x="6172200" y="5181600"/>
            <a:ext cx="1237891" cy="1295400"/>
          </a:xfrm>
          <a:prstGeom prst="rect">
            <a:avLst/>
          </a:prstGeom>
        </p:spPr>
      </p:pic>
      <p:pic>
        <p:nvPicPr>
          <p:cNvPr id="11" name="Picture 10" descr="Logo2gif.gif"/>
          <p:cNvPicPr>
            <a:picLocks noChangeAspect="1"/>
          </p:cNvPicPr>
          <p:nvPr/>
        </p:nvPicPr>
        <p:blipFill>
          <a:blip r:embed="rId10" cstate="print"/>
          <a:stretch>
            <a:fillRect/>
          </a:stretch>
        </p:blipFill>
        <p:spPr>
          <a:xfrm>
            <a:off x="0" y="1447800"/>
            <a:ext cx="9144000" cy="186647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rgbClr val="615F03"/>
                  </a:solidFill>
                  <a:prstDash val="solid"/>
                </a:ln>
                <a:solidFill>
                  <a:srgbClr val="FAF773"/>
                </a:solidFill>
                <a:latin typeface="SpaceOutOpen" pitchFamily="2" charset="0"/>
              </a:rPr>
              <a:t>Designer</a:t>
            </a:r>
            <a:endParaRPr lang="en-US" sz="4000" b="1" dirty="0">
              <a:ln w="10541" cmpd="sng">
                <a:solidFill>
                  <a:srgbClr val="615F03"/>
                </a:solidFill>
                <a:prstDash val="solid"/>
              </a:ln>
              <a:solidFill>
                <a:srgbClr val="FAF773"/>
              </a:solidFill>
              <a:latin typeface="SpaceOutOpen" pitchFamily="2" charset="0"/>
            </a:endParaRPr>
          </a:p>
        </p:txBody>
      </p:sp>
      <p:sp>
        <p:nvSpPr>
          <p:cNvPr id="3" name="Content Placeholder 2"/>
          <p:cNvSpPr>
            <a:spLocks noGrp="1"/>
          </p:cNvSpPr>
          <p:nvPr>
            <p:ph idx="1"/>
          </p:nvPr>
        </p:nvSpPr>
        <p:spPr/>
        <p:txBody>
          <a:bodyPr>
            <a:noAutofit/>
          </a:bodyPr>
          <a:lstStyle/>
          <a:p>
            <a:pPr lvl="0"/>
            <a:r>
              <a:rPr lang="en-US" sz="2800" dirty="0" smtClean="0"/>
              <a:t>Create company logo in Power Point, save it</a:t>
            </a:r>
          </a:p>
          <a:p>
            <a:pPr lvl="0"/>
            <a:r>
              <a:rPr lang="en-US" sz="2800" dirty="0" smtClean="0"/>
              <a:t>Design buttons on Design Brainstorm</a:t>
            </a:r>
            <a:endParaRPr lang="en-US" sz="2800" dirty="0"/>
          </a:p>
          <a:p>
            <a:pPr lvl="0"/>
            <a:r>
              <a:rPr lang="en-US" sz="2800" dirty="0" smtClean="0"/>
              <a:t>Create button designs in Print Shop</a:t>
            </a:r>
          </a:p>
          <a:p>
            <a:pPr lvl="0"/>
            <a:r>
              <a:rPr lang="en-US" sz="2800" dirty="0" smtClean="0"/>
              <a:t>Oversee creation of posters</a:t>
            </a:r>
          </a:p>
          <a:p>
            <a:pPr lvl="0"/>
            <a:r>
              <a:rPr lang="en-US" sz="2800" dirty="0" smtClean="0"/>
              <a:t>Print orders</a:t>
            </a:r>
          </a:p>
          <a:p>
            <a:pPr lvl="0"/>
            <a:r>
              <a:rPr lang="en-US" sz="2800" dirty="0" smtClean="0"/>
              <a:t>Create raffle/giveaway tickets (if necessary)</a:t>
            </a:r>
          </a:p>
        </p:txBody>
      </p:sp>
      <p:pic>
        <p:nvPicPr>
          <p:cNvPr id="6" name="Picture 5" descr="DesignerG.gif"/>
          <p:cNvPicPr>
            <a:picLocks noChangeAspect="1"/>
          </p:cNvPicPr>
          <p:nvPr/>
        </p:nvPicPr>
        <p:blipFill>
          <a:blip r:embed="rId3" cstate="print"/>
          <a:stretch>
            <a:fillRect/>
          </a:stretch>
        </p:blipFill>
        <p:spPr>
          <a:xfrm>
            <a:off x="228600" y="304800"/>
            <a:ext cx="1066800" cy="11009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3">
                      <a:lumMod val="50000"/>
                    </a:schemeClr>
                  </a:solidFill>
                  <a:prstDash val="solid"/>
                </a:ln>
                <a:solidFill>
                  <a:srgbClr val="00B0F0"/>
                </a:solidFill>
                <a:latin typeface="SpaceOutOpen" pitchFamily="2" charset="0"/>
              </a:rPr>
              <a:t>Manufacturer</a:t>
            </a:r>
            <a:endParaRPr lang="en-US" sz="4000" b="1" dirty="0">
              <a:ln w="10541" cmpd="sng">
                <a:solidFill>
                  <a:schemeClr val="accent3">
                    <a:lumMod val="50000"/>
                  </a:schemeClr>
                </a:solidFill>
                <a:prstDash val="solid"/>
              </a:ln>
              <a:solidFill>
                <a:srgbClr val="00B0F0"/>
              </a:solidFill>
              <a:latin typeface="SpaceOutOpen" pitchFamily="2" charset="0"/>
            </a:endParaRPr>
          </a:p>
        </p:txBody>
      </p:sp>
      <p:sp>
        <p:nvSpPr>
          <p:cNvPr id="3" name="Content Placeholder 2"/>
          <p:cNvSpPr>
            <a:spLocks noGrp="1"/>
          </p:cNvSpPr>
          <p:nvPr>
            <p:ph idx="1"/>
          </p:nvPr>
        </p:nvSpPr>
        <p:spPr/>
        <p:txBody>
          <a:bodyPr>
            <a:noAutofit/>
          </a:bodyPr>
          <a:lstStyle/>
          <a:p>
            <a:r>
              <a:rPr lang="en-US" sz="2600" i="1" dirty="0"/>
              <a:t>Desired Characteristics</a:t>
            </a:r>
            <a:r>
              <a:rPr lang="en-US" sz="2600" dirty="0"/>
              <a:t>: DOER/HELPER.  You love to move and get your heart-rate pumping! You are good with your hands, often able to fix things that others cannot. Whenever you have a project in school that is hands-on, you find yourself able to do well. You run machines with ease and can go at a good pace, with an eye for detail.</a:t>
            </a:r>
          </a:p>
          <a:p>
            <a:r>
              <a:rPr lang="en-US" sz="2600" i="1" dirty="0"/>
              <a:t>Duties: </a:t>
            </a:r>
            <a:r>
              <a:rPr lang="en-US" sz="2600" dirty="0"/>
              <a:t>As the manufacturer, you will be in charge of making the product for your company. Being good with your hands, you are able to operate the machinery with ease and without making costly mistakes. You will mass produce the product quickly and efficiently. </a:t>
            </a:r>
          </a:p>
        </p:txBody>
      </p:sp>
      <p:pic>
        <p:nvPicPr>
          <p:cNvPr id="9" name="Picture 8" descr="ManufG.gif"/>
          <p:cNvPicPr>
            <a:picLocks noChangeAspect="1"/>
          </p:cNvPicPr>
          <p:nvPr/>
        </p:nvPicPr>
        <p:blipFill>
          <a:blip r:embed="rId3" cstate="print"/>
          <a:stretch>
            <a:fillRect/>
          </a:stretch>
        </p:blipFill>
        <p:spPr>
          <a:xfrm>
            <a:off x="228600" y="304800"/>
            <a:ext cx="1071562" cy="1105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sz="2800" dirty="0" smtClean="0"/>
              <a:t>Read over “How to Make a Button” in the packet</a:t>
            </a:r>
          </a:p>
          <a:p>
            <a:pPr lvl="0"/>
            <a:r>
              <a:rPr lang="en-US" sz="2800" dirty="0" smtClean="0"/>
              <a:t>Make all Badges with the badge machine</a:t>
            </a:r>
          </a:p>
          <a:p>
            <a:pPr lvl="1"/>
            <a:r>
              <a:rPr lang="en-US" sz="2400" dirty="0" smtClean="0"/>
              <a:t>Don’t make any costly mistakes!</a:t>
            </a:r>
          </a:p>
          <a:p>
            <a:pPr lvl="0"/>
            <a:r>
              <a:rPr lang="en-US" sz="2800" dirty="0" smtClean="0"/>
              <a:t>Keep </a:t>
            </a:r>
            <a:r>
              <a:rPr lang="en-US" sz="2800" dirty="0"/>
              <a:t>track of money at the </a:t>
            </a:r>
            <a:r>
              <a:rPr lang="en-US" sz="2800" dirty="0" smtClean="0"/>
              <a:t>Market</a:t>
            </a:r>
          </a:p>
          <a:p>
            <a:pPr lvl="0"/>
            <a:r>
              <a:rPr lang="en-US" sz="2800" dirty="0" smtClean="0"/>
              <a:t>Do all cutting and pasting for packet and poster</a:t>
            </a:r>
          </a:p>
          <a:p>
            <a:r>
              <a:rPr lang="en-US" sz="2800" dirty="0" smtClean="0"/>
              <a:t>Prepare extra designs—cut and ready for orders</a:t>
            </a:r>
          </a:p>
          <a:p>
            <a:r>
              <a:rPr lang="en-US" sz="2800" dirty="0" smtClean="0"/>
              <a:t>All “delivery” type jobs</a:t>
            </a:r>
          </a:p>
          <a:p>
            <a:pPr lvl="0">
              <a:buNone/>
            </a:pPr>
            <a:endParaRPr lang="en-US" sz="2800" dirty="0" smtClean="0"/>
          </a:p>
        </p:txBody>
      </p:sp>
      <p:sp>
        <p:nvSpPr>
          <p:cNvPr id="7"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3">
                      <a:lumMod val="50000"/>
                    </a:schemeClr>
                  </a:solidFill>
                  <a:prstDash val="solid"/>
                </a:ln>
                <a:solidFill>
                  <a:srgbClr val="00B0F0"/>
                </a:solidFill>
                <a:latin typeface="SpaceOutOpen" pitchFamily="2" charset="0"/>
              </a:rPr>
              <a:t>Manufacturer</a:t>
            </a:r>
            <a:endParaRPr lang="en-US" sz="4000" b="1" dirty="0">
              <a:ln w="10541" cmpd="sng">
                <a:solidFill>
                  <a:schemeClr val="accent3">
                    <a:lumMod val="50000"/>
                  </a:schemeClr>
                </a:solidFill>
                <a:prstDash val="solid"/>
              </a:ln>
              <a:solidFill>
                <a:srgbClr val="00B0F0"/>
              </a:solidFill>
              <a:latin typeface="SpaceOutOpen" pitchFamily="2" charset="0"/>
            </a:endParaRPr>
          </a:p>
        </p:txBody>
      </p:sp>
      <p:pic>
        <p:nvPicPr>
          <p:cNvPr id="8" name="Picture 7" descr="ManufG.gif"/>
          <p:cNvPicPr>
            <a:picLocks noChangeAspect="1"/>
          </p:cNvPicPr>
          <p:nvPr/>
        </p:nvPicPr>
        <p:blipFill>
          <a:blip r:embed="rId3" cstate="print"/>
          <a:stretch>
            <a:fillRect/>
          </a:stretch>
        </p:blipFill>
        <p:spPr>
          <a:xfrm>
            <a:off x="228600" y="304800"/>
            <a:ext cx="1071562" cy="1105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edg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edg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edge">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edg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4">
                      <a:lumMod val="50000"/>
                    </a:schemeClr>
                  </a:solidFill>
                  <a:prstDash val="solid"/>
                </a:ln>
                <a:solidFill>
                  <a:schemeClr val="accent4">
                    <a:lumMod val="40000"/>
                    <a:lumOff val="60000"/>
                  </a:schemeClr>
                </a:solidFill>
                <a:latin typeface="SpaceOutOpen" pitchFamily="2" charset="0"/>
              </a:rPr>
              <a:t>Salesman</a:t>
            </a:r>
            <a:endParaRPr lang="en-US" sz="4000" b="1" dirty="0">
              <a:ln w="10541" cmpd="sng">
                <a:solidFill>
                  <a:schemeClr val="accent4">
                    <a:lumMod val="50000"/>
                  </a:schemeClr>
                </a:solidFill>
                <a:prstDash val="solid"/>
              </a:ln>
              <a:solidFill>
                <a:schemeClr val="accent4">
                  <a:lumMod val="40000"/>
                  <a:lumOff val="60000"/>
                </a:schemeClr>
              </a:solidFill>
              <a:latin typeface="SpaceOutOpen" pitchFamily="2" charset="0"/>
            </a:endParaRPr>
          </a:p>
        </p:txBody>
      </p:sp>
      <p:sp>
        <p:nvSpPr>
          <p:cNvPr id="3" name="Content Placeholder 2"/>
          <p:cNvSpPr>
            <a:spLocks noGrp="1"/>
          </p:cNvSpPr>
          <p:nvPr>
            <p:ph idx="1"/>
          </p:nvPr>
        </p:nvSpPr>
        <p:spPr/>
        <p:txBody>
          <a:bodyPr>
            <a:noAutofit/>
          </a:bodyPr>
          <a:lstStyle/>
          <a:p>
            <a:r>
              <a:rPr lang="en-US" sz="2300" i="1" dirty="0"/>
              <a:t>Desired Characteristics</a:t>
            </a:r>
            <a:r>
              <a:rPr lang="en-US" sz="2300" dirty="0"/>
              <a:t>: PERSUADER/HELPER.  You are outgoing and love being in front of a crowd. You </a:t>
            </a:r>
            <a:r>
              <a:rPr lang="en-US" sz="2300" dirty="0" smtClean="0"/>
              <a:t>don’t mind </a:t>
            </a:r>
            <a:r>
              <a:rPr lang="en-US" sz="2300" dirty="0"/>
              <a:t>talking to people you don’t know—in fact, you enjoy it! You love it when you say something funny and everyone laughs! You are a “people-person” and have no trouble relating to strangers. Sometimes you are loud or obnoxious, but people seem to like it! You can talk someone into just about anything.</a:t>
            </a:r>
          </a:p>
          <a:p>
            <a:r>
              <a:rPr lang="en-US" sz="2300" i="1" dirty="0"/>
              <a:t>Duties: </a:t>
            </a:r>
            <a:r>
              <a:rPr lang="en-US" sz="2300" dirty="0"/>
              <a:t>As the Salesman, it is your responsibility to be aware of the marketable characteristics of the product you are selling. You know every product line well, and can’t wait to persuade everyone you see into buying them! You will talk to potential customers and ensure that they know what you have to offer. Then you will do everything you can to make them buy it!</a:t>
            </a:r>
          </a:p>
        </p:txBody>
      </p:sp>
      <p:pic>
        <p:nvPicPr>
          <p:cNvPr id="7" name="Picture 6" descr="SalesmanG.gif"/>
          <p:cNvPicPr>
            <a:picLocks noChangeAspect="1"/>
          </p:cNvPicPr>
          <p:nvPr/>
        </p:nvPicPr>
        <p:blipFill>
          <a:blip r:embed="rId3" cstate="print"/>
          <a:stretch>
            <a:fillRect/>
          </a:stretch>
        </p:blipFill>
        <p:spPr>
          <a:xfrm>
            <a:off x="228600" y="304800"/>
            <a:ext cx="1143000" cy="1179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sz="2400" dirty="0" smtClean="0"/>
              <a:t>Ensure Design Brainstorm is filled out in packet</a:t>
            </a:r>
          </a:p>
          <a:p>
            <a:pPr lvl="0"/>
            <a:r>
              <a:rPr lang="en-US" sz="2400" dirty="0" smtClean="0"/>
              <a:t>Get Design Plan approved</a:t>
            </a:r>
          </a:p>
          <a:p>
            <a:pPr lvl="0"/>
            <a:r>
              <a:rPr lang="en-US" sz="2400" dirty="0" smtClean="0"/>
              <a:t>Cut out buttons with circle cutter</a:t>
            </a:r>
          </a:p>
          <a:p>
            <a:pPr lvl="0"/>
            <a:r>
              <a:rPr lang="en-US" sz="2400" dirty="0" smtClean="0"/>
              <a:t>Make posters in Print Shop</a:t>
            </a:r>
          </a:p>
          <a:p>
            <a:pPr lvl="0"/>
            <a:r>
              <a:rPr lang="en-US" sz="2400" dirty="0" smtClean="0"/>
              <a:t>Sell product at the market—talk to people, get sales.</a:t>
            </a:r>
          </a:p>
          <a:p>
            <a:pPr lvl="0"/>
            <a:r>
              <a:rPr lang="en-US" sz="2400" dirty="0" smtClean="0"/>
              <a:t>Get as many votes as you can at the Market!</a:t>
            </a:r>
            <a:endParaRPr lang="en-US" sz="2400" dirty="0"/>
          </a:p>
        </p:txBody>
      </p:sp>
      <p:sp>
        <p:nvSpPr>
          <p:cNvPr id="8"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chemeClr val="accent4">
                      <a:lumMod val="50000"/>
                    </a:schemeClr>
                  </a:solidFill>
                  <a:prstDash val="solid"/>
                </a:ln>
                <a:solidFill>
                  <a:schemeClr val="accent4">
                    <a:lumMod val="40000"/>
                    <a:lumOff val="60000"/>
                  </a:schemeClr>
                </a:solidFill>
                <a:latin typeface="SpaceOutOpen" pitchFamily="2" charset="0"/>
              </a:rPr>
              <a:t>Salesman</a:t>
            </a:r>
            <a:endParaRPr lang="en-US" sz="4000" b="1" dirty="0">
              <a:ln w="10541" cmpd="sng">
                <a:solidFill>
                  <a:schemeClr val="accent4">
                    <a:lumMod val="50000"/>
                  </a:schemeClr>
                </a:solidFill>
                <a:prstDash val="solid"/>
              </a:ln>
              <a:solidFill>
                <a:schemeClr val="accent4">
                  <a:lumMod val="40000"/>
                  <a:lumOff val="60000"/>
                </a:schemeClr>
              </a:solidFill>
              <a:latin typeface="SpaceOutOpen" pitchFamily="2" charset="0"/>
            </a:endParaRPr>
          </a:p>
        </p:txBody>
      </p:sp>
      <p:pic>
        <p:nvPicPr>
          <p:cNvPr id="9" name="Picture 8" descr="SalesmanG.gif"/>
          <p:cNvPicPr>
            <a:picLocks noChangeAspect="1"/>
          </p:cNvPicPr>
          <p:nvPr/>
        </p:nvPicPr>
        <p:blipFill>
          <a:blip r:embed="rId3" cstate="print"/>
          <a:stretch>
            <a:fillRect/>
          </a:stretch>
        </p:blipFill>
        <p:spPr>
          <a:xfrm>
            <a:off x="228600" y="304800"/>
            <a:ext cx="1143000" cy="1179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53000" y="533400"/>
            <a:ext cx="2590800" cy="1477328"/>
          </a:xfrm>
          <a:prstGeom prst="rect">
            <a:avLst/>
          </a:prstGeom>
          <a:noFill/>
        </p:spPr>
        <p:txBody>
          <a:bodyPr wrap="square" rtlCol="0">
            <a:spAutoFit/>
          </a:bodyPr>
          <a:lstStyle/>
          <a:p>
            <a:r>
              <a:rPr lang="en-US" dirty="0" smtClean="0"/>
              <a:t>The Admin. Assistant will record absences every day by putting a tally mark in the box provided for each group member.</a:t>
            </a:r>
            <a:endParaRPr lang="en-US" dirty="0"/>
          </a:p>
        </p:txBody>
      </p:sp>
      <p:pic>
        <p:nvPicPr>
          <p:cNvPr id="1026" name="Picture 2"/>
          <p:cNvPicPr>
            <a:picLocks noChangeAspect="1" noChangeArrowheads="1"/>
          </p:cNvPicPr>
          <p:nvPr/>
        </p:nvPicPr>
        <p:blipFill>
          <a:blip r:embed="rId3" cstate="print"/>
          <a:srcRect l="58018" t="17527" r="25566" b="28906"/>
          <a:stretch>
            <a:fillRect/>
          </a:stretch>
        </p:blipFill>
        <p:spPr bwMode="auto">
          <a:xfrm>
            <a:off x="228600" y="228600"/>
            <a:ext cx="4419600" cy="5768655"/>
          </a:xfrm>
          <a:prstGeom prst="rect">
            <a:avLst/>
          </a:prstGeom>
          <a:noFill/>
          <a:ln w="9525">
            <a:noFill/>
            <a:miter lim="800000"/>
            <a:headEnd/>
            <a:tailEnd/>
          </a:ln>
        </p:spPr>
      </p:pic>
      <p:sp>
        <p:nvSpPr>
          <p:cNvPr id="8" name="TextBox 7"/>
          <p:cNvSpPr txBox="1"/>
          <p:nvPr/>
        </p:nvSpPr>
        <p:spPr>
          <a:xfrm>
            <a:off x="4953000" y="3962400"/>
            <a:ext cx="2590800" cy="1200329"/>
          </a:xfrm>
          <a:prstGeom prst="rect">
            <a:avLst/>
          </a:prstGeom>
          <a:noFill/>
        </p:spPr>
        <p:txBody>
          <a:bodyPr wrap="square" rtlCol="0">
            <a:spAutoFit/>
          </a:bodyPr>
          <a:lstStyle/>
          <a:p>
            <a:r>
              <a:rPr lang="en-US" dirty="0" smtClean="0"/>
              <a:t>If there is no Admin Assistant, of if they are absent, the President will do their job.</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latin typeface="SpaceOutOpen" pitchFamily="2" charset="0"/>
              </a:rPr>
              <a:t>Student Instructions</a:t>
            </a:r>
            <a:endParaRPr lang="en-US" dirty="0">
              <a:latin typeface="SpaceOutOpen" pitchFamily="2" charset="0"/>
            </a:endParaRPr>
          </a:p>
        </p:txBody>
      </p:sp>
      <p:sp>
        <p:nvSpPr>
          <p:cNvPr id="7" name="Content Placeholder 6"/>
          <p:cNvSpPr>
            <a:spLocks noGrp="1"/>
          </p:cNvSpPr>
          <p:nvPr>
            <p:ph idx="1"/>
          </p:nvPr>
        </p:nvSpPr>
        <p:spPr>
          <a:xfrm>
            <a:off x="304800" y="1676400"/>
            <a:ext cx="4343400" cy="4114800"/>
          </a:xfrm>
        </p:spPr>
        <p:txBody>
          <a:bodyPr>
            <a:normAutofit fontScale="70000" lnSpcReduction="20000"/>
          </a:bodyPr>
          <a:lstStyle/>
          <a:p>
            <a:r>
              <a:rPr lang="en-US" dirty="0" smtClean="0"/>
              <a:t>Pages 3-5 of the packet are very important! The Administrative Assistant will check off each item as they are completed. You may move ahead to the next day if you have finished everything on the current day.</a:t>
            </a:r>
          </a:p>
          <a:p>
            <a:r>
              <a:rPr lang="en-US" dirty="0" smtClean="0"/>
              <a:t>Symbols will tell you who does what—if that person is not there, someone else needs to do that job.</a:t>
            </a:r>
            <a:endParaRPr lang="en-US" dirty="0"/>
          </a:p>
        </p:txBody>
      </p:sp>
      <p:pic>
        <p:nvPicPr>
          <p:cNvPr id="2050" name="Picture 2"/>
          <p:cNvPicPr>
            <a:picLocks noChangeAspect="1" noChangeArrowheads="1"/>
          </p:cNvPicPr>
          <p:nvPr/>
        </p:nvPicPr>
        <p:blipFill>
          <a:blip r:embed="rId3" cstate="print"/>
          <a:srcRect l="58333" t="30449" r="25522" b="15064"/>
          <a:stretch>
            <a:fillRect/>
          </a:stretch>
        </p:blipFill>
        <p:spPr bwMode="auto">
          <a:xfrm>
            <a:off x="4924778" y="1371600"/>
            <a:ext cx="3838222"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1"/>
            <a:ext cx="3810000" cy="4267200"/>
          </a:xfrm>
        </p:spPr>
        <p:txBody>
          <a:bodyPr>
            <a:normAutofit fontScale="62500" lnSpcReduction="20000"/>
          </a:bodyPr>
          <a:lstStyle/>
          <a:p>
            <a:r>
              <a:rPr lang="en-US" dirty="0" smtClean="0"/>
              <a:t>Get to know each member of your group!</a:t>
            </a:r>
          </a:p>
          <a:p>
            <a:r>
              <a:rPr lang="en-US" dirty="0" smtClean="0"/>
              <a:t>Fill out page 3 of your packet together. </a:t>
            </a:r>
          </a:p>
          <a:p>
            <a:r>
              <a:rPr lang="en-US" dirty="0" smtClean="0"/>
              <a:t>Find a name and slogan. </a:t>
            </a:r>
          </a:p>
          <a:p>
            <a:r>
              <a:rPr lang="en-US" dirty="0" smtClean="0"/>
              <a:t>Designer will create logo in Power Point and save it. </a:t>
            </a:r>
          </a:p>
          <a:p>
            <a:r>
              <a:rPr lang="en-US" dirty="0" smtClean="0"/>
              <a:t>Print it, cut it out, and paste it to your packet.</a:t>
            </a:r>
          </a:p>
          <a:p>
            <a:r>
              <a:rPr lang="en-US" dirty="0" smtClean="0"/>
              <a:t>Begin drawing badge designs on the brainstorm page</a:t>
            </a:r>
          </a:p>
          <a:p>
            <a:r>
              <a:rPr lang="en-US" dirty="0" smtClean="0"/>
              <a:t>If there’s time, you can start creating designs in Print Shop—but only after you have drawn it first!</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4419600" y="1143000"/>
            <a:ext cx="4419600" cy="5602800"/>
          </a:xfrm>
          <a:prstGeom prst="rect">
            <a:avLst/>
          </a:prstGeom>
          <a:noFill/>
          <a:ln w="9525">
            <a:noFill/>
            <a:miter lim="800000"/>
            <a:headEnd/>
            <a:tailEnd/>
          </a:ln>
        </p:spPr>
      </p:pic>
      <p:pic>
        <p:nvPicPr>
          <p:cNvPr id="5" name="Content Placeholder 3" descr="ismileback.jpg"/>
          <p:cNvPicPr>
            <a:picLocks noChangeAspect="1"/>
          </p:cNvPicPr>
          <p:nvPr/>
        </p:nvPicPr>
        <p:blipFill>
          <a:blip r:embed="rId4" cstate="print"/>
          <a:stretch>
            <a:fillRect/>
          </a:stretch>
        </p:blipFill>
        <p:spPr>
          <a:xfrm>
            <a:off x="4572000" y="1219200"/>
            <a:ext cx="3969863" cy="5471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nodeType="clickEffect">
                                  <p:stCondLst>
                                    <p:cond delay="0"/>
                                  </p:stCondLst>
                                  <p:childTnLst>
                                    <p:animEffect transition="out" filter="box(i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Logo Examples</a:t>
            </a:r>
            <a:endParaRPr lang="en-US" dirty="0">
              <a:latin typeface="SpaceOutOpen" pitchFamily="2" charset="0"/>
            </a:endParaRPr>
          </a:p>
        </p:txBody>
      </p:sp>
      <p:grpSp>
        <p:nvGrpSpPr>
          <p:cNvPr id="6" name="Group 5"/>
          <p:cNvGrpSpPr/>
          <p:nvPr/>
        </p:nvGrpSpPr>
        <p:grpSpPr>
          <a:xfrm>
            <a:off x="6172200" y="609600"/>
            <a:ext cx="2667000" cy="2743200"/>
            <a:chOff x="381000" y="1676400"/>
            <a:chExt cx="2667000" cy="2743200"/>
          </a:xfrm>
        </p:grpSpPr>
        <p:sp>
          <p:nvSpPr>
            <p:cNvPr id="4" name="5-Point Star 3"/>
            <p:cNvSpPr/>
            <p:nvPr/>
          </p:nvSpPr>
          <p:spPr>
            <a:xfrm>
              <a:off x="457200" y="1676400"/>
              <a:ext cx="2590800" cy="2743200"/>
            </a:xfrm>
            <a:prstGeom prst="star5">
              <a:avLst/>
            </a:prstGeom>
            <a:gradFill>
              <a:gsLst>
                <a:gs pos="0">
                  <a:srgbClr val="00B050"/>
                </a:gs>
                <a:gs pos="80000">
                  <a:schemeClr val="accent4">
                    <a:shade val="93000"/>
                    <a:satMod val="130000"/>
                  </a:schemeClr>
                </a:gs>
                <a:gs pos="100000">
                  <a:schemeClr val="accent4">
                    <a:shade val="94000"/>
                    <a:satMod val="135000"/>
                  </a:schemeClr>
                </a:gs>
              </a:gsLst>
              <a:lin ang="16200000" scaled="0"/>
            </a:gra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5" name="Down Ribbon 4"/>
            <p:cNvSpPr/>
            <p:nvPr/>
          </p:nvSpPr>
          <p:spPr>
            <a:xfrm>
              <a:off x="381000" y="2971800"/>
              <a:ext cx="2667000" cy="838200"/>
            </a:xfrm>
            <a:prstGeom prst="ribbon">
              <a:avLst/>
            </a:prstGeom>
          </p:spPr>
          <p:style>
            <a:lnRef idx="1">
              <a:schemeClr val="accent4"/>
            </a:lnRef>
            <a:fillRef idx="2">
              <a:schemeClr val="accent4"/>
            </a:fillRef>
            <a:effectRef idx="1">
              <a:schemeClr val="accent4"/>
            </a:effectRef>
            <a:fontRef idx="minor">
              <a:schemeClr val="dk1"/>
            </a:fontRef>
          </p:style>
          <p:txBody>
            <a:bodyPr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istral" pitchFamily="66" charset="0"/>
                  <a:cs typeface="Aharoni" pitchFamily="2" charset="-79"/>
                </a:rPr>
                <a:t>Star Badge Inc.</a:t>
              </a: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istral" pitchFamily="66" charset="0"/>
                <a:cs typeface="Aharoni" pitchFamily="2" charset="-79"/>
              </a:endParaRPr>
            </a:p>
          </p:txBody>
        </p:sp>
      </p:grpSp>
      <p:grpSp>
        <p:nvGrpSpPr>
          <p:cNvPr id="9" name="Group 8"/>
          <p:cNvGrpSpPr/>
          <p:nvPr/>
        </p:nvGrpSpPr>
        <p:grpSpPr>
          <a:xfrm>
            <a:off x="3810000" y="1828800"/>
            <a:ext cx="2097597" cy="2209800"/>
            <a:chOff x="3886200" y="2133600"/>
            <a:chExt cx="2097597" cy="2209800"/>
          </a:xfrm>
        </p:grpSpPr>
        <p:sp>
          <p:nvSpPr>
            <p:cNvPr id="7" name="Moon 6"/>
            <p:cNvSpPr/>
            <p:nvPr/>
          </p:nvSpPr>
          <p:spPr>
            <a:xfrm>
              <a:off x="3886200" y="2133600"/>
              <a:ext cx="1905000" cy="2209800"/>
            </a:xfrm>
            <a:prstGeom prst="moon">
              <a:avLst>
                <a:gd name="adj" fmla="val 26462"/>
              </a:avLst>
            </a:prstGeom>
            <a:effectLst>
              <a:glow rad="228600">
                <a:srgbClr val="FAF773">
                  <a:alpha val="40000"/>
                </a:srgbClr>
              </a:glo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ectangle 7"/>
            <p:cNvSpPr/>
            <p:nvPr/>
          </p:nvSpPr>
          <p:spPr>
            <a:xfrm>
              <a:off x="4572000" y="2667000"/>
              <a:ext cx="1411797" cy="1200329"/>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Moonlight</a:t>
              </a:r>
            </a:p>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Button </a:t>
              </a:r>
            </a:p>
            <a:p>
              <a:pPr algn="ctr"/>
              <a:r>
                <a:rPr lang="en-US" sz="2400" b="1" dirty="0" smtClean="0">
                  <a:ln w="50800">
                    <a:solidFill>
                      <a:schemeClr val="tx1"/>
                    </a:solidFill>
                  </a:ln>
                  <a:solidFill>
                    <a:schemeClr val="bg1">
                      <a:shade val="50000"/>
                    </a:schemeClr>
                  </a:solidFill>
                  <a:effectLst>
                    <a:glow rad="101600">
                      <a:srgbClr val="FFFF00">
                        <a:alpha val="60000"/>
                      </a:srgbClr>
                    </a:glow>
                  </a:effectLst>
                  <a:latin typeface="Island of Misfit Toys" pitchFamily="2" charset="0"/>
                </a:rPr>
                <a:t>Company</a:t>
              </a:r>
              <a:endParaRPr lang="en-US" sz="2400" b="1" dirty="0">
                <a:ln w="50800">
                  <a:solidFill>
                    <a:schemeClr val="tx1"/>
                  </a:solidFill>
                </a:ln>
                <a:solidFill>
                  <a:schemeClr val="bg1">
                    <a:shade val="50000"/>
                  </a:schemeClr>
                </a:solidFill>
                <a:effectLst>
                  <a:glow rad="101600">
                    <a:srgbClr val="FFFF00">
                      <a:alpha val="60000"/>
                    </a:srgbClr>
                  </a:glow>
                </a:effectLst>
                <a:latin typeface="Island of Misfit Toys" pitchFamily="2" charset="0"/>
              </a:endParaRPr>
            </a:p>
          </p:txBody>
        </p:sp>
      </p:grpSp>
      <p:grpSp>
        <p:nvGrpSpPr>
          <p:cNvPr id="13" name="Group 12"/>
          <p:cNvGrpSpPr/>
          <p:nvPr/>
        </p:nvGrpSpPr>
        <p:grpSpPr>
          <a:xfrm>
            <a:off x="5943600" y="3352800"/>
            <a:ext cx="2590799" cy="2442865"/>
            <a:chOff x="6019800" y="2819400"/>
            <a:chExt cx="2590799" cy="2442865"/>
          </a:xfrm>
        </p:grpSpPr>
        <p:pic>
          <p:nvPicPr>
            <p:cNvPr id="25602" name="Picture 2" descr="C:\Users\Megan\AppData\Local\Microsoft\Windows\Temporary Internet Files\Content.IE5\I0H8SQDQ\MCj04379800000[1].wmf"/>
            <p:cNvPicPr>
              <a:picLocks noChangeAspect="1" noChangeArrowheads="1"/>
            </p:cNvPicPr>
            <p:nvPr/>
          </p:nvPicPr>
          <p:blipFill>
            <a:blip r:embed="rId3" cstate="print"/>
            <a:srcRect/>
            <a:stretch>
              <a:fillRect/>
            </a:stretch>
          </p:blipFill>
          <p:spPr bwMode="auto">
            <a:xfrm>
              <a:off x="6324600" y="3200400"/>
              <a:ext cx="1905000" cy="1752600"/>
            </a:xfrm>
            <a:prstGeom prst="rect">
              <a:avLst/>
            </a:prstGeom>
            <a:noFill/>
            <a:effectLst>
              <a:outerShdw blurRad="50800" dist="38100" dir="5400000" algn="t" rotWithShape="0">
                <a:prstClr val="black">
                  <a:alpha val="40000"/>
                </a:prstClr>
              </a:outerShdw>
            </a:effectLst>
          </p:spPr>
        </p:pic>
        <p:sp>
          <p:nvSpPr>
            <p:cNvPr id="11" name="Rectangle 10"/>
            <p:cNvSpPr/>
            <p:nvPr/>
          </p:nvSpPr>
          <p:spPr>
            <a:xfrm>
              <a:off x="6019800" y="2819400"/>
              <a:ext cx="2514599" cy="646331"/>
            </a:xfrm>
            <a:prstGeom prst="rect">
              <a:avLst/>
            </a:prstGeom>
            <a:noFill/>
          </p:spPr>
          <p:txBody>
            <a:bodyPr wrap="square" lIns="91440" tIns="45720" rIns="91440" bIns="45720">
              <a:spAutoFit/>
              <a:scene3d>
                <a:camera prst="orthographicFront"/>
                <a:lightRig rig="threePt" dir="t"/>
              </a:scene3d>
              <a:sp3d prstMaterial="matte"/>
            </a:bodyPr>
            <a:lstStyle/>
            <a:p>
              <a:pPr algn="ct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rPr>
                <a:t>Pesky Kid</a:t>
              </a:r>
              <a:endPar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endParaRPr>
            </a:p>
          </p:txBody>
        </p:sp>
        <p:sp>
          <p:nvSpPr>
            <p:cNvPr id="12" name="Rectangle 11"/>
            <p:cNvSpPr/>
            <p:nvPr/>
          </p:nvSpPr>
          <p:spPr>
            <a:xfrm>
              <a:off x="6096000" y="4800600"/>
              <a:ext cx="2514599" cy="461665"/>
            </a:xfrm>
            <a:prstGeom prst="rect">
              <a:avLst/>
            </a:prstGeom>
            <a:noFill/>
          </p:spPr>
          <p:txBody>
            <a:bodyPr wrap="square" lIns="91440" tIns="45720" rIns="91440" bIns="45720">
              <a:spAutoFit/>
            </a:bodyPr>
            <a:lstStyle/>
            <a:p>
              <a:pPr algn="ctr"/>
              <a:r>
                <a:rPr lang="en-US" sz="2400" b="1" dirty="0" smtClean="0">
                  <a:ln w="3175"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rPr>
                <a:t>Designs</a:t>
              </a:r>
              <a:endParaRPr lang="en-US" sz="2400" b="1" dirty="0">
                <a:ln w="3175" cmpd="sng">
                  <a:solidFill>
                    <a:schemeClr val="tx1"/>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Kids" pitchFamily="66" charset="0"/>
              </a:endParaRPr>
            </a:p>
          </p:txBody>
        </p:sp>
      </p:grpSp>
      <p:sp>
        <p:nvSpPr>
          <p:cNvPr id="14" name="TextBox 13"/>
          <p:cNvSpPr txBox="1"/>
          <p:nvPr/>
        </p:nvSpPr>
        <p:spPr>
          <a:xfrm>
            <a:off x="457200" y="1219200"/>
            <a:ext cx="2819400" cy="646331"/>
          </a:xfrm>
          <a:prstGeom prst="rect">
            <a:avLst/>
          </a:prstGeom>
          <a:noFill/>
        </p:spPr>
        <p:txBody>
          <a:bodyPr wrap="square" rtlCol="0">
            <a:spAutoFit/>
          </a:bodyPr>
          <a:lstStyle/>
          <a:p>
            <a:r>
              <a:rPr lang="en-US" dirty="0" smtClean="0"/>
              <a:t>Use shapes, clipart, and word art to create a logo.</a:t>
            </a:r>
          </a:p>
        </p:txBody>
      </p:sp>
      <p:sp>
        <p:nvSpPr>
          <p:cNvPr id="15" name="TextBox 14"/>
          <p:cNvSpPr txBox="1"/>
          <p:nvPr/>
        </p:nvSpPr>
        <p:spPr>
          <a:xfrm>
            <a:off x="990600" y="1905000"/>
            <a:ext cx="2819400" cy="1754326"/>
          </a:xfrm>
          <a:prstGeom prst="rect">
            <a:avLst/>
          </a:prstGeom>
          <a:noFill/>
        </p:spPr>
        <p:txBody>
          <a:bodyPr wrap="square" rtlCol="0">
            <a:spAutoFit/>
          </a:bodyPr>
          <a:lstStyle/>
          <a:p>
            <a:r>
              <a:rPr lang="en-US" dirty="0" smtClean="0"/>
              <a:t>When done, hold down the CTRL key and select each element in your logo. Then right click and choose GROUP. This will make it all one shape.</a:t>
            </a:r>
          </a:p>
        </p:txBody>
      </p:sp>
      <p:grpSp>
        <p:nvGrpSpPr>
          <p:cNvPr id="18" name="Group 17"/>
          <p:cNvGrpSpPr/>
          <p:nvPr/>
        </p:nvGrpSpPr>
        <p:grpSpPr>
          <a:xfrm>
            <a:off x="4800600" y="4343400"/>
            <a:ext cx="1066800" cy="2133600"/>
            <a:chOff x="4343400" y="4495800"/>
            <a:chExt cx="1066800" cy="2133600"/>
          </a:xfrm>
        </p:grpSpPr>
        <p:sp>
          <p:nvSpPr>
            <p:cNvPr id="16" name="Vertical Scroll 15"/>
            <p:cNvSpPr/>
            <p:nvPr/>
          </p:nvSpPr>
          <p:spPr>
            <a:xfrm>
              <a:off x="4343400" y="4495800"/>
              <a:ext cx="1066800" cy="2133600"/>
            </a:xfrm>
            <a:prstGeom prst="verticalScroll">
              <a:avLst/>
            </a:prstGeom>
            <a:blipFill>
              <a:blip r:embed="rId4" cstate="print"/>
              <a:tile tx="0" ty="0" sx="100000" sy="100000" flip="none" algn="tl"/>
            </a:blipFill>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7" name="Rectangle 16"/>
            <p:cNvSpPr/>
            <p:nvPr/>
          </p:nvSpPr>
          <p:spPr>
            <a:xfrm>
              <a:off x="4648200" y="4724400"/>
              <a:ext cx="495649"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
              </a:r>
            </a:p>
            <a:p>
              <a:pPr algn="ctr"/>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
              </a:r>
            </a:p>
            <a:p>
              <a:pPr algn="ctr"/>
              <a:r>
                <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p>
          </p:txBody>
        </p:sp>
      </p:grpSp>
      <p:sp>
        <p:nvSpPr>
          <p:cNvPr id="19" name="TextBox 18"/>
          <p:cNvSpPr txBox="1"/>
          <p:nvPr/>
        </p:nvSpPr>
        <p:spPr>
          <a:xfrm>
            <a:off x="1752600" y="3657600"/>
            <a:ext cx="2819400" cy="2031325"/>
          </a:xfrm>
          <a:prstGeom prst="rect">
            <a:avLst/>
          </a:prstGeom>
          <a:noFill/>
        </p:spPr>
        <p:txBody>
          <a:bodyPr wrap="square" rtlCol="0">
            <a:spAutoFit/>
          </a:bodyPr>
          <a:lstStyle/>
          <a:p>
            <a:r>
              <a:rPr lang="en-US" dirty="0" smtClean="0"/>
              <a:t>Now, after you’ve grouped it, right click on it and Copy. Then open up Power Point and go to edit, paste. Then right click on your picture and choose Save Picture As. Save it as Logo in your file.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amond(in)">
                                      <p:cBhvr>
                                        <p:cTn id="1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8229600" cy="1143000"/>
          </a:xfrm>
        </p:spPr>
        <p:txBody>
          <a:bodyPr>
            <a:noAutofit/>
          </a:bodyPr>
          <a:lstStyle/>
          <a:p>
            <a:r>
              <a:rPr lang="en-US" sz="9600" dirty="0" smtClean="0">
                <a:latin typeface="SpaceOutOpen" pitchFamily="2" charset="0"/>
              </a:rPr>
              <a:t>Day </a:t>
            </a:r>
            <a:r>
              <a:rPr lang="en-US" sz="9600" dirty="0" smtClean="0">
                <a:latin typeface="SpaceOutOpen" pitchFamily="2" charset="0"/>
              </a:rPr>
              <a:t>Two</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 Brainstorm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One</a:t>
            </a:r>
            <a:endParaRPr lang="en-US" sz="9600" dirty="0">
              <a:latin typeface="SpaceOutOpen" pitchFamily="2" charset="0"/>
            </a:endParaRPr>
          </a:p>
        </p:txBody>
      </p:sp>
      <p:sp>
        <p:nvSpPr>
          <p:cNvPr id="4"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Know your Company</a:t>
            </a:r>
          </a:p>
        </p:txBody>
      </p:sp>
      <p:pic>
        <p:nvPicPr>
          <p:cNvPr id="5" name="Picture 4" descr="Work.gif"/>
          <p:cNvPicPr>
            <a:picLocks noChangeAspect="1"/>
          </p:cNvPicPr>
          <p:nvPr/>
        </p:nvPicPr>
        <p:blipFill>
          <a:blip r:embed="rId3" cstate="print"/>
          <a:stretch>
            <a:fillRect/>
          </a:stretch>
        </p:blipFill>
        <p:spPr>
          <a:xfrm>
            <a:off x="3581400" y="4953000"/>
            <a:ext cx="1557338" cy="14478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a:bodyPr>
          <a:lstStyle/>
          <a:p>
            <a:endParaRPr lang="en-US" dirty="0" smtClean="0"/>
          </a:p>
          <a:p>
            <a:r>
              <a:rPr lang="en-US" dirty="0" smtClean="0"/>
              <a:t>As a group, brainstorm ideas for badges</a:t>
            </a:r>
          </a:p>
          <a:p>
            <a:r>
              <a:rPr lang="en-US" dirty="0" smtClean="0"/>
              <a:t>Draw ideas on Design Brainstorm page</a:t>
            </a:r>
          </a:p>
          <a:p>
            <a:r>
              <a:rPr lang="en-US" dirty="0" smtClean="0"/>
              <a:t>Learn how to create designs in Print Shop</a:t>
            </a:r>
            <a:endParaRPr lang="en-US" dirty="0" smtClean="0"/>
          </a:p>
          <a:p>
            <a:r>
              <a:rPr lang="en-US" dirty="0" smtClean="0"/>
              <a:t>Begin designing buttons in Print </a:t>
            </a:r>
            <a:r>
              <a:rPr lang="en-US" dirty="0" smtClean="0"/>
              <a:t>Shop</a:t>
            </a:r>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Design Brainstorm</a:t>
            </a:r>
            <a:endParaRPr lang="en-US" dirty="0">
              <a:latin typeface="SpaceOutOpen" pitchFamily="2" charset="0"/>
            </a:endParaRPr>
          </a:p>
        </p:txBody>
      </p:sp>
      <p:sp>
        <p:nvSpPr>
          <p:cNvPr id="3" name="Content Placeholder 2"/>
          <p:cNvSpPr>
            <a:spLocks noGrp="1"/>
          </p:cNvSpPr>
          <p:nvPr>
            <p:ph idx="1"/>
          </p:nvPr>
        </p:nvSpPr>
        <p:spPr>
          <a:xfrm>
            <a:off x="152400" y="1371600"/>
            <a:ext cx="4114800" cy="4419600"/>
          </a:xfrm>
        </p:spPr>
        <p:txBody>
          <a:bodyPr>
            <a:normAutofit lnSpcReduction="10000"/>
          </a:bodyPr>
          <a:lstStyle/>
          <a:p>
            <a:pPr>
              <a:buNone/>
            </a:pPr>
            <a:r>
              <a:rPr lang="en-US" sz="2700" dirty="0" smtClean="0"/>
              <a:t>Your first step is to start brainstorming about some ideas you have for buttons. There is a sheet provided in your packet for this. You may make up to </a:t>
            </a:r>
            <a:r>
              <a:rPr lang="en-US" sz="2700" dirty="0" smtClean="0"/>
              <a:t>6 </a:t>
            </a:r>
            <a:r>
              <a:rPr lang="en-US" sz="2700" dirty="0" smtClean="0"/>
              <a:t>different designs, all aimed at a different target market. It is the Designer’s responsibility to get this sheet done. </a:t>
            </a:r>
            <a:endParaRPr lang="en-US" sz="2700" dirty="0"/>
          </a:p>
        </p:txBody>
      </p:sp>
      <p:pic>
        <p:nvPicPr>
          <p:cNvPr id="2051" name="Picture 3"/>
          <p:cNvPicPr>
            <a:picLocks noChangeAspect="1" noChangeArrowheads="1"/>
          </p:cNvPicPr>
          <p:nvPr/>
        </p:nvPicPr>
        <p:blipFill>
          <a:blip r:embed="rId3" cstate="print"/>
          <a:srcRect/>
          <a:stretch>
            <a:fillRect/>
          </a:stretch>
        </p:blipFill>
        <p:spPr bwMode="auto">
          <a:xfrm>
            <a:off x="4267200" y="1219200"/>
            <a:ext cx="4267200" cy="5432809"/>
          </a:xfrm>
          <a:prstGeom prst="rect">
            <a:avLst/>
          </a:prstGeom>
          <a:noFill/>
          <a:ln w="9525">
            <a:noFill/>
            <a:miter lim="800000"/>
            <a:headEnd/>
            <a:tailEnd/>
          </a:ln>
        </p:spPr>
      </p:pic>
      <p:pic>
        <p:nvPicPr>
          <p:cNvPr id="5" name="Picture 4" descr="scan0002.jpg"/>
          <p:cNvPicPr>
            <a:picLocks noChangeAspect="1"/>
          </p:cNvPicPr>
          <p:nvPr/>
        </p:nvPicPr>
        <p:blipFill>
          <a:blip r:embed="rId4" cstate="print"/>
          <a:stretch>
            <a:fillRect/>
          </a:stretch>
        </p:blipFill>
        <p:spPr>
          <a:xfrm>
            <a:off x="4343400" y="1219200"/>
            <a:ext cx="4191000" cy="5402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2051"/>
                                        </p:tgtEl>
                                      </p:cBhvr>
                                    </p:animEffect>
                                    <p:set>
                                      <p:cBhvr>
                                        <p:cTn id="7" dur="1" fill="hold">
                                          <p:stCondLst>
                                            <p:cond delay="499"/>
                                          </p:stCondLst>
                                        </p:cTn>
                                        <p:tgtEl>
                                          <p:spTgt spid="2051"/>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Who is your target market?</a:t>
            </a:r>
            <a:endParaRPr lang="en-US" dirty="0"/>
          </a:p>
        </p:txBody>
      </p:sp>
      <p:sp>
        <p:nvSpPr>
          <p:cNvPr id="3" name="Content Placeholder 2"/>
          <p:cNvSpPr>
            <a:spLocks noGrp="1"/>
          </p:cNvSpPr>
          <p:nvPr>
            <p:ph idx="1"/>
          </p:nvPr>
        </p:nvSpPr>
        <p:spPr/>
        <p:txBody>
          <a:bodyPr>
            <a:normAutofit/>
          </a:bodyPr>
          <a:lstStyle/>
          <a:p>
            <a:r>
              <a:rPr lang="en-US" dirty="0" smtClean="0"/>
              <a:t>Remember that each button design you create can be aimed a different target market. </a:t>
            </a:r>
          </a:p>
          <a:p>
            <a:r>
              <a:rPr lang="en-US" dirty="0" smtClean="0"/>
              <a:t>Try not to make ALL your buttons aim at the same type of people.</a:t>
            </a:r>
          </a:p>
          <a:p>
            <a:r>
              <a:rPr lang="en-US" dirty="0" smtClean="0"/>
              <a:t>You can do a TOTAL of TEN buttons.</a:t>
            </a:r>
          </a:p>
          <a:p>
            <a:r>
              <a:rPr lang="en-US" dirty="0" smtClean="0"/>
              <a:t>You can do up to </a:t>
            </a:r>
            <a:r>
              <a:rPr lang="en-US" dirty="0" smtClean="0"/>
              <a:t>SIX different </a:t>
            </a:r>
            <a:r>
              <a:rPr lang="en-US" dirty="0" smtClean="0"/>
              <a:t>designs—but you are charged for every design. The more designs you do, the more you pay.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Design Variables</a:t>
            </a:r>
            <a:endParaRPr lang="en-US" dirty="0">
              <a:latin typeface="SpaceOutOpen" pitchFamily="2" charset="0"/>
            </a:endParaRPr>
          </a:p>
        </p:txBody>
      </p:sp>
      <p:sp>
        <p:nvSpPr>
          <p:cNvPr id="3" name="Content Placeholder 2"/>
          <p:cNvSpPr>
            <a:spLocks noGrp="1"/>
          </p:cNvSpPr>
          <p:nvPr>
            <p:ph idx="1"/>
          </p:nvPr>
        </p:nvSpPr>
        <p:spPr/>
        <p:txBody>
          <a:bodyPr>
            <a:normAutofit fontScale="92500"/>
          </a:bodyPr>
          <a:lstStyle/>
          <a:p>
            <a:r>
              <a:rPr lang="en-US" b="1" dirty="0" smtClean="0"/>
              <a:t>Size</a:t>
            </a:r>
            <a:r>
              <a:rPr lang="en-US" dirty="0" smtClean="0"/>
              <a:t> – You may choose to a 1” size or a 2” size for each design. The 2” is of course a little more expensive.</a:t>
            </a:r>
          </a:p>
          <a:p>
            <a:r>
              <a:rPr lang="en-US" b="1" dirty="0" smtClean="0"/>
              <a:t>Printing</a:t>
            </a:r>
            <a:r>
              <a:rPr lang="en-US" dirty="0" smtClean="0"/>
              <a:t> – You may print in color, black &amp; white, or draw the design freehand with markers. </a:t>
            </a:r>
          </a:p>
          <a:p>
            <a:r>
              <a:rPr lang="en-US" b="1" dirty="0" smtClean="0"/>
              <a:t>Royalties</a:t>
            </a:r>
            <a:r>
              <a:rPr lang="en-US" dirty="0" smtClean="0"/>
              <a:t> – If you choose to do an image or slogan that is copyrighted, you must pay royalties. If you aren’t sure an image is copyrighted, talk to Mrs. Rees.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Saving in Print Shop</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lnSpcReduction="10000"/>
          </a:bodyPr>
          <a:lstStyle/>
          <a:p>
            <a:r>
              <a:rPr lang="en-US" dirty="0" smtClean="0"/>
              <a:t>Make sure to login correctly to Print Shop:</a:t>
            </a:r>
          </a:p>
          <a:p>
            <a:pPr lvl="1"/>
            <a:r>
              <a:rPr lang="en-US" dirty="0" smtClean="0"/>
              <a:t>At the login screen, click on your period.</a:t>
            </a:r>
          </a:p>
          <a:p>
            <a:pPr lvl="1"/>
            <a:r>
              <a:rPr lang="en-US" dirty="0" smtClean="0"/>
              <a:t>Then click on your group number</a:t>
            </a:r>
          </a:p>
          <a:p>
            <a:pPr lvl="1"/>
            <a:r>
              <a:rPr lang="en-US" dirty="0" smtClean="0"/>
              <a:t>Save ALL your documents for this project in “Projects” so that even if the designer is gone, everyone in your group has access to it. </a:t>
            </a:r>
          </a:p>
          <a:p>
            <a:pPr lvl="1"/>
            <a:r>
              <a:rPr lang="en-US" dirty="0" smtClean="0"/>
              <a:t>Go to File, Open, and open the file “Badge Template.” Resave it as “Group # - Designs”</a:t>
            </a:r>
          </a:p>
          <a:p>
            <a:pPr lvl="1"/>
            <a:r>
              <a:rPr lang="en-US" dirty="0" smtClean="0"/>
              <a:t>DO NOT lose this file! It can cost your group thousands!!</a:t>
            </a:r>
            <a:endParaRPr lang="en-US" dirty="0"/>
          </a:p>
        </p:txBody>
      </p:sp>
      <p:pic>
        <p:nvPicPr>
          <p:cNvPr id="1026" name="Picture 2"/>
          <p:cNvPicPr>
            <a:picLocks noChangeAspect="1" noChangeArrowheads="1"/>
          </p:cNvPicPr>
          <p:nvPr/>
        </p:nvPicPr>
        <p:blipFill>
          <a:blip r:embed="rId3" cstate="print"/>
          <a:srcRect l="15625" t="31250" r="65625" b="33594"/>
          <a:stretch>
            <a:fillRect/>
          </a:stretch>
        </p:blipFill>
        <p:spPr bwMode="auto">
          <a:xfrm>
            <a:off x="4267200" y="1371600"/>
            <a:ext cx="4572000" cy="34290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l="9688" t="28125" r="60312" b="31250"/>
          <a:stretch>
            <a:fillRect/>
          </a:stretch>
        </p:blipFill>
        <p:spPr bwMode="auto">
          <a:xfrm>
            <a:off x="990600" y="990600"/>
            <a:ext cx="7315200" cy="3962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ssolv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dissolv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xit" presetSubtype="10" fill="hold" nodeType="clickEffect">
                                  <p:stCondLst>
                                    <p:cond delay="0"/>
                                  </p:stCondLst>
                                  <p:childTnLst>
                                    <p:animEffect transition="out" filter="checkerboard(across)">
                                      <p:cBhvr>
                                        <p:cTn id="19" dur="500"/>
                                        <p:tgtEl>
                                          <p:spTgt spid="1026"/>
                                        </p:tgtEl>
                                      </p:cBhvr>
                                    </p:animEffect>
                                    <p:set>
                                      <p:cBhvr>
                                        <p:cTn id="20" dur="1" fill="hold">
                                          <p:stCondLst>
                                            <p:cond delay="499"/>
                                          </p:stCondLst>
                                        </p:cTn>
                                        <p:tgtEl>
                                          <p:spTgt spid="102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Scale>
                                      <p:cBhvr>
                                        <p:cTn id="25"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
                                            <p:txEl>
                                              <p:pRg st="3" end="3"/>
                                            </p:txEl>
                                          </p:spTgt>
                                        </p:tgtEl>
                                        <p:attrNameLst>
                                          <p:attrName>ppt_x</p:attrName>
                                          <p:attrName>ppt_y</p:attrName>
                                        </p:attrNameLst>
                                      </p:cBhvr>
                                    </p:animMotion>
                                    <p:animEffect transition="in" filter="fade">
                                      <p:cBhvr>
                                        <p:cTn id="27" dur="1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Scale>
                                      <p:cBhvr>
                                        <p:cTn id="32"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
                                            <p:txEl>
                                              <p:pRg st="4" end="4"/>
                                            </p:txEl>
                                          </p:spTgt>
                                        </p:tgtEl>
                                        <p:attrNameLst>
                                          <p:attrName>ppt_x</p:attrName>
                                          <p:attrName>ppt_y</p:attrName>
                                        </p:attrNameLst>
                                      </p:cBhvr>
                                    </p:animMotion>
                                    <p:animEffect transition="in" filter="fade">
                                      <p:cBhvr>
                                        <p:cTn id="34" dur="10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1027"/>
                                        </p:tgtEl>
                                        <p:attrNameLst>
                                          <p:attrName>style.visibility</p:attrName>
                                        </p:attrNameLst>
                                      </p:cBhvr>
                                      <p:to>
                                        <p:strVal val="visible"/>
                                      </p:to>
                                    </p:set>
                                    <p:animEffect transition="in" filter="dissolve">
                                      <p:cBhvr>
                                        <p:cTn id="39" dur="500"/>
                                        <p:tgtEl>
                                          <p:spTgt spid="1027"/>
                                        </p:tgtEl>
                                      </p:cBhvr>
                                    </p:animEffect>
                                  </p:childTnLst>
                                </p:cTn>
                              </p:par>
                            </p:childTnLst>
                          </p:cTn>
                        </p:par>
                      </p:childTnLst>
                    </p:cTn>
                  </p:par>
                  <p:par>
                    <p:cTn id="40" fill="hold">
                      <p:stCondLst>
                        <p:cond delay="indefinite"/>
                      </p:stCondLst>
                      <p:childTnLst>
                        <p:par>
                          <p:cTn id="41" fill="hold">
                            <p:stCondLst>
                              <p:cond delay="0"/>
                            </p:stCondLst>
                            <p:childTnLst>
                              <p:par>
                                <p:cTn id="42" presetID="58" presetClass="entr" presetSubtype="0" accel="100000"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p:cTn id="44" dur="500" fill="hold"/>
                                        <p:tgtEl>
                                          <p:spTgt spid="3">
                                            <p:txEl>
                                              <p:pRg st="5" end="5"/>
                                            </p:txEl>
                                          </p:spTgt>
                                        </p:tgtEl>
                                        <p:attrNameLst>
                                          <p:attrName>ppt_w</p:attrName>
                                        </p:attrNameLst>
                                      </p:cBhvr>
                                      <p:tavLst>
                                        <p:tav tm="0">
                                          <p:val>
                                            <p:strVal val="#ppt_w*2.5"/>
                                          </p:val>
                                        </p:tav>
                                        <p:tav tm="100000">
                                          <p:val>
                                            <p:strVal val="#ppt_w"/>
                                          </p:val>
                                        </p:tav>
                                      </p:tavLst>
                                    </p:anim>
                                    <p:anim calcmode="lin" valueType="num">
                                      <p:cBhvr>
                                        <p:cTn id="45" dur="500" fill="hold"/>
                                        <p:tgtEl>
                                          <p:spTgt spid="3">
                                            <p:txEl>
                                              <p:pRg st="5" end="5"/>
                                            </p:txEl>
                                          </p:spTgt>
                                        </p:tgtEl>
                                        <p:attrNameLst>
                                          <p:attrName>ppt_h</p:attrName>
                                        </p:attrNameLst>
                                      </p:cBhvr>
                                      <p:tavLst>
                                        <p:tav tm="0">
                                          <p:val>
                                            <p:strVal val="#ppt_h*0.01"/>
                                          </p:val>
                                        </p:tav>
                                        <p:tav tm="100000">
                                          <p:val>
                                            <p:strVal val="#ppt_h"/>
                                          </p:val>
                                        </p:tav>
                                      </p:tavLst>
                                    </p:anim>
                                    <p:anim calcmode="lin" valueType="num">
                                      <p:cBhvr>
                                        <p:cTn id="4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7" dur="500" fill="hold"/>
                                        <p:tgtEl>
                                          <p:spTgt spid="3">
                                            <p:txEl>
                                              <p:pRg st="5" end="5"/>
                                            </p:txEl>
                                          </p:spTgt>
                                        </p:tgtEl>
                                        <p:attrNameLst>
                                          <p:attrName>ppt_y</p:attrName>
                                        </p:attrNameLst>
                                      </p:cBhvr>
                                      <p:tavLst>
                                        <p:tav tm="0">
                                          <p:val>
                                            <p:strVal val="#ppt_h+1"/>
                                          </p:val>
                                        </p:tav>
                                        <p:tav tm="100000">
                                          <p:val>
                                            <p:strVal val="#ppt_y"/>
                                          </p:val>
                                        </p:tav>
                                      </p:tavLst>
                                    </p:anim>
                                    <p:animEffect transition="in" filter="fade">
                                      <p:cBhvr>
                                        <p:cTn id="4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8229600" cy="1143000"/>
          </a:xfrm>
        </p:spPr>
        <p:txBody>
          <a:bodyPr>
            <a:noAutofit/>
          </a:bodyPr>
          <a:lstStyle/>
          <a:p>
            <a:r>
              <a:rPr lang="en-US" sz="9600" dirty="0" smtClean="0">
                <a:latin typeface="SpaceOutOpen" pitchFamily="2" charset="0"/>
              </a:rPr>
              <a:t>Day </a:t>
            </a:r>
            <a:r>
              <a:rPr lang="en-US" sz="9600" dirty="0" smtClean="0">
                <a:latin typeface="SpaceOutOpen" pitchFamily="2" charset="0"/>
              </a:rPr>
              <a:t>Three</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a:t>
            </a:r>
            <a:r>
              <a:rPr kumimoji="0" lang="en-US" sz="4000" b="0" i="0" u="none" strike="noStrike" kern="1200" cap="none" spc="0" normalizeH="0" noProof="0" dirty="0" smtClean="0">
                <a:ln>
                  <a:noFill/>
                </a:ln>
                <a:solidFill>
                  <a:schemeClr val="tx1"/>
                </a:solidFill>
                <a:effectLst/>
                <a:uLnTx/>
                <a:uFillTx/>
                <a:latin typeface="Stencil" pitchFamily="82" charset="0"/>
                <a:ea typeface="+mj-ea"/>
                <a:cs typeface="Narkisim" pitchFamily="34" charset="-79"/>
              </a:rPr>
              <a:t> Approvals</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4" name="Picture 3" descr="Fool.gif"/>
          <p:cNvPicPr>
            <a:picLocks noChangeAspect="1"/>
          </p:cNvPicPr>
          <p:nvPr/>
        </p:nvPicPr>
        <p:blipFill>
          <a:blip r:embed="rId3" cstate="print"/>
          <a:stretch>
            <a:fillRect/>
          </a:stretch>
        </p:blipFill>
        <p:spPr>
          <a:xfrm>
            <a:off x="3657600" y="4648200"/>
            <a:ext cx="1447800" cy="1524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a:bodyPr>
          <a:lstStyle/>
          <a:p>
            <a:r>
              <a:rPr lang="en-US" dirty="0" smtClean="0"/>
              <a:t>Demonstration on how to make a badge</a:t>
            </a:r>
          </a:p>
          <a:p>
            <a:r>
              <a:rPr lang="en-US" dirty="0" smtClean="0"/>
              <a:t>Start </a:t>
            </a:r>
            <a:r>
              <a:rPr lang="en-US" dirty="0" smtClean="0"/>
              <a:t>filling out Step One of the Business Plan</a:t>
            </a:r>
          </a:p>
          <a:p>
            <a:r>
              <a:rPr lang="en-US" dirty="0" smtClean="0"/>
              <a:t>Continue creating designs in Print Shop</a:t>
            </a:r>
          </a:p>
          <a:p>
            <a:r>
              <a:rPr lang="en-US" dirty="0" smtClean="0"/>
              <a:t>Get each design approved as completed on the Design Approval Sheet</a:t>
            </a: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Business Plan</a:t>
            </a:r>
            <a:endParaRPr lang="en-US" dirty="0">
              <a:latin typeface="SpaceOutOpen" pitchFamily="2" charset="0"/>
            </a:endParaRPr>
          </a:p>
        </p:txBody>
      </p:sp>
      <p:sp>
        <p:nvSpPr>
          <p:cNvPr id="4" name="Content Placeholder 3"/>
          <p:cNvSpPr>
            <a:spLocks noGrp="1"/>
          </p:cNvSpPr>
          <p:nvPr>
            <p:ph idx="1"/>
          </p:nvPr>
        </p:nvSpPr>
        <p:spPr>
          <a:xfrm>
            <a:off x="381000" y="1447800"/>
            <a:ext cx="8229600" cy="4068763"/>
          </a:xfrm>
        </p:spPr>
        <p:txBody>
          <a:bodyPr>
            <a:normAutofit fontScale="92500" lnSpcReduction="20000"/>
          </a:bodyPr>
          <a:lstStyle/>
          <a:p>
            <a:endParaRPr lang="en-US" dirty="0" smtClean="0"/>
          </a:p>
          <a:p>
            <a:r>
              <a:rPr lang="en-US" dirty="0" smtClean="0"/>
              <a:t>The business plan is where you keep track of how much each badge costs to make and what you are charging. </a:t>
            </a:r>
          </a:p>
          <a:p>
            <a:r>
              <a:rPr lang="en-US" dirty="0" smtClean="0"/>
              <a:t>To open it, go to Student Common, Rees CTE Intro, Badge Builder, Business Plan.</a:t>
            </a:r>
          </a:p>
          <a:p>
            <a:r>
              <a:rPr lang="en-US" dirty="0" smtClean="0"/>
              <a:t>The President will open it, enter the names of your group, group #, and insert the logo.</a:t>
            </a:r>
          </a:p>
          <a:p>
            <a:r>
              <a:rPr lang="en-US" dirty="0" smtClean="0"/>
              <a:t>Then, start entering the information like this:</a:t>
            </a:r>
          </a:p>
        </p:txBody>
      </p:sp>
      <p:sp>
        <p:nvSpPr>
          <p:cNvPr id="5" name="Regular Pentagon 4">
            <a:hlinkClick r:id="rId3" action="ppaction://hlinkfile"/>
          </p:cNvPr>
          <p:cNvSpPr/>
          <p:nvPr/>
        </p:nvSpPr>
        <p:spPr>
          <a:xfrm>
            <a:off x="2819400" y="5486400"/>
            <a:ext cx="3505200" cy="990600"/>
          </a:xfrm>
          <a:prstGeom prst="pentag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800" dirty="0" smtClean="0"/>
              <a:t>Business Plan</a:t>
            </a:r>
            <a:endParaRPr lang="en-US" sz="2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Final Design Sheet</a:t>
            </a:r>
            <a:endParaRPr lang="en-US" dirty="0">
              <a:latin typeface="SpaceOutOpen" pitchFamily="2" charset="0"/>
            </a:endParaRPr>
          </a:p>
        </p:txBody>
      </p:sp>
      <p:sp>
        <p:nvSpPr>
          <p:cNvPr id="3" name="Content Placeholder 2"/>
          <p:cNvSpPr>
            <a:spLocks noGrp="1"/>
          </p:cNvSpPr>
          <p:nvPr>
            <p:ph idx="1"/>
          </p:nvPr>
        </p:nvSpPr>
        <p:spPr>
          <a:xfrm>
            <a:off x="381000" y="1219200"/>
            <a:ext cx="3581400" cy="5334000"/>
          </a:xfrm>
        </p:spPr>
        <p:txBody>
          <a:bodyPr>
            <a:normAutofit fontScale="70000" lnSpcReduction="20000"/>
          </a:bodyPr>
          <a:lstStyle/>
          <a:p>
            <a:r>
              <a:rPr lang="en-US" dirty="0" smtClean="0"/>
              <a:t>As each design is finished, the Designer will print it.</a:t>
            </a:r>
          </a:p>
          <a:p>
            <a:r>
              <a:rPr lang="en-US" dirty="0" smtClean="0"/>
              <a:t>The Manufacturer will cut out the design and glue it on this page. </a:t>
            </a:r>
            <a:endParaRPr lang="en-US" dirty="0" smtClean="0"/>
          </a:p>
          <a:p>
            <a:r>
              <a:rPr lang="en-US" dirty="0" smtClean="0"/>
              <a:t>The salesman will bring it to Mrs. Rees for approval. If a design is not approved, you will have to come up with a new one or fix the problems with it.</a:t>
            </a:r>
          </a:p>
          <a:p>
            <a:r>
              <a:rPr lang="en-US" dirty="0" smtClean="0"/>
              <a:t>Designs will be denied if they are inappropriate or rude, or if they have design errors that will effect how it sells.</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4495800" y="1295400"/>
            <a:ext cx="4321248" cy="5562600"/>
          </a:xfrm>
          <a:prstGeom prst="rect">
            <a:avLst/>
          </a:prstGeom>
          <a:noFill/>
          <a:ln w="9525">
            <a:noFill/>
            <a:miter lim="800000"/>
            <a:headEnd/>
            <a:tailEnd/>
          </a:ln>
        </p:spPr>
      </p:pic>
      <p:pic>
        <p:nvPicPr>
          <p:cNvPr id="5" name="Picture 4" descr="scan0003.jpg"/>
          <p:cNvPicPr>
            <a:picLocks noChangeAspect="1"/>
          </p:cNvPicPr>
          <p:nvPr/>
        </p:nvPicPr>
        <p:blipFill>
          <a:blip r:embed="rId4" cstate="print"/>
          <a:stretch>
            <a:fillRect/>
          </a:stretch>
        </p:blipFill>
        <p:spPr>
          <a:xfrm>
            <a:off x="4724400" y="1219200"/>
            <a:ext cx="4053924" cy="541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Scale>
                                      <p:cBhvr>
                                        <p:cTn id="7"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2" end="2"/>
                                            </p:txEl>
                                          </p:spTgt>
                                        </p:tgtEl>
                                        <p:attrNameLst>
                                          <p:attrName>ppt_x</p:attrName>
                                          <p:attrName>ppt_y</p:attrName>
                                        </p:attrNameLst>
                                      </p:cBhvr>
                                    </p:animMotion>
                                    <p:animEffect transition="in" filter="fade">
                                      <p:cBhvr>
                                        <p:cTn id="9" dur="10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Scale>
                                      <p:cBhvr>
                                        <p:cTn id="28"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3" end="3"/>
                                            </p:txEl>
                                          </p:spTgt>
                                        </p:tgtEl>
                                        <p:attrNameLst>
                                          <p:attrName>ppt_x</p:attrName>
                                          <p:attrName>ppt_y</p:attrName>
                                        </p:attrNameLst>
                                      </p:cBhvr>
                                    </p:animMotion>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xit" presetSubtype="10" fill="hold" nodeType="clickEffect">
                                  <p:stCondLst>
                                    <p:cond delay="0"/>
                                  </p:stCondLst>
                                  <p:childTnLst>
                                    <p:animEffect transition="out" filter="checkerboard(across)">
                                      <p:cBhvr>
                                        <p:cTn id="34" dur="500"/>
                                        <p:tgtEl>
                                          <p:spTgt spid="2050"/>
                                        </p:tgtEl>
                                      </p:cBhvr>
                                    </p:animEffect>
                                    <p:set>
                                      <p:cBhvr>
                                        <p:cTn id="35" dur="1" fill="hold">
                                          <p:stCondLst>
                                            <p:cond delay="499"/>
                                          </p:stCondLst>
                                        </p:cTn>
                                        <p:tgtEl>
                                          <p:spTgt spid="2050"/>
                                        </p:tgtEl>
                                        <p:attrNameLst>
                                          <p:attrName>style.visibility</p:attrName>
                                        </p:attrNameLst>
                                      </p:cBhvr>
                                      <p:to>
                                        <p:strVal val="hidden"/>
                                      </p:to>
                                    </p:set>
                                  </p:childTnLst>
                                </p:cTn>
                              </p:par>
                              <p:par>
                                <p:cTn id="36" presetID="9" presetClass="entr" presetSubtype="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dissolv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4 &amp; 5</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Design Completion</a:t>
            </a:r>
            <a:r>
              <a:rPr kumimoji="0" lang="en-US" sz="4000" b="0" i="0" u="none" strike="noStrike" kern="1200" cap="none" spc="0" normalizeH="0" noProof="0" dirty="0" smtClean="0">
                <a:ln>
                  <a:noFill/>
                </a:ln>
                <a:solidFill>
                  <a:schemeClr val="tx1"/>
                </a:solidFill>
                <a:effectLst/>
                <a:uLnTx/>
                <a:uFillTx/>
                <a:latin typeface="Stencil" pitchFamily="82" charset="0"/>
                <a:ea typeface="+mj-ea"/>
                <a:cs typeface="Narkisim" pitchFamily="34" charset="-79"/>
              </a:rPr>
              <a:t> &amp; Production</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4" name="Picture 3" descr="Plan.gif"/>
          <p:cNvPicPr>
            <a:picLocks noChangeAspect="1"/>
          </p:cNvPicPr>
          <p:nvPr/>
        </p:nvPicPr>
        <p:blipFill>
          <a:blip r:embed="rId3" cstate="print"/>
          <a:stretch>
            <a:fillRect/>
          </a:stretch>
        </p:blipFill>
        <p:spPr>
          <a:xfrm>
            <a:off x="3733800" y="5105400"/>
            <a:ext cx="1709468" cy="15240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is the Badge Builder?</a:t>
            </a:r>
            <a:endParaRPr lang="en-US" dirty="0">
              <a:latin typeface="SpaceOutOpen" pitchFamily="2" charset="0"/>
            </a:endParaRPr>
          </a:p>
        </p:txBody>
      </p:sp>
      <p:sp>
        <p:nvSpPr>
          <p:cNvPr id="3" name="Content Placeholder 2"/>
          <p:cNvSpPr>
            <a:spLocks noGrp="1"/>
          </p:cNvSpPr>
          <p:nvPr>
            <p:ph idx="1"/>
          </p:nvPr>
        </p:nvSpPr>
        <p:spPr>
          <a:xfrm>
            <a:off x="533400" y="1371600"/>
            <a:ext cx="8229600" cy="4953000"/>
          </a:xfrm>
        </p:spPr>
        <p:txBody>
          <a:bodyPr>
            <a:normAutofit fontScale="85000" lnSpcReduction="20000"/>
          </a:bodyPr>
          <a:lstStyle/>
          <a:p>
            <a:r>
              <a:rPr lang="en-US" dirty="0" smtClean="0"/>
              <a:t>You will be put into groups of 5, sometimes 4. </a:t>
            </a:r>
          </a:p>
          <a:p>
            <a:r>
              <a:rPr lang="en-US" dirty="0" smtClean="0"/>
              <a:t>Each group member will have a job with a list of objectives.</a:t>
            </a:r>
          </a:p>
          <a:p>
            <a:r>
              <a:rPr lang="en-US" dirty="0" smtClean="0"/>
              <a:t>Together you will create a company name, slogan, and logo. </a:t>
            </a:r>
          </a:p>
          <a:p>
            <a:r>
              <a:rPr lang="en-US" dirty="0" smtClean="0"/>
              <a:t>You will then plan designs for your badges, and create them in Print Shop. </a:t>
            </a:r>
          </a:p>
          <a:p>
            <a:r>
              <a:rPr lang="en-US" dirty="0" smtClean="0"/>
              <a:t>You will plan the cost of your venture in Excel.</a:t>
            </a:r>
          </a:p>
          <a:p>
            <a:r>
              <a:rPr lang="en-US" dirty="0" smtClean="0"/>
              <a:t>You will go to Market, where another class will have the chance to purchase badges from you.</a:t>
            </a:r>
          </a:p>
          <a:p>
            <a:r>
              <a:rPr lang="en-US" dirty="0" smtClean="0"/>
              <a:t>You will calculate your winnings and receive a paycheck.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Over the next 2 Days...</a:t>
            </a:r>
            <a:endParaRPr lang="en-US" dirty="0">
              <a:latin typeface="SpaceOutOpen" pitchFamily="2" charset="0"/>
            </a:endParaRPr>
          </a:p>
        </p:txBody>
      </p:sp>
      <p:sp>
        <p:nvSpPr>
          <p:cNvPr id="3" name="Content Placeholder 2"/>
          <p:cNvSpPr>
            <a:spLocks noGrp="1"/>
          </p:cNvSpPr>
          <p:nvPr>
            <p:ph idx="1"/>
          </p:nvPr>
        </p:nvSpPr>
        <p:spPr>
          <a:xfrm>
            <a:off x="457200" y="1295400"/>
            <a:ext cx="8229600" cy="4572000"/>
          </a:xfrm>
        </p:spPr>
        <p:txBody>
          <a:bodyPr>
            <a:normAutofit fontScale="70000" lnSpcReduction="20000"/>
          </a:bodyPr>
          <a:lstStyle/>
          <a:p>
            <a:endParaRPr lang="en-US" dirty="0" smtClean="0"/>
          </a:p>
          <a:p>
            <a:r>
              <a:rPr lang="en-US" dirty="0" smtClean="0"/>
              <a:t>Finish </a:t>
            </a:r>
            <a:r>
              <a:rPr lang="en-US" dirty="0" smtClean="0"/>
              <a:t>designing all buttons in Print Shop</a:t>
            </a:r>
          </a:p>
          <a:p>
            <a:r>
              <a:rPr lang="en-US" dirty="0" smtClean="0"/>
              <a:t>Get all designs approved my Mrs. Rees</a:t>
            </a:r>
          </a:p>
          <a:p>
            <a:r>
              <a:rPr lang="en-US" dirty="0" smtClean="0"/>
              <a:t>Fill out Manufacturing page</a:t>
            </a:r>
          </a:p>
          <a:p>
            <a:r>
              <a:rPr lang="en-US" dirty="0" smtClean="0"/>
              <a:t>Print copies of all badges to be made</a:t>
            </a:r>
          </a:p>
          <a:p>
            <a:r>
              <a:rPr lang="en-US" dirty="0" smtClean="0"/>
              <a:t>Print an extra sheet in case of losses</a:t>
            </a:r>
            <a:r>
              <a:rPr lang="en-US" dirty="0" smtClean="0"/>
              <a:t>.</a:t>
            </a:r>
          </a:p>
          <a:p>
            <a:r>
              <a:rPr lang="en-US" dirty="0" smtClean="0"/>
              <a:t>Read the paper on the board that tells you everything you need to have done to sign up for making badges. IF you have done it all, you may sign your group’s name up and wait to be called.</a:t>
            </a:r>
            <a:endParaRPr lang="en-US" dirty="0" smtClean="0"/>
          </a:p>
          <a:p>
            <a:r>
              <a:rPr lang="en-US" dirty="0" smtClean="0"/>
              <a:t>While </a:t>
            </a:r>
            <a:r>
              <a:rPr lang="en-US" dirty="0" smtClean="0"/>
              <a:t>you wait to be called, you may play games.</a:t>
            </a:r>
          </a:p>
          <a:p>
            <a:r>
              <a:rPr lang="en-US" dirty="0" smtClean="0"/>
              <a:t>When your group is called, you may make your buttons</a:t>
            </a:r>
            <a:r>
              <a:rPr lang="en-US" dirty="0" smtClean="0"/>
              <a:t>.</a:t>
            </a:r>
          </a:p>
          <a:p>
            <a:r>
              <a:rPr lang="en-US" dirty="0" smtClean="0"/>
              <a:t>During this time, the manufacturer needs to read “How to make a button” in Student Common.</a:t>
            </a: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Predicting the Market</a:t>
            </a:r>
            <a:endParaRPr lang="en-US" dirty="0">
              <a:latin typeface="SpaceOutOpen" pitchFamily="2" charset="0"/>
            </a:endParaRPr>
          </a:p>
        </p:txBody>
      </p:sp>
      <p:sp>
        <p:nvSpPr>
          <p:cNvPr id="3" name="Content Placeholder 2"/>
          <p:cNvSpPr>
            <a:spLocks noGrp="1"/>
          </p:cNvSpPr>
          <p:nvPr>
            <p:ph idx="1"/>
          </p:nvPr>
        </p:nvSpPr>
        <p:spPr/>
        <p:txBody>
          <a:bodyPr>
            <a:normAutofit fontScale="92500" lnSpcReduction="10000"/>
          </a:bodyPr>
          <a:lstStyle/>
          <a:p>
            <a:r>
              <a:rPr lang="en-US" dirty="0" smtClean="0"/>
              <a:t>Each group can make up to 10 buttons pre-Market. Any button that you make beforehand that does not sell will come out of your profit. You will not be allowed to keep them. </a:t>
            </a:r>
          </a:p>
          <a:p>
            <a:r>
              <a:rPr lang="en-US" dirty="0" smtClean="0"/>
              <a:t>You can take up to THREE orders TOTAL at the Market.</a:t>
            </a:r>
          </a:p>
          <a:p>
            <a:r>
              <a:rPr lang="en-US" dirty="0" smtClean="0"/>
              <a:t>Any button made AFTER the market is made by ME. I charge 15% of your production cost to make it. Therefore, buttons ordered cost more to make than those already made.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Scale>
                                      <p:cBhvr>
                                        <p:cTn id="14"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1" end="1"/>
                                            </p:txEl>
                                          </p:spTgt>
                                        </p:tgtEl>
                                        <p:attrNameLst>
                                          <p:attrName>ppt_x</p:attrName>
                                          <p:attrName>ppt_y</p:attrName>
                                        </p:attrNameLst>
                                      </p:cBhvr>
                                    </p:animMotion>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Additional Instructions</a:t>
            </a:r>
            <a:endParaRPr lang="en-US" dirty="0">
              <a:latin typeface="SpaceOutOpen" pitchFamily="2" charset="0"/>
            </a:endParaRPr>
          </a:p>
        </p:txBody>
      </p:sp>
      <p:sp>
        <p:nvSpPr>
          <p:cNvPr id="3" name="Content Placeholder 2"/>
          <p:cNvSpPr>
            <a:spLocks noGrp="1"/>
          </p:cNvSpPr>
          <p:nvPr>
            <p:ph idx="1"/>
          </p:nvPr>
        </p:nvSpPr>
        <p:spPr>
          <a:xfrm>
            <a:off x="4876800" y="1600200"/>
            <a:ext cx="3810000" cy="4525963"/>
          </a:xfrm>
        </p:spPr>
        <p:txBody>
          <a:bodyPr>
            <a:normAutofit fontScale="85000" lnSpcReduction="20000"/>
          </a:bodyPr>
          <a:lstStyle/>
          <a:p>
            <a:r>
              <a:rPr lang="en-US" dirty="0" smtClean="0"/>
              <a:t>Any time you make a mistake making a button, it must be recorded as a LOSS. This will come out of your profit at the end.</a:t>
            </a:r>
          </a:p>
          <a:p>
            <a:r>
              <a:rPr lang="en-US" dirty="0" smtClean="0"/>
              <a:t>When you are finished making your buttons, keep them in the plastic bag in your box, marked with your class period.</a:t>
            </a:r>
            <a:endParaRPr lang="en-US" dirty="0"/>
          </a:p>
        </p:txBody>
      </p:sp>
      <p:pic>
        <p:nvPicPr>
          <p:cNvPr id="5" name="Picture 2"/>
          <p:cNvPicPr>
            <a:picLocks noChangeAspect="1" noChangeArrowheads="1"/>
          </p:cNvPicPr>
          <p:nvPr/>
        </p:nvPicPr>
        <p:blipFill>
          <a:blip r:embed="rId3" cstate="print"/>
          <a:srcRect l="62037" t="15977" r="12037" b="3004"/>
          <a:stretch>
            <a:fillRect/>
          </a:stretch>
        </p:blipFill>
        <p:spPr bwMode="auto">
          <a:xfrm>
            <a:off x="609600" y="1371600"/>
            <a:ext cx="4114800" cy="5143500"/>
          </a:xfrm>
          <a:prstGeom prst="rect">
            <a:avLst/>
          </a:prstGeom>
          <a:noFill/>
          <a:ln w="9525">
            <a:noFill/>
            <a:miter lim="800000"/>
            <a:headEnd/>
            <a:tailEnd/>
          </a:ln>
        </p:spPr>
      </p:pic>
      <p:pic>
        <p:nvPicPr>
          <p:cNvPr id="6" name="Picture 5" descr="scan0005.jpg"/>
          <p:cNvPicPr>
            <a:picLocks noChangeAspect="1"/>
          </p:cNvPicPr>
          <p:nvPr/>
        </p:nvPicPr>
        <p:blipFill>
          <a:blip r:embed="rId4" cstate="print"/>
          <a:stretch>
            <a:fillRect/>
          </a:stretch>
        </p:blipFill>
        <p:spPr>
          <a:xfrm>
            <a:off x="609600" y="1295400"/>
            <a:ext cx="4038600" cy="52479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grpId="0" nodeType="clickEffect">
                                  <p:stCondLst>
                                    <p:cond delay="0"/>
                                  </p:stCondLst>
                                  <p:childTnLst>
                                    <p:animEffect transition="out" filter="box(in)">
                                      <p:cBhvr>
                                        <p:cTn id="11" dur="500"/>
                                        <p:tgtEl>
                                          <p:spTgt spid="3">
                                            <p:txEl>
                                              <p:pRg st="1" end="1"/>
                                            </p:txEl>
                                          </p:spTgt>
                                        </p:tgtEl>
                                      </p:cBhvr>
                                    </p:animEffect>
                                    <p:set>
                                      <p:cBhvr>
                                        <p:cTn id="12" dur="1" fill="hold">
                                          <p:stCondLst>
                                            <p:cond delay="499"/>
                                          </p:stCondLst>
                                        </p:cTn>
                                        <p:tgtEl>
                                          <p:spTgt spid="3">
                                            <p:txEl>
                                              <p:pRg st="1" end="1"/>
                                            </p:txEl>
                                          </p:spTgt>
                                        </p:tgtEl>
                                        <p:attrNameLst>
                                          <p:attrName>style.visibility</p:attrName>
                                        </p:attrNameLst>
                                      </p:cBhvr>
                                      <p:to>
                                        <p:strVal val="hidden"/>
                                      </p:to>
                                    </p:set>
                                  </p:childTnLst>
                                </p:cTn>
                              </p:par>
                              <p:par>
                                <p:cTn id="13" presetID="3" presetClass="exit" presetSubtype="10" fill="hold" grpId="0" nodeType="withEffect">
                                  <p:stCondLst>
                                    <p:cond delay="0"/>
                                  </p:stCondLst>
                                  <p:childTnLst>
                                    <p:animEffect transition="out" filter="blinds(horizontal)">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6"/>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Put your name up if:</a:t>
            </a:r>
            <a:endParaRPr lang="en-US" dirty="0">
              <a:latin typeface="SpaceOutOpen" pitchFamily="2" charset="0"/>
            </a:endParaRPr>
          </a:p>
        </p:txBody>
      </p:sp>
      <p:pic>
        <p:nvPicPr>
          <p:cNvPr id="6" name="Picture 5" descr="scan0005.jpg"/>
          <p:cNvPicPr>
            <a:picLocks noChangeAspect="1"/>
          </p:cNvPicPr>
          <p:nvPr/>
        </p:nvPicPr>
        <p:blipFill>
          <a:blip r:embed="rId3" cstate="print"/>
          <a:stretch>
            <a:fillRect/>
          </a:stretch>
        </p:blipFill>
        <p:spPr>
          <a:xfrm>
            <a:off x="381000" y="1371600"/>
            <a:ext cx="3429000" cy="4455844"/>
          </a:xfrm>
          <a:prstGeom prst="rect">
            <a:avLst/>
          </a:prstGeom>
        </p:spPr>
      </p:pic>
      <p:sp>
        <p:nvSpPr>
          <p:cNvPr id="7" name="Content Placeholder 6"/>
          <p:cNvSpPr>
            <a:spLocks noGrp="1"/>
          </p:cNvSpPr>
          <p:nvPr>
            <p:ph idx="1"/>
          </p:nvPr>
        </p:nvSpPr>
        <p:spPr>
          <a:xfrm>
            <a:off x="4038600" y="1600200"/>
            <a:ext cx="4648200" cy="4525963"/>
          </a:xfrm>
        </p:spPr>
        <p:txBody>
          <a:bodyPr>
            <a:normAutofit/>
          </a:bodyPr>
          <a:lstStyle/>
          <a:p>
            <a:r>
              <a:rPr lang="en-US" dirty="0" smtClean="0"/>
              <a:t>All badge designs are approved</a:t>
            </a:r>
          </a:p>
          <a:p>
            <a:r>
              <a:rPr lang="en-US" dirty="0" smtClean="0"/>
              <a:t>You have filled out your manufacturing sheet</a:t>
            </a:r>
          </a:p>
          <a:p>
            <a:r>
              <a:rPr lang="en-US" dirty="0" smtClean="0"/>
              <a:t>You have printed at least SIX copies of your badges.</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to Bring when called:</a:t>
            </a:r>
            <a:endParaRPr lang="en-US" dirty="0">
              <a:latin typeface="SpaceOutOpen" pitchFamily="2" charset="0"/>
            </a:endParaRPr>
          </a:p>
        </p:txBody>
      </p:sp>
      <p:sp>
        <p:nvSpPr>
          <p:cNvPr id="7" name="Content Placeholder 6"/>
          <p:cNvSpPr>
            <a:spLocks noGrp="1"/>
          </p:cNvSpPr>
          <p:nvPr>
            <p:ph idx="1"/>
          </p:nvPr>
        </p:nvSpPr>
        <p:spPr>
          <a:xfrm>
            <a:off x="304800" y="1524000"/>
            <a:ext cx="4648200" cy="4525963"/>
          </a:xfrm>
        </p:spPr>
        <p:txBody>
          <a:bodyPr>
            <a:normAutofit/>
          </a:bodyPr>
          <a:lstStyle/>
          <a:p>
            <a:r>
              <a:rPr lang="en-US" dirty="0" smtClean="0"/>
              <a:t>Your packet, turned to the manufacturing page</a:t>
            </a:r>
          </a:p>
          <a:p>
            <a:r>
              <a:rPr lang="en-US" dirty="0" smtClean="0"/>
              <a:t>Your </a:t>
            </a:r>
            <a:r>
              <a:rPr lang="en-US" dirty="0" err="1" smtClean="0"/>
              <a:t>ziploc</a:t>
            </a:r>
            <a:r>
              <a:rPr lang="en-US" dirty="0" smtClean="0"/>
              <a:t> bag labeled with your period (in box)</a:t>
            </a:r>
          </a:p>
          <a:p>
            <a:r>
              <a:rPr lang="en-US" dirty="0" smtClean="0"/>
              <a:t>Your scissors</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SpaceOutOpen" pitchFamily="2" charset="0"/>
              </a:rPr>
              <a:t>Assembly Line</a:t>
            </a:r>
            <a:endParaRPr lang="en-US" dirty="0">
              <a:latin typeface="SpaceOutOpen" pitchFamily="2" charset="0"/>
            </a:endParaRPr>
          </a:p>
        </p:txBody>
      </p:sp>
      <p:sp>
        <p:nvSpPr>
          <p:cNvPr id="6" name="Oval 5"/>
          <p:cNvSpPr/>
          <p:nvPr/>
        </p:nvSpPr>
        <p:spPr>
          <a:xfrm>
            <a:off x="609600" y="2209800"/>
            <a:ext cx="1905000" cy="1676400"/>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t>Admin. Assistant</a:t>
            </a:r>
          </a:p>
          <a:p>
            <a:pPr marL="114300" indent="-114300">
              <a:buFont typeface="Arial" pitchFamily="34" charset="0"/>
              <a:buChar char="•"/>
            </a:pPr>
            <a:r>
              <a:rPr lang="en-US" sz="1400" dirty="0" smtClean="0"/>
              <a:t>Record Losses</a:t>
            </a:r>
          </a:p>
          <a:p>
            <a:pPr marL="114300" indent="-114300">
              <a:buFont typeface="Arial" pitchFamily="34" charset="0"/>
              <a:buChar char="•"/>
            </a:pPr>
            <a:r>
              <a:rPr lang="en-US" sz="1400" dirty="0" smtClean="0"/>
              <a:t>Help cut designs</a:t>
            </a:r>
            <a:endParaRPr lang="en-US" sz="1400" dirty="0"/>
          </a:p>
        </p:txBody>
      </p:sp>
      <p:sp>
        <p:nvSpPr>
          <p:cNvPr id="7" name="Oval 6"/>
          <p:cNvSpPr/>
          <p:nvPr/>
        </p:nvSpPr>
        <p:spPr>
          <a:xfrm>
            <a:off x="3505200" y="1219200"/>
            <a:ext cx="1905000" cy="1676400"/>
          </a:xfrm>
          <a:prstGeom prst="ellipse">
            <a:avLst/>
          </a:prstGeom>
          <a:solidFill>
            <a:srgbClr val="92D05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solidFill>
                  <a:schemeClr val="tx1"/>
                </a:solidFill>
              </a:rPr>
              <a:t>Salesman</a:t>
            </a:r>
          </a:p>
          <a:p>
            <a:pPr marL="114300" indent="-114300">
              <a:buFont typeface="Arial" pitchFamily="34" charset="0"/>
              <a:buChar char="•"/>
            </a:pPr>
            <a:r>
              <a:rPr lang="en-US" sz="1400" dirty="0" smtClean="0">
                <a:solidFill>
                  <a:schemeClr val="tx1"/>
                </a:solidFill>
              </a:rPr>
              <a:t>Cut out designs</a:t>
            </a:r>
          </a:p>
          <a:p>
            <a:pPr marL="114300" indent="-114300">
              <a:buFont typeface="Arial" pitchFamily="34" charset="0"/>
              <a:buChar char="•"/>
            </a:pPr>
            <a:r>
              <a:rPr lang="en-US" sz="1300" dirty="0" smtClean="0">
                <a:solidFill>
                  <a:schemeClr val="tx1"/>
                </a:solidFill>
              </a:rPr>
              <a:t>Pass to Salesman</a:t>
            </a:r>
            <a:endParaRPr lang="en-US" sz="1300" dirty="0">
              <a:solidFill>
                <a:schemeClr val="tx1"/>
              </a:solidFill>
            </a:endParaRPr>
          </a:p>
        </p:txBody>
      </p:sp>
      <p:sp>
        <p:nvSpPr>
          <p:cNvPr id="9" name="Oval 8"/>
          <p:cNvSpPr/>
          <p:nvPr/>
        </p:nvSpPr>
        <p:spPr>
          <a:xfrm>
            <a:off x="6172200" y="2362200"/>
            <a:ext cx="1905000" cy="1676400"/>
          </a:xfrm>
          <a:prstGeom prst="ellipse">
            <a:avLst/>
          </a:prstGeom>
          <a:solidFill>
            <a:schemeClr val="accent1">
              <a:lumMod val="75000"/>
            </a:schemeClr>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dirty="0" smtClean="0">
                <a:solidFill>
                  <a:schemeClr val="bg1"/>
                </a:solidFill>
              </a:rPr>
              <a:t>President</a:t>
            </a:r>
          </a:p>
          <a:p>
            <a:pPr marL="114300" indent="-114300">
              <a:buFont typeface="Arial" pitchFamily="34" charset="0"/>
              <a:buChar char="•"/>
            </a:pPr>
            <a:r>
              <a:rPr lang="en-US" sz="1400" dirty="0" smtClean="0">
                <a:solidFill>
                  <a:schemeClr val="bg1"/>
                </a:solidFill>
              </a:rPr>
              <a:t>Get parts together</a:t>
            </a:r>
          </a:p>
          <a:p>
            <a:pPr marL="114300" indent="-114300">
              <a:buFont typeface="Arial" pitchFamily="34" charset="0"/>
              <a:buChar char="•"/>
            </a:pPr>
            <a:r>
              <a:rPr lang="en-US" sz="1300" dirty="0" smtClean="0">
                <a:solidFill>
                  <a:schemeClr val="bg1"/>
                </a:solidFill>
              </a:rPr>
              <a:t>Pass to Manufacturer</a:t>
            </a:r>
            <a:endParaRPr lang="en-US" sz="1300" dirty="0">
              <a:solidFill>
                <a:schemeClr val="bg1"/>
              </a:solidFill>
            </a:endParaRPr>
          </a:p>
        </p:txBody>
      </p:sp>
      <p:sp>
        <p:nvSpPr>
          <p:cNvPr id="10" name="Oval 9"/>
          <p:cNvSpPr/>
          <p:nvPr/>
        </p:nvSpPr>
        <p:spPr>
          <a:xfrm>
            <a:off x="4800600" y="4724400"/>
            <a:ext cx="1905000" cy="1676400"/>
          </a:xfrm>
          <a:prstGeom prst="ellipse">
            <a:avLst/>
          </a:prstGeom>
          <a:solidFill>
            <a:srgbClr val="0070C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n-US" sz="1600" dirty="0" smtClean="0">
                <a:solidFill>
                  <a:schemeClr val="bg1"/>
                </a:solidFill>
              </a:rPr>
              <a:t>Manufacturer</a:t>
            </a:r>
          </a:p>
          <a:p>
            <a:pPr marL="114300" indent="-114300">
              <a:buFont typeface="Arial" pitchFamily="34" charset="0"/>
              <a:buChar char="•"/>
            </a:pPr>
            <a:r>
              <a:rPr lang="en-US" sz="1400" dirty="0" smtClean="0">
                <a:solidFill>
                  <a:schemeClr val="bg1"/>
                </a:solidFill>
              </a:rPr>
              <a:t>Make buttons</a:t>
            </a:r>
          </a:p>
          <a:p>
            <a:pPr marL="114300" indent="-114300">
              <a:buFont typeface="Arial" pitchFamily="34" charset="0"/>
              <a:buChar char="•"/>
            </a:pPr>
            <a:r>
              <a:rPr lang="en-US" sz="1300" dirty="0" smtClean="0">
                <a:solidFill>
                  <a:schemeClr val="bg1"/>
                </a:solidFill>
              </a:rPr>
              <a:t>Pass to President</a:t>
            </a:r>
            <a:endParaRPr lang="en-US" sz="1300" dirty="0">
              <a:solidFill>
                <a:schemeClr val="bg1"/>
              </a:solidFill>
            </a:endParaRPr>
          </a:p>
        </p:txBody>
      </p:sp>
      <p:sp>
        <p:nvSpPr>
          <p:cNvPr id="11" name="Oval 10"/>
          <p:cNvSpPr/>
          <p:nvPr/>
        </p:nvSpPr>
        <p:spPr>
          <a:xfrm>
            <a:off x="1447800" y="4648200"/>
            <a:ext cx="1905000" cy="1676400"/>
          </a:xfrm>
          <a:prstGeom prst="ellipse">
            <a:avLst/>
          </a:prstGeom>
          <a:solidFill>
            <a:srgbClr val="FFFF00"/>
          </a:solidFill>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solidFill>
                  <a:schemeClr val="tx1"/>
                </a:solidFill>
              </a:rPr>
              <a:t>Designer</a:t>
            </a:r>
          </a:p>
          <a:p>
            <a:pPr marL="114300" indent="-114300">
              <a:buFont typeface="Arial" pitchFamily="34" charset="0"/>
              <a:buChar char="•"/>
            </a:pPr>
            <a:r>
              <a:rPr lang="en-US" sz="1400" dirty="0" smtClean="0">
                <a:solidFill>
                  <a:schemeClr val="tx1"/>
                </a:solidFill>
              </a:rPr>
              <a:t>Inspect buttons</a:t>
            </a:r>
          </a:p>
          <a:p>
            <a:pPr marL="114300" indent="-114300">
              <a:buFont typeface="Arial" pitchFamily="34" charset="0"/>
              <a:buChar char="•"/>
            </a:pPr>
            <a:r>
              <a:rPr lang="en-US" sz="1300" dirty="0" smtClean="0">
                <a:solidFill>
                  <a:schemeClr val="tx1"/>
                </a:solidFill>
              </a:rPr>
              <a:t>Watch Manuf.</a:t>
            </a:r>
          </a:p>
          <a:p>
            <a:pPr marL="114300" indent="-114300">
              <a:buFont typeface="Arial" pitchFamily="34" charset="0"/>
              <a:buChar char="•"/>
            </a:pPr>
            <a:r>
              <a:rPr lang="en-US" sz="1300" dirty="0" smtClean="0">
                <a:solidFill>
                  <a:schemeClr val="tx1"/>
                </a:solidFill>
              </a:rPr>
              <a:t>Put in bag</a:t>
            </a:r>
            <a:endParaRPr lang="en-US" sz="1300" dirty="0">
              <a:solidFill>
                <a:schemeClr val="tx1"/>
              </a:solidFill>
            </a:endParaRPr>
          </a:p>
        </p:txBody>
      </p:sp>
      <p:sp>
        <p:nvSpPr>
          <p:cNvPr id="12" name="Right Arrow 11"/>
          <p:cNvSpPr/>
          <p:nvPr/>
        </p:nvSpPr>
        <p:spPr>
          <a:xfrm rot="20451112">
            <a:off x="2286000" y="1524000"/>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3" name="Right Arrow 12"/>
          <p:cNvSpPr/>
          <p:nvPr/>
        </p:nvSpPr>
        <p:spPr>
          <a:xfrm rot="2134826">
            <a:off x="5598802" y="1589484"/>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4" name="Right Arrow 13"/>
          <p:cNvSpPr/>
          <p:nvPr/>
        </p:nvSpPr>
        <p:spPr>
          <a:xfrm rot="7216597">
            <a:off x="5497269" y="3720262"/>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5" name="Right Arrow 14"/>
          <p:cNvSpPr/>
          <p:nvPr/>
        </p:nvSpPr>
        <p:spPr>
          <a:xfrm rot="10800000">
            <a:off x="3581400" y="4953000"/>
            <a:ext cx="1066800" cy="990600"/>
          </a:xfrm>
          <a:prstGeom prst="rightArrow">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71600"/>
            <a:ext cx="8229600" cy="1143000"/>
          </a:xfrm>
        </p:spPr>
        <p:txBody>
          <a:bodyPr>
            <a:noAutofit/>
          </a:bodyPr>
          <a:lstStyle/>
          <a:p>
            <a:r>
              <a:rPr lang="en-US" sz="9600" dirty="0" smtClean="0">
                <a:latin typeface="SpaceOutOpen" pitchFamily="2" charset="0"/>
              </a:rPr>
              <a:t>Day 5 &amp;6</a:t>
            </a:r>
            <a:endParaRPr lang="en-US" sz="9600" dirty="0">
              <a:latin typeface="SpaceOutOpen" pitchFamily="2" charset="0"/>
            </a:endParaRPr>
          </a:p>
        </p:txBody>
      </p:sp>
      <p:sp>
        <p:nvSpPr>
          <p:cNvPr id="3" name="Title 1"/>
          <p:cNvSpPr txBox="1">
            <a:spLocks/>
          </p:cNvSpPr>
          <p:nvPr/>
        </p:nvSpPr>
        <p:spPr>
          <a:xfrm>
            <a:off x="381000" y="33528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Finish Production &amp; Promotion Planning</a:t>
            </a:r>
          </a:p>
        </p:txBody>
      </p:sp>
      <p:pic>
        <p:nvPicPr>
          <p:cNvPr id="5" name="Picture 4" descr="Food.gif"/>
          <p:cNvPicPr>
            <a:picLocks noChangeAspect="1"/>
          </p:cNvPicPr>
          <p:nvPr/>
        </p:nvPicPr>
        <p:blipFill>
          <a:blip r:embed="rId3" cstate="print"/>
          <a:stretch>
            <a:fillRect/>
          </a:stretch>
        </p:blipFill>
        <p:spPr>
          <a:xfrm>
            <a:off x="3810000" y="5105400"/>
            <a:ext cx="1534695" cy="16002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p:txBody>
          <a:bodyPr>
            <a:normAutofit/>
          </a:bodyPr>
          <a:lstStyle/>
          <a:p>
            <a:r>
              <a:rPr lang="en-US" dirty="0" smtClean="0"/>
              <a:t>Finish all badges</a:t>
            </a:r>
          </a:p>
          <a:p>
            <a:r>
              <a:rPr lang="en-US" dirty="0" smtClean="0"/>
              <a:t>Begin planning your promotions</a:t>
            </a:r>
          </a:p>
          <a:p>
            <a:r>
              <a:rPr lang="en-US" dirty="0" smtClean="0"/>
              <a:t>Start creation of Advance Advertising if </a:t>
            </a:r>
            <a:r>
              <a:rPr lang="en-US" dirty="0" smtClean="0"/>
              <a:t>needed</a:t>
            </a:r>
          </a:p>
          <a:p>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What does it cost?</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All groups are automatically charged a $3.00 fee for their required poster.</a:t>
            </a:r>
          </a:p>
          <a:p>
            <a:r>
              <a:rPr lang="en-US" dirty="0" smtClean="0"/>
              <a:t>All groups must do one additional promotion</a:t>
            </a:r>
          </a:p>
          <a:p>
            <a:pPr lvl="1"/>
            <a:r>
              <a:rPr lang="en-US" dirty="0" smtClean="0"/>
              <a:t>Giveaway</a:t>
            </a:r>
          </a:p>
          <a:p>
            <a:pPr lvl="1"/>
            <a:r>
              <a:rPr lang="en-US" dirty="0" smtClean="0"/>
              <a:t>Raffle</a:t>
            </a:r>
          </a:p>
          <a:p>
            <a:pPr lvl="1"/>
            <a:r>
              <a:rPr lang="en-US" dirty="0" smtClean="0"/>
              <a:t>Advance Advertising</a:t>
            </a:r>
          </a:p>
          <a:p>
            <a:pPr lvl="1"/>
            <a:r>
              <a:rPr lang="en-US" dirty="0" smtClean="0"/>
              <a:t>Button Display/Table Decorations</a:t>
            </a:r>
          </a:p>
          <a:p>
            <a:r>
              <a:rPr lang="en-US" dirty="0" smtClean="0"/>
              <a:t>You MAY NOT give anything away to the customers EXCEPT your giveaway. This includes table decorations, etc. </a:t>
            </a:r>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Vote Tokens</a:t>
            </a:r>
            <a:endParaRPr lang="en-US" dirty="0">
              <a:latin typeface="SpaceOutOpen" pitchFamily="2" charset="0"/>
            </a:endParaRPr>
          </a:p>
        </p:txBody>
      </p:sp>
      <p:sp>
        <p:nvSpPr>
          <p:cNvPr id="3" name="Content Placeholder 2"/>
          <p:cNvSpPr>
            <a:spLocks noGrp="1"/>
          </p:cNvSpPr>
          <p:nvPr>
            <p:ph idx="1"/>
          </p:nvPr>
        </p:nvSpPr>
        <p:spPr/>
        <p:txBody>
          <a:bodyPr>
            <a:normAutofit/>
          </a:bodyPr>
          <a:lstStyle/>
          <a:p>
            <a:r>
              <a:rPr lang="en-US" dirty="0" smtClean="0"/>
              <a:t>Remember that there are THREE ways a customer can buy from you. They can buy an actual badge, they can order one, or they can give you a vote token. You will want to include all these customers in your promotions.</a:t>
            </a:r>
            <a:endParaRPr lang="en-US" dirty="0"/>
          </a:p>
        </p:txBody>
      </p:sp>
      <p:pic>
        <p:nvPicPr>
          <p:cNvPr id="1026" name="Picture 2"/>
          <p:cNvPicPr>
            <a:picLocks noChangeAspect="1" noChangeArrowheads="1"/>
          </p:cNvPicPr>
          <p:nvPr/>
        </p:nvPicPr>
        <p:blipFill>
          <a:blip r:embed="rId3" cstate="print"/>
          <a:srcRect l="14375" t="53125" r="80313" b="26563"/>
          <a:stretch>
            <a:fillRect/>
          </a:stretch>
        </p:blipFill>
        <p:spPr bwMode="auto">
          <a:xfrm>
            <a:off x="3429000" y="4061012"/>
            <a:ext cx="1529862" cy="2339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What is the Badge Builder?</a:t>
            </a:r>
            <a:endParaRPr lang="en-US" dirty="0">
              <a:latin typeface="SpaceOutOpen" pitchFamily="2" charset="0"/>
            </a:endParaRPr>
          </a:p>
        </p:txBody>
      </p:sp>
      <p:sp>
        <p:nvSpPr>
          <p:cNvPr id="4" name="Title 1"/>
          <p:cNvSpPr txBox="1">
            <a:spLocks/>
          </p:cNvSpPr>
          <p:nvPr/>
        </p:nvSpPr>
        <p:spPr>
          <a:xfrm>
            <a:off x="0" y="1219200"/>
            <a:ext cx="2209800" cy="838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Product:</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5" name="TextBox 4"/>
          <p:cNvSpPr txBox="1"/>
          <p:nvPr/>
        </p:nvSpPr>
        <p:spPr>
          <a:xfrm>
            <a:off x="381000" y="1905000"/>
            <a:ext cx="8534400" cy="646331"/>
          </a:xfrm>
          <a:prstGeom prst="rect">
            <a:avLst/>
          </a:prstGeom>
          <a:noFill/>
        </p:spPr>
        <p:txBody>
          <a:bodyPr wrap="square" rtlCol="0">
            <a:spAutoFit/>
          </a:bodyPr>
          <a:lstStyle/>
          <a:p>
            <a:r>
              <a:rPr lang="en-US" dirty="0" smtClean="0"/>
              <a:t>With your group, you will design and create 10 badges. You may vary different designs, sizes, colors, and styles. </a:t>
            </a:r>
            <a:endParaRPr lang="en-US" dirty="0"/>
          </a:p>
        </p:txBody>
      </p:sp>
      <p:sp>
        <p:nvSpPr>
          <p:cNvPr id="6" name="Title 1"/>
          <p:cNvSpPr txBox="1">
            <a:spLocks/>
          </p:cNvSpPr>
          <p:nvPr/>
        </p:nvSpPr>
        <p:spPr>
          <a:xfrm>
            <a:off x="-76200" y="2514600"/>
            <a:ext cx="1905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Price:</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7" name="TextBox 6"/>
          <p:cNvSpPr txBox="1"/>
          <p:nvPr/>
        </p:nvSpPr>
        <p:spPr>
          <a:xfrm>
            <a:off x="381000" y="2971800"/>
            <a:ext cx="8534400" cy="646331"/>
          </a:xfrm>
          <a:prstGeom prst="rect">
            <a:avLst/>
          </a:prstGeom>
          <a:noFill/>
        </p:spPr>
        <p:txBody>
          <a:bodyPr wrap="square" rtlCol="0">
            <a:spAutoFit/>
          </a:bodyPr>
          <a:lstStyle/>
          <a:p>
            <a:r>
              <a:rPr lang="en-US" dirty="0" smtClean="0"/>
              <a:t>You will figure out the cost of each element of each design such as color, size, and style. You will get the production cost, and use it to choose a selling price. </a:t>
            </a:r>
            <a:endParaRPr lang="en-US" dirty="0"/>
          </a:p>
        </p:txBody>
      </p:sp>
      <p:sp>
        <p:nvSpPr>
          <p:cNvPr id="8" name="Title 1"/>
          <p:cNvSpPr txBox="1">
            <a:spLocks/>
          </p:cNvSpPr>
          <p:nvPr/>
        </p:nvSpPr>
        <p:spPr>
          <a:xfrm>
            <a:off x="228600" y="3581400"/>
            <a:ext cx="2286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Promotion:</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9" name="TextBox 8"/>
          <p:cNvSpPr txBox="1"/>
          <p:nvPr/>
        </p:nvSpPr>
        <p:spPr>
          <a:xfrm>
            <a:off x="381000" y="4038600"/>
            <a:ext cx="8534400" cy="646331"/>
          </a:xfrm>
          <a:prstGeom prst="rect">
            <a:avLst/>
          </a:prstGeom>
          <a:noFill/>
        </p:spPr>
        <p:txBody>
          <a:bodyPr wrap="square" rtlCol="0">
            <a:spAutoFit/>
          </a:bodyPr>
          <a:lstStyle/>
          <a:p>
            <a:r>
              <a:rPr lang="en-US" dirty="0" smtClean="0"/>
              <a:t>You will create advertisements for your badges, and choose promotions such as raffles, advance advertising, and giveaways to enhance your sales.</a:t>
            </a:r>
            <a:endParaRPr lang="en-US" dirty="0"/>
          </a:p>
        </p:txBody>
      </p:sp>
      <p:sp>
        <p:nvSpPr>
          <p:cNvPr id="10" name="Title 1"/>
          <p:cNvSpPr txBox="1">
            <a:spLocks/>
          </p:cNvSpPr>
          <p:nvPr/>
        </p:nvSpPr>
        <p:spPr>
          <a:xfrm>
            <a:off x="-228600" y="4648200"/>
            <a:ext cx="2286000" cy="457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smtClean="0">
                <a:ln>
                  <a:noFill/>
                </a:ln>
                <a:solidFill>
                  <a:schemeClr val="tx1"/>
                </a:solidFill>
                <a:effectLst/>
                <a:uLnTx/>
                <a:uFillTx/>
                <a:latin typeface="SpaceOutOpen" pitchFamily="2" charset="0"/>
                <a:ea typeface="+mj-ea"/>
                <a:cs typeface="+mj-cs"/>
              </a:rPr>
              <a:t>Place:</a:t>
            </a:r>
            <a:endParaRPr kumimoji="0" lang="en-US" sz="25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
        <p:nvSpPr>
          <p:cNvPr id="11" name="TextBox 10"/>
          <p:cNvSpPr txBox="1"/>
          <p:nvPr/>
        </p:nvSpPr>
        <p:spPr>
          <a:xfrm>
            <a:off x="381000" y="5029200"/>
            <a:ext cx="8534400" cy="923330"/>
          </a:xfrm>
          <a:prstGeom prst="rect">
            <a:avLst/>
          </a:prstGeom>
          <a:noFill/>
        </p:spPr>
        <p:txBody>
          <a:bodyPr wrap="square" rtlCol="0">
            <a:spAutoFit/>
          </a:bodyPr>
          <a:lstStyle/>
          <a:p>
            <a:r>
              <a:rPr lang="en-US" dirty="0" smtClean="0"/>
              <a:t>You have three different market placements—selling the actual badge, taking orders for future badges, and receiving votes from your customers for their favorites. You will receive KASH for the total amount you make at the Market.</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Giveaways</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Autofit/>
          </a:bodyPr>
          <a:lstStyle/>
          <a:p>
            <a:r>
              <a:rPr lang="en-US" sz="2200" dirty="0" smtClean="0"/>
              <a:t>You can choose to give away one button in addition to the buttons you made pre-market. You will not make a profit on this button.</a:t>
            </a:r>
          </a:p>
          <a:p>
            <a:r>
              <a:rPr lang="en-US" sz="2200" dirty="0" smtClean="0"/>
              <a:t>This promotion aims at getting </a:t>
            </a:r>
            <a:r>
              <a:rPr lang="en-US" sz="2200" dirty="0" smtClean="0">
                <a:solidFill>
                  <a:srgbClr val="FF0000"/>
                </a:solidFill>
              </a:rPr>
              <a:t>MORE VOTES</a:t>
            </a:r>
            <a:r>
              <a:rPr lang="en-US" sz="2200" dirty="0" smtClean="0"/>
              <a:t>. It has the highest cost of all the promotions. It also has the highest earning potential.</a:t>
            </a:r>
          </a:p>
          <a:p>
            <a:r>
              <a:rPr lang="en-US" sz="2200" dirty="0" smtClean="0"/>
              <a:t>Students who give you a vote token can put their names in for a drawing. Draw one winner at the end.</a:t>
            </a:r>
          </a:p>
          <a:p>
            <a:r>
              <a:rPr lang="en-US" sz="2200" dirty="0" smtClean="0"/>
              <a:t>To do this promotion, you must come prepared with scraps of paper ready-made for your drawing. You can make these on the computer and print them if you like. This is a great job for your Admin. Assistant.</a:t>
            </a:r>
          </a:p>
          <a:p>
            <a:r>
              <a:rPr lang="en-US" sz="2200" dirty="0" smtClean="0"/>
              <a:t>You will not make your giveaway button until ALL OTHER GROUPS have finished making theirs.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http://www.mobilityforindependence.org/Clip%20Art/Raffle%20tickets.jpg"/>
          <p:cNvPicPr>
            <a:picLocks noChangeAspect="1" noChangeArrowheads="1"/>
          </p:cNvPicPr>
          <p:nvPr/>
        </p:nvPicPr>
        <p:blipFill>
          <a:blip r:embed="rId3" cstate="print"/>
          <a:srcRect/>
          <a:stretch>
            <a:fillRect/>
          </a:stretch>
        </p:blipFill>
        <p:spPr bwMode="auto">
          <a:xfrm rot="764489">
            <a:off x="6337427" y="1752600"/>
            <a:ext cx="2806573" cy="3733800"/>
          </a:xfrm>
          <a:prstGeom prst="rect">
            <a:avLst/>
          </a:prstGeom>
          <a:noFill/>
        </p:spPr>
      </p:pic>
      <p:sp>
        <p:nvSpPr>
          <p:cNvPr id="2" name="Title 1"/>
          <p:cNvSpPr>
            <a:spLocks noGrp="1"/>
          </p:cNvSpPr>
          <p:nvPr>
            <p:ph type="title"/>
          </p:nvPr>
        </p:nvSpPr>
        <p:spPr>
          <a:xfrm>
            <a:off x="304800" y="152400"/>
            <a:ext cx="8229600" cy="1143000"/>
          </a:xfrm>
        </p:spPr>
        <p:txBody>
          <a:bodyPr/>
          <a:lstStyle/>
          <a:p>
            <a:r>
              <a:rPr lang="en-US" dirty="0" smtClean="0">
                <a:latin typeface="SpaceOutOpen" pitchFamily="2" charset="0"/>
              </a:rPr>
              <a:t>Raffle</a:t>
            </a:r>
            <a:endParaRPr lang="en-US" dirty="0">
              <a:latin typeface="SpaceOutOpen" pitchFamily="2" charset="0"/>
            </a:endParaRPr>
          </a:p>
        </p:txBody>
      </p:sp>
      <p:sp>
        <p:nvSpPr>
          <p:cNvPr id="3" name="Content Placeholder 2"/>
          <p:cNvSpPr>
            <a:spLocks noGrp="1"/>
          </p:cNvSpPr>
          <p:nvPr>
            <p:ph idx="1"/>
          </p:nvPr>
        </p:nvSpPr>
        <p:spPr>
          <a:xfrm>
            <a:off x="304800" y="1219200"/>
            <a:ext cx="6629400" cy="4830763"/>
          </a:xfrm>
        </p:spPr>
        <p:txBody>
          <a:bodyPr>
            <a:normAutofit fontScale="70000" lnSpcReduction="20000"/>
          </a:bodyPr>
          <a:lstStyle/>
          <a:p>
            <a:r>
              <a:rPr lang="en-US" dirty="0" smtClean="0"/>
              <a:t>The Raffle is also a giveaway—you give away one button. It aims at </a:t>
            </a:r>
            <a:r>
              <a:rPr lang="en-US" dirty="0" smtClean="0">
                <a:solidFill>
                  <a:srgbClr val="FF0000"/>
                </a:solidFill>
              </a:rPr>
              <a:t>selling tickets</a:t>
            </a:r>
            <a:r>
              <a:rPr lang="en-US" dirty="0" smtClean="0"/>
              <a:t>—not at getting votes.</a:t>
            </a:r>
          </a:p>
          <a:p>
            <a:r>
              <a:rPr lang="en-US" dirty="0" smtClean="0"/>
              <a:t>For the raffle, the kids do not have to be a customer. Each kid must purchase a raffle ticket for $1. You cannot charge more than this.</a:t>
            </a:r>
          </a:p>
          <a:p>
            <a:r>
              <a:rPr lang="en-US" dirty="0" smtClean="0"/>
              <a:t>It is preferable if you can bring some tickets from home.</a:t>
            </a:r>
          </a:p>
          <a:p>
            <a:r>
              <a:rPr lang="en-US" dirty="0" smtClean="0"/>
              <a:t>When you calculate how much you made on your raffle, you really only get .75 per ticket, so you have to sell a lot of tickets for it to be worth it.</a:t>
            </a:r>
          </a:p>
          <a:p>
            <a:r>
              <a:rPr lang="en-US" dirty="0" smtClean="0"/>
              <a:t>Lots of kids have money left over after they have bought their badges—remind them that they might as well buy a ticket for a chance at another badge!</a:t>
            </a:r>
          </a:p>
          <a:p>
            <a:r>
              <a:rPr lang="en-US" dirty="0" smtClean="0"/>
              <a:t>You will not make your giveaway button until ALL OTHER GROUPS have finished making theirs. </a:t>
            </a:r>
          </a:p>
          <a:p>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Teaser Poster</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This is a cheap but effective promotions. You can create a “teaser” poster that shows your badges in advance of the market.</a:t>
            </a:r>
          </a:p>
          <a:p>
            <a:r>
              <a:rPr lang="en-US" dirty="0" smtClean="0"/>
              <a:t>Once you have created it, you can place it in Mr. Simpson’s room. The earlier you get it up, the more benefit you will gain.</a:t>
            </a:r>
          </a:p>
          <a:p>
            <a:r>
              <a:rPr lang="en-US" dirty="0" smtClean="0"/>
              <a:t>It requires you to create this flyer in addition to your other posters. </a:t>
            </a:r>
          </a:p>
          <a:p>
            <a:r>
              <a:rPr lang="en-US" dirty="0" smtClean="0"/>
              <a:t>If you do this option, you must have the flyer completed by the end of the period TODAY.</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09600" y="381000"/>
            <a:ext cx="4876800" cy="6278310"/>
          </a:xfrm>
          <a:prstGeom prst="rect">
            <a:avLst/>
          </a:prstGeom>
          <a:noFill/>
          <a:ln w="9525">
            <a:noFill/>
            <a:miter lim="800000"/>
            <a:headEnd/>
            <a:tailEnd/>
          </a:ln>
        </p:spPr>
      </p:pic>
      <p:sp>
        <p:nvSpPr>
          <p:cNvPr id="5" name="TextBox 4"/>
          <p:cNvSpPr txBox="1"/>
          <p:nvPr/>
        </p:nvSpPr>
        <p:spPr>
          <a:xfrm>
            <a:off x="5715000" y="1447800"/>
            <a:ext cx="2438400" cy="523220"/>
          </a:xfrm>
          <a:prstGeom prst="rect">
            <a:avLst/>
          </a:prstGeom>
          <a:noFill/>
        </p:spPr>
        <p:txBody>
          <a:bodyPr wrap="square" rtlCol="0">
            <a:spAutoFit/>
          </a:bodyPr>
          <a:lstStyle/>
          <a:p>
            <a:r>
              <a:rPr lang="en-US" sz="2800" dirty="0" smtClean="0"/>
              <a:t>Your Logo</a:t>
            </a:r>
            <a:endParaRPr lang="en-US" sz="2800" dirty="0"/>
          </a:p>
        </p:txBody>
      </p:sp>
      <p:sp>
        <p:nvSpPr>
          <p:cNvPr id="6" name="TextBox 5"/>
          <p:cNvSpPr txBox="1"/>
          <p:nvPr/>
        </p:nvSpPr>
        <p:spPr>
          <a:xfrm>
            <a:off x="5715000" y="2209800"/>
            <a:ext cx="2438400" cy="954107"/>
          </a:xfrm>
          <a:prstGeom prst="rect">
            <a:avLst/>
          </a:prstGeom>
          <a:noFill/>
        </p:spPr>
        <p:txBody>
          <a:bodyPr wrap="square" rtlCol="0">
            <a:spAutoFit/>
          </a:bodyPr>
          <a:lstStyle/>
          <a:p>
            <a:r>
              <a:rPr lang="en-US" sz="2800" dirty="0" smtClean="0"/>
              <a:t>Pictures of your badges</a:t>
            </a:r>
            <a:endParaRPr lang="en-US" sz="2800" dirty="0"/>
          </a:p>
        </p:txBody>
      </p:sp>
      <p:sp>
        <p:nvSpPr>
          <p:cNvPr id="7" name="TextBox 6"/>
          <p:cNvSpPr txBox="1"/>
          <p:nvPr/>
        </p:nvSpPr>
        <p:spPr>
          <a:xfrm>
            <a:off x="5791200" y="3429000"/>
            <a:ext cx="2438400" cy="523220"/>
          </a:xfrm>
          <a:prstGeom prst="rect">
            <a:avLst/>
          </a:prstGeom>
          <a:noFill/>
        </p:spPr>
        <p:txBody>
          <a:bodyPr wrap="square" rtlCol="0">
            <a:spAutoFit/>
          </a:bodyPr>
          <a:lstStyle/>
          <a:p>
            <a:r>
              <a:rPr lang="en-US" sz="2800" dirty="0" smtClean="0"/>
              <a:t>Your period</a:t>
            </a:r>
            <a:endParaRPr lang="en-US" sz="2800" dirty="0"/>
          </a:p>
        </p:txBody>
      </p:sp>
      <p:sp>
        <p:nvSpPr>
          <p:cNvPr id="8" name="TextBox 7"/>
          <p:cNvSpPr txBox="1"/>
          <p:nvPr/>
        </p:nvSpPr>
        <p:spPr>
          <a:xfrm>
            <a:off x="5791200" y="4191000"/>
            <a:ext cx="2438400" cy="954107"/>
          </a:xfrm>
          <a:prstGeom prst="rect">
            <a:avLst/>
          </a:prstGeom>
          <a:noFill/>
        </p:spPr>
        <p:txBody>
          <a:bodyPr wrap="square" rtlCol="0">
            <a:spAutoFit/>
          </a:bodyPr>
          <a:lstStyle/>
          <a:p>
            <a:r>
              <a:rPr lang="en-US" sz="2800" dirty="0" smtClean="0"/>
              <a:t>Do NOT include prices!</a:t>
            </a:r>
            <a:endParaRPr lang="en-US" sz="2800" dirty="0"/>
          </a:p>
        </p:txBody>
      </p:sp>
      <p:sp>
        <p:nvSpPr>
          <p:cNvPr id="9" name="Title 1"/>
          <p:cNvSpPr txBox="1">
            <a:spLocks/>
          </p:cNvSpPr>
          <p:nvPr/>
        </p:nvSpPr>
        <p:spPr>
          <a:xfrm>
            <a:off x="5334000" y="228600"/>
            <a:ext cx="3962400" cy="8683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SpaceOutOpen" pitchFamily="2" charset="0"/>
                <a:ea typeface="+mj-ea"/>
                <a:cs typeface="+mj-cs"/>
              </a:rPr>
              <a:t>Teaser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dirty="0" smtClean="0">
                <a:latin typeface="SpaceOutOpen" pitchFamily="2" charset="0"/>
                <a:ea typeface="+mj-ea"/>
                <a:cs typeface="+mj-cs"/>
              </a:rPr>
              <a:t>Poster</a:t>
            </a:r>
            <a:endParaRPr kumimoji="0" lang="en-US" sz="2800" b="0" i="0" u="none" strike="noStrike" kern="1200" cap="none" spc="0" normalizeH="0" baseline="0" noProof="0" dirty="0">
              <a:ln>
                <a:noFill/>
              </a:ln>
              <a:solidFill>
                <a:schemeClr val="tx1"/>
              </a:solidFill>
              <a:effectLst/>
              <a:uLnTx/>
              <a:uFillTx/>
              <a:latin typeface="SpaceOutOpen" pitchFamily="2"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Displays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77500" lnSpcReduction="20000"/>
          </a:bodyPr>
          <a:lstStyle/>
          <a:p>
            <a:r>
              <a:rPr lang="en-US" dirty="0" smtClean="0"/>
              <a:t>You may also choose to display your buttons in an attractive way. It is highly recommended that you do so—buttons can “disappear” easily when just set on the table. </a:t>
            </a:r>
          </a:p>
          <a:p>
            <a:r>
              <a:rPr lang="en-US" dirty="0" smtClean="0"/>
              <a:t>You may “rent” a frame from me, or bring one from home.</a:t>
            </a:r>
          </a:p>
          <a:p>
            <a:r>
              <a:rPr lang="en-US" dirty="0" smtClean="0"/>
              <a:t>If you display your buttons at all—either on a shirt, a hat, or something else—there is a small charge.</a:t>
            </a:r>
          </a:p>
          <a:p>
            <a:r>
              <a:rPr lang="en-US" dirty="0" smtClean="0"/>
              <a:t>There is also a small charge if you decorate your table—but this is HIGHLY recommended as it will increase the number of kids who come to see your wares.</a:t>
            </a:r>
          </a:p>
          <a:p>
            <a:r>
              <a:rPr lang="en-US" dirty="0" smtClean="0"/>
              <a:t>If you want to rent one of my frames, look on the back of the one you want to find it’s number, and then tell me so I can sign you up for it. Do it quick—the one you want might go to another group!</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Six </a:t>
            </a:r>
            <a:endParaRPr lang="en-US" sz="9600" dirty="0">
              <a:latin typeface="SpaceOutOpen" pitchFamily="2" charset="0"/>
            </a:endParaRPr>
          </a:p>
        </p:txBody>
      </p:sp>
      <p:sp>
        <p:nvSpPr>
          <p:cNvPr id="3" name="Title 1"/>
          <p:cNvSpPr txBox="1">
            <a:spLocks/>
          </p:cNvSpPr>
          <p:nvPr/>
        </p:nvSpPr>
        <p:spPr>
          <a:xfrm>
            <a:off x="381000" y="35052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Advertising</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4" name="Picture 3" descr="Buyme.gif"/>
          <p:cNvPicPr>
            <a:picLocks noChangeAspect="1"/>
          </p:cNvPicPr>
          <p:nvPr/>
        </p:nvPicPr>
        <p:blipFill>
          <a:blip r:embed="rId3" cstate="print"/>
          <a:stretch>
            <a:fillRect/>
          </a:stretch>
        </p:blipFill>
        <p:spPr>
          <a:xfrm>
            <a:off x="3429000" y="4800600"/>
            <a:ext cx="1871573" cy="180975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Fill out Step Two completely.</a:t>
            </a:r>
          </a:p>
          <a:p>
            <a:r>
              <a:rPr lang="en-US" dirty="0" smtClean="0"/>
              <a:t>Fill out promotion page</a:t>
            </a:r>
          </a:p>
          <a:p>
            <a:r>
              <a:rPr lang="en-US" dirty="0" smtClean="0"/>
              <a:t>Decide who will bring what, and how you will display your buttons.</a:t>
            </a:r>
          </a:p>
          <a:p>
            <a:r>
              <a:rPr lang="en-US" dirty="0" smtClean="0"/>
              <a:t>Sign up for a frame if necessary</a:t>
            </a:r>
          </a:p>
          <a:p>
            <a:r>
              <a:rPr lang="en-US" dirty="0" smtClean="0"/>
              <a:t>Create raffle tickets/entry labels if doing a raffle or giveaway</a:t>
            </a:r>
          </a:p>
          <a:p>
            <a:r>
              <a:rPr lang="en-US" dirty="0" smtClean="0"/>
              <a:t>Finish Advance Advertising if necessary</a:t>
            </a:r>
          </a:p>
          <a:p>
            <a:r>
              <a:rPr lang="en-US" dirty="0" smtClean="0"/>
              <a:t>Begin creating posters in Print Shop</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391400" y="685800"/>
            <a:ext cx="1600200" cy="3693319"/>
          </a:xfrm>
          <a:prstGeom prst="rect">
            <a:avLst/>
          </a:prstGeom>
          <a:noFill/>
        </p:spPr>
        <p:txBody>
          <a:bodyPr wrap="square" rtlCol="0">
            <a:spAutoFit/>
          </a:bodyPr>
          <a:lstStyle/>
          <a:p>
            <a:r>
              <a:rPr lang="en-US" dirty="0" smtClean="0"/>
              <a:t>Choose which promotions you would like to do. Enter the costs in the spaces provided. See Mrs. Rees if you need to know for sure what the cost will be for your promotions. </a:t>
            </a:r>
            <a:endParaRPr lang="en-US" dirty="0"/>
          </a:p>
        </p:txBody>
      </p:sp>
      <p:pic>
        <p:nvPicPr>
          <p:cNvPr id="1026" name="Picture 2"/>
          <p:cNvPicPr>
            <a:picLocks noChangeAspect="1" noChangeArrowheads="1"/>
          </p:cNvPicPr>
          <p:nvPr/>
        </p:nvPicPr>
        <p:blipFill>
          <a:blip r:embed="rId3" cstate="print"/>
          <a:srcRect l="52187" t="17969" r="14688" b="16406"/>
          <a:stretch>
            <a:fillRect/>
          </a:stretch>
        </p:blipFill>
        <p:spPr bwMode="auto">
          <a:xfrm>
            <a:off x="228600" y="381000"/>
            <a:ext cx="7086600" cy="56157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Making Posters</a:t>
            </a:r>
            <a:endParaRPr lang="en-US" dirty="0">
              <a:latin typeface="SpaceOutOpen" pitchFamily="2" charset="0"/>
            </a:endParaRPr>
          </a:p>
        </p:txBody>
      </p:sp>
      <p:sp>
        <p:nvSpPr>
          <p:cNvPr id="3" name="Content Placeholder 2"/>
          <p:cNvSpPr>
            <a:spLocks noGrp="1"/>
          </p:cNvSpPr>
          <p:nvPr>
            <p:ph idx="1"/>
          </p:nvPr>
        </p:nvSpPr>
        <p:spPr>
          <a:xfrm>
            <a:off x="533400" y="1371600"/>
            <a:ext cx="8229600" cy="4525963"/>
          </a:xfrm>
        </p:spPr>
        <p:txBody>
          <a:bodyPr/>
          <a:lstStyle/>
          <a:p>
            <a:r>
              <a:rPr lang="en-US" dirty="0" smtClean="0"/>
              <a:t>Requirements</a:t>
            </a:r>
          </a:p>
          <a:p>
            <a:pPr lvl="1"/>
            <a:r>
              <a:rPr lang="en-US" dirty="0" smtClean="0"/>
              <a:t>Two posters </a:t>
            </a:r>
          </a:p>
          <a:p>
            <a:pPr lvl="1"/>
            <a:r>
              <a:rPr lang="en-US" dirty="0" smtClean="0"/>
              <a:t>One with pictures of each badge and prices</a:t>
            </a:r>
          </a:p>
          <a:p>
            <a:pPr lvl="2"/>
            <a:r>
              <a:rPr lang="en-US" dirty="0" smtClean="0"/>
              <a:t>Prices must be LARGE and easy to read</a:t>
            </a:r>
          </a:p>
          <a:p>
            <a:pPr lvl="1"/>
            <a:r>
              <a:rPr lang="en-US" dirty="0" smtClean="0"/>
              <a:t>The other either has just your logo and slogan, OR it is an advertisement for your promotion, if you are doing one.</a:t>
            </a:r>
          </a:p>
          <a:p>
            <a:pPr lvl="1"/>
            <a:r>
              <a:rPr lang="en-US" dirty="0" smtClean="0"/>
              <a:t>You must have your logo and slogan on either poster SOMEWHERE to get full credit.</a:t>
            </a:r>
          </a:p>
          <a:p>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Examples</a:t>
            </a:r>
            <a:endParaRPr lang="en-US" dirty="0">
              <a:latin typeface="SpaceOutOpen" pitchFamily="2" charset="0"/>
            </a:endParaRPr>
          </a:p>
        </p:txBody>
      </p:sp>
      <p:pic>
        <p:nvPicPr>
          <p:cNvPr id="7" name="Picture 6" descr="heartposter2.jpg"/>
          <p:cNvPicPr>
            <a:picLocks noChangeAspect="1"/>
          </p:cNvPicPr>
          <p:nvPr/>
        </p:nvPicPr>
        <p:blipFill>
          <a:blip r:embed="rId2" cstate="print"/>
          <a:stretch>
            <a:fillRect/>
          </a:stretch>
        </p:blipFill>
        <p:spPr>
          <a:xfrm>
            <a:off x="381000" y="1676400"/>
            <a:ext cx="5447800" cy="4419600"/>
          </a:xfrm>
          <a:prstGeom prst="rect">
            <a:avLst/>
          </a:prstGeom>
        </p:spPr>
      </p:pic>
      <p:sp>
        <p:nvSpPr>
          <p:cNvPr id="13" name="TextBox 12"/>
          <p:cNvSpPr txBox="1"/>
          <p:nvPr/>
        </p:nvSpPr>
        <p:spPr>
          <a:xfrm>
            <a:off x="6248400" y="1524000"/>
            <a:ext cx="2362200" cy="1754326"/>
          </a:xfrm>
          <a:prstGeom prst="rect">
            <a:avLst/>
          </a:prstGeom>
          <a:noFill/>
        </p:spPr>
        <p:txBody>
          <a:bodyPr wrap="square" rtlCol="0">
            <a:spAutoFit/>
          </a:bodyPr>
          <a:lstStyle/>
          <a:p>
            <a:r>
              <a:rPr lang="en-US" dirty="0" smtClean="0"/>
              <a:t>Option One:</a:t>
            </a:r>
          </a:p>
          <a:p>
            <a:r>
              <a:rPr lang="en-US" dirty="0" smtClean="0"/>
              <a:t>Create one poster with your name and slogan on it. The other poster shows pictures of each badge and their prices. </a:t>
            </a:r>
            <a:endParaRPr lang="en-US" dirty="0"/>
          </a:p>
        </p:txBody>
      </p:sp>
      <p:sp>
        <p:nvSpPr>
          <p:cNvPr id="14" name="TextBox 13"/>
          <p:cNvSpPr txBox="1"/>
          <p:nvPr/>
        </p:nvSpPr>
        <p:spPr>
          <a:xfrm>
            <a:off x="6248400" y="3581400"/>
            <a:ext cx="2362200" cy="2308324"/>
          </a:xfrm>
          <a:prstGeom prst="rect">
            <a:avLst/>
          </a:prstGeom>
          <a:noFill/>
        </p:spPr>
        <p:txBody>
          <a:bodyPr wrap="square" rtlCol="0">
            <a:spAutoFit/>
          </a:bodyPr>
          <a:lstStyle/>
          <a:p>
            <a:r>
              <a:rPr lang="en-US" dirty="0" smtClean="0"/>
              <a:t>Option Two:</a:t>
            </a:r>
          </a:p>
          <a:p>
            <a:r>
              <a:rPr lang="en-US" dirty="0" smtClean="0"/>
              <a:t>You still create a poster with the pictures of each badge and the prices, but the second poster explains your promotion, if you are doing one.</a:t>
            </a:r>
            <a:endParaRPr lang="en-US" dirty="0"/>
          </a:p>
        </p:txBody>
      </p:sp>
      <p:pic>
        <p:nvPicPr>
          <p:cNvPr id="15" name="Picture 14" descr="heartposter1.jpg"/>
          <p:cNvPicPr>
            <a:picLocks noChangeAspect="1"/>
          </p:cNvPicPr>
          <p:nvPr/>
        </p:nvPicPr>
        <p:blipFill>
          <a:blip r:embed="rId3" cstate="print"/>
          <a:stretch>
            <a:fillRect/>
          </a:stretch>
        </p:blipFill>
        <p:spPr>
          <a:xfrm>
            <a:off x="304800" y="1904999"/>
            <a:ext cx="5715000" cy="4174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80">
                                          <p:stCondLst>
                                            <p:cond delay="0"/>
                                          </p:stCondLst>
                                        </p:cTn>
                                        <p:tgtEl>
                                          <p:spTgt spid="15"/>
                                        </p:tgtEl>
                                      </p:cBhvr>
                                    </p:animEffect>
                                    <p:anim calcmode="lin" valueType="num">
                                      <p:cBhvr>
                                        <p:cTn id="13"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8" dur="26">
                                          <p:stCondLst>
                                            <p:cond delay="650"/>
                                          </p:stCondLst>
                                        </p:cTn>
                                        <p:tgtEl>
                                          <p:spTgt spid="15"/>
                                        </p:tgtEl>
                                      </p:cBhvr>
                                      <p:to x="100000" y="60000"/>
                                    </p:animScale>
                                    <p:animScale>
                                      <p:cBhvr>
                                        <p:cTn id="19" dur="166" decel="50000">
                                          <p:stCondLst>
                                            <p:cond delay="676"/>
                                          </p:stCondLst>
                                        </p:cTn>
                                        <p:tgtEl>
                                          <p:spTgt spid="15"/>
                                        </p:tgtEl>
                                      </p:cBhvr>
                                      <p:to x="100000" y="100000"/>
                                    </p:animScale>
                                    <p:animScale>
                                      <p:cBhvr>
                                        <p:cTn id="20" dur="26">
                                          <p:stCondLst>
                                            <p:cond delay="1312"/>
                                          </p:stCondLst>
                                        </p:cTn>
                                        <p:tgtEl>
                                          <p:spTgt spid="15"/>
                                        </p:tgtEl>
                                      </p:cBhvr>
                                      <p:to x="100000" y="80000"/>
                                    </p:animScale>
                                    <p:animScale>
                                      <p:cBhvr>
                                        <p:cTn id="21" dur="166" decel="50000">
                                          <p:stCondLst>
                                            <p:cond delay="1338"/>
                                          </p:stCondLst>
                                        </p:cTn>
                                        <p:tgtEl>
                                          <p:spTgt spid="15"/>
                                        </p:tgtEl>
                                      </p:cBhvr>
                                      <p:to x="100000" y="100000"/>
                                    </p:animScale>
                                    <p:animScale>
                                      <p:cBhvr>
                                        <p:cTn id="22" dur="26">
                                          <p:stCondLst>
                                            <p:cond delay="1642"/>
                                          </p:stCondLst>
                                        </p:cTn>
                                        <p:tgtEl>
                                          <p:spTgt spid="15"/>
                                        </p:tgtEl>
                                      </p:cBhvr>
                                      <p:to x="100000" y="90000"/>
                                    </p:animScale>
                                    <p:animScale>
                                      <p:cBhvr>
                                        <p:cTn id="23" dur="166" decel="50000">
                                          <p:stCondLst>
                                            <p:cond delay="1668"/>
                                          </p:stCondLst>
                                        </p:cTn>
                                        <p:tgtEl>
                                          <p:spTgt spid="15"/>
                                        </p:tgtEl>
                                      </p:cBhvr>
                                      <p:to x="100000" y="100000"/>
                                    </p:animScale>
                                    <p:animScale>
                                      <p:cBhvr>
                                        <p:cTn id="24" dur="26">
                                          <p:stCondLst>
                                            <p:cond delay="1808"/>
                                          </p:stCondLst>
                                        </p:cTn>
                                        <p:tgtEl>
                                          <p:spTgt spid="15"/>
                                        </p:tgtEl>
                                      </p:cBhvr>
                                      <p:to x="100000" y="95000"/>
                                    </p:animScale>
                                    <p:animScale>
                                      <p:cBhvr>
                                        <p:cTn id="25" dur="166" decel="50000">
                                          <p:stCondLst>
                                            <p:cond delay="1834"/>
                                          </p:stCondLst>
                                        </p:cTn>
                                        <p:tgtEl>
                                          <p:spTgt spid="15"/>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80">
                                          <p:stCondLst>
                                            <p:cond delay="0"/>
                                          </p:stCondLst>
                                        </p:cTn>
                                        <p:tgtEl>
                                          <p:spTgt spid="14"/>
                                        </p:tgtEl>
                                      </p:cBhvr>
                                    </p:animEffect>
                                    <p:anim calcmode="lin" valueType="num">
                                      <p:cBhvr>
                                        <p:cTn id="2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4" dur="26">
                                          <p:stCondLst>
                                            <p:cond delay="650"/>
                                          </p:stCondLst>
                                        </p:cTn>
                                        <p:tgtEl>
                                          <p:spTgt spid="14"/>
                                        </p:tgtEl>
                                      </p:cBhvr>
                                      <p:to x="100000" y="60000"/>
                                    </p:animScale>
                                    <p:animScale>
                                      <p:cBhvr>
                                        <p:cTn id="35" dur="166" decel="50000">
                                          <p:stCondLst>
                                            <p:cond delay="676"/>
                                          </p:stCondLst>
                                        </p:cTn>
                                        <p:tgtEl>
                                          <p:spTgt spid="14"/>
                                        </p:tgtEl>
                                      </p:cBhvr>
                                      <p:to x="100000" y="100000"/>
                                    </p:animScale>
                                    <p:animScale>
                                      <p:cBhvr>
                                        <p:cTn id="36" dur="26">
                                          <p:stCondLst>
                                            <p:cond delay="1312"/>
                                          </p:stCondLst>
                                        </p:cTn>
                                        <p:tgtEl>
                                          <p:spTgt spid="14"/>
                                        </p:tgtEl>
                                      </p:cBhvr>
                                      <p:to x="100000" y="80000"/>
                                    </p:animScale>
                                    <p:animScale>
                                      <p:cBhvr>
                                        <p:cTn id="37" dur="166" decel="50000">
                                          <p:stCondLst>
                                            <p:cond delay="1338"/>
                                          </p:stCondLst>
                                        </p:cTn>
                                        <p:tgtEl>
                                          <p:spTgt spid="14"/>
                                        </p:tgtEl>
                                      </p:cBhvr>
                                      <p:to x="100000" y="100000"/>
                                    </p:animScale>
                                    <p:animScale>
                                      <p:cBhvr>
                                        <p:cTn id="38" dur="26">
                                          <p:stCondLst>
                                            <p:cond delay="1642"/>
                                          </p:stCondLst>
                                        </p:cTn>
                                        <p:tgtEl>
                                          <p:spTgt spid="14"/>
                                        </p:tgtEl>
                                      </p:cBhvr>
                                      <p:to x="100000" y="90000"/>
                                    </p:animScale>
                                    <p:animScale>
                                      <p:cBhvr>
                                        <p:cTn id="39" dur="166" decel="50000">
                                          <p:stCondLst>
                                            <p:cond delay="1668"/>
                                          </p:stCondLst>
                                        </p:cTn>
                                        <p:tgtEl>
                                          <p:spTgt spid="14"/>
                                        </p:tgtEl>
                                      </p:cBhvr>
                                      <p:to x="100000" y="100000"/>
                                    </p:animScale>
                                    <p:animScale>
                                      <p:cBhvr>
                                        <p:cTn id="40" dur="26">
                                          <p:stCondLst>
                                            <p:cond delay="1808"/>
                                          </p:stCondLst>
                                        </p:cTn>
                                        <p:tgtEl>
                                          <p:spTgt spid="14"/>
                                        </p:tgtEl>
                                      </p:cBhvr>
                                      <p:to x="100000" y="95000"/>
                                    </p:animScale>
                                    <p:animScale>
                                      <p:cBhvr>
                                        <p:cTn id="41"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pPr algn="l"/>
            <a:r>
              <a:rPr lang="en-US" b="1" dirty="0" smtClean="0">
                <a:ln w="10541" cmpd="sng">
                  <a:solidFill>
                    <a:schemeClr val="accent1">
                      <a:lumMod val="50000"/>
                    </a:schemeClr>
                  </a:solidFill>
                  <a:prstDash val="solid"/>
                </a:ln>
                <a:solidFill>
                  <a:schemeClr val="accent1">
                    <a:lumMod val="40000"/>
                    <a:lumOff val="60000"/>
                  </a:schemeClr>
                </a:solidFill>
                <a:latin typeface="SpaceOutOpen" pitchFamily="2" charset="0"/>
              </a:rPr>
              <a:t>President</a:t>
            </a:r>
            <a:endParaRPr lang="en-US" b="1" dirty="0">
              <a:ln w="10541" cmpd="sng">
                <a:solidFill>
                  <a:schemeClr val="accent1">
                    <a:lumMod val="50000"/>
                  </a:schemeClr>
                </a:solidFill>
                <a:prstDash val="solid"/>
              </a:ln>
              <a:solidFill>
                <a:schemeClr val="accent1">
                  <a:lumMod val="40000"/>
                  <a:lumOff val="60000"/>
                </a:schemeClr>
              </a:solidFill>
              <a:latin typeface="SpaceOutOpen" pitchFamily="2" charset="0"/>
            </a:endParaRPr>
          </a:p>
        </p:txBody>
      </p:sp>
      <p:sp>
        <p:nvSpPr>
          <p:cNvPr id="3" name="Content Placeholder 2"/>
          <p:cNvSpPr>
            <a:spLocks noGrp="1"/>
          </p:cNvSpPr>
          <p:nvPr>
            <p:ph idx="1"/>
          </p:nvPr>
        </p:nvSpPr>
        <p:spPr/>
        <p:txBody>
          <a:bodyPr>
            <a:normAutofit fontScale="85000" lnSpcReduction="20000"/>
          </a:bodyPr>
          <a:lstStyle/>
          <a:p>
            <a:r>
              <a:rPr lang="en-US" i="1" dirty="0" smtClean="0"/>
              <a:t>Desired Characteristics</a:t>
            </a:r>
            <a:r>
              <a:rPr lang="en-US" dirty="0" smtClean="0"/>
              <a:t>: THINKER/HELPER.  You are a leader, and know how to get things done. Getting good grades is usually pretty easy for you. You like to think things through, and are cautious in your decisions. You get satisfaction from a job well done. You are competent at math and can use Excel.</a:t>
            </a:r>
          </a:p>
          <a:p>
            <a:r>
              <a:rPr lang="en-US" i="1" dirty="0" smtClean="0"/>
              <a:t>Duties: </a:t>
            </a:r>
            <a:r>
              <a:rPr lang="en-US" dirty="0" smtClean="0"/>
              <a:t>As President, it is your job to get the financial affairs of your company in order. You will be keeping track of all plans for how to spend the company money in Excel. You are also the leader—you will direct what is going on in your company, ensuring that the other employees are doing what is expected of them.</a:t>
            </a:r>
          </a:p>
          <a:p>
            <a:endParaRPr lang="en-US" dirty="0"/>
          </a:p>
        </p:txBody>
      </p:sp>
      <p:pic>
        <p:nvPicPr>
          <p:cNvPr id="7" name="Picture 6" descr="PresidentG.gif"/>
          <p:cNvPicPr>
            <a:picLocks noChangeAspect="1"/>
          </p:cNvPicPr>
          <p:nvPr/>
        </p:nvPicPr>
        <p:blipFill>
          <a:blip r:embed="rId3" cstate="print"/>
          <a:stretch>
            <a:fillRect/>
          </a:stretch>
        </p:blipFill>
        <p:spPr>
          <a:xfrm>
            <a:off x="304800" y="304800"/>
            <a:ext cx="1052139" cy="1085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Seven &amp; eight</a:t>
            </a:r>
            <a:endParaRPr lang="en-US" sz="9600" dirty="0">
              <a:latin typeface="SpaceOutOpen" pitchFamily="2" charset="0"/>
            </a:endParaRPr>
          </a:p>
        </p:txBody>
      </p:sp>
      <p:sp>
        <p:nvSpPr>
          <p:cNvPr id="3" name="Title 1"/>
          <p:cNvSpPr txBox="1">
            <a:spLocks/>
          </p:cNvSpPr>
          <p:nvPr/>
        </p:nvSpPr>
        <p:spPr>
          <a:xfrm>
            <a:off x="381000" y="3657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rPr>
              <a:t>Creating Advertisements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The Market</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4" name="Picture 3" descr="Crayons.gif"/>
          <p:cNvPicPr>
            <a:picLocks noChangeAspect="1"/>
          </p:cNvPicPr>
          <p:nvPr/>
        </p:nvPicPr>
        <p:blipFill>
          <a:blip r:embed="rId3" cstate="print"/>
          <a:stretch>
            <a:fillRect/>
          </a:stretch>
        </p:blipFill>
        <p:spPr>
          <a:xfrm>
            <a:off x="762000" y="4953000"/>
            <a:ext cx="1676400" cy="1524000"/>
          </a:xfrm>
          <a:prstGeom prst="rect">
            <a:avLst/>
          </a:prstGeom>
        </p:spPr>
      </p:pic>
      <p:pic>
        <p:nvPicPr>
          <p:cNvPr id="5" name="Picture 4" descr="Forsale.gif"/>
          <p:cNvPicPr>
            <a:picLocks noChangeAspect="1"/>
          </p:cNvPicPr>
          <p:nvPr/>
        </p:nvPicPr>
        <p:blipFill>
          <a:blip r:embed="rId4" cstate="print"/>
          <a:stretch>
            <a:fillRect/>
          </a:stretch>
        </p:blipFill>
        <p:spPr>
          <a:xfrm>
            <a:off x="5943600" y="4800600"/>
            <a:ext cx="1828800" cy="1754459"/>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a:bodyPr>
          <a:lstStyle/>
          <a:p>
            <a:r>
              <a:rPr lang="en-US" dirty="0" smtClean="0"/>
              <a:t>Create two posters in Print Shop</a:t>
            </a:r>
          </a:p>
          <a:p>
            <a:r>
              <a:rPr lang="en-US" dirty="0" smtClean="0"/>
              <a:t>Back it on poster board provided.</a:t>
            </a:r>
          </a:p>
          <a:p>
            <a:r>
              <a:rPr lang="en-US" dirty="0" smtClean="0"/>
              <a:t>Put Velcro on all four corners</a:t>
            </a:r>
          </a:p>
          <a:p>
            <a:r>
              <a:rPr lang="en-US" dirty="0" smtClean="0"/>
              <a:t>Hang it on the wall</a:t>
            </a:r>
          </a:p>
          <a:p>
            <a:r>
              <a:rPr lang="en-US" dirty="0" smtClean="0"/>
              <a:t>Fill out the Cashiering page in the packet in preparation for the Market.</a:t>
            </a:r>
          </a:p>
          <a:p>
            <a:r>
              <a:rPr lang="en-US" dirty="0" smtClean="0"/>
              <a:t>Fill out “Are We Ready” in the packet and get it signed.</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Tomorrow’s  Market</a:t>
            </a:r>
            <a:endParaRPr lang="en-US" dirty="0">
              <a:latin typeface="SpaceOutOpen" pitchFamily="2" charset="0"/>
            </a:endParaRPr>
          </a:p>
        </p:txBody>
      </p:sp>
      <p:sp>
        <p:nvSpPr>
          <p:cNvPr id="3" name="Content Placeholder 2"/>
          <p:cNvSpPr>
            <a:spLocks noGrp="1"/>
          </p:cNvSpPr>
          <p:nvPr>
            <p:ph idx="1"/>
          </p:nvPr>
        </p:nvSpPr>
        <p:spPr/>
        <p:txBody>
          <a:bodyPr/>
          <a:lstStyle/>
          <a:p>
            <a:r>
              <a:rPr lang="en-US" dirty="0" smtClean="0"/>
              <a:t>When you arrive tomorrow, do not login. Get your posters, buttons, and anything else you need for the Market and be ready to go to the library.</a:t>
            </a:r>
          </a:p>
          <a:p>
            <a:r>
              <a:rPr lang="en-US" dirty="0" smtClean="0"/>
              <a:t>The Manufacturer will be in charge of collecting the money for each sale. Make sure that the prices for each button are prominently displayed.</a:t>
            </a:r>
          </a:p>
          <a:p>
            <a:pPr>
              <a:buNone/>
            </a:pP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1143000"/>
          </a:xfrm>
        </p:spPr>
        <p:txBody>
          <a:bodyPr/>
          <a:lstStyle/>
          <a:p>
            <a:r>
              <a:rPr lang="en-US" dirty="0" smtClean="0">
                <a:latin typeface="SpaceOutOpen" pitchFamily="2" charset="0"/>
              </a:rPr>
              <a:t>3 ways to sell</a:t>
            </a:r>
            <a:endParaRPr lang="en-US" dirty="0">
              <a:latin typeface="SpaceOutOpen" pitchFamily="2" charset="0"/>
            </a:endParaRPr>
          </a:p>
        </p:txBody>
      </p:sp>
      <p:pic>
        <p:nvPicPr>
          <p:cNvPr id="1026" name="Picture 2"/>
          <p:cNvPicPr>
            <a:picLocks noChangeAspect="1" noChangeArrowheads="1"/>
          </p:cNvPicPr>
          <p:nvPr/>
        </p:nvPicPr>
        <p:blipFill>
          <a:blip r:embed="rId3" cstate="print"/>
          <a:srcRect r="75625"/>
          <a:stretch>
            <a:fillRect/>
          </a:stretch>
        </p:blipFill>
        <p:spPr bwMode="auto">
          <a:xfrm>
            <a:off x="-9525000" y="-1524000"/>
            <a:ext cx="5943600" cy="9753600"/>
          </a:xfrm>
          <a:prstGeom prst="rect">
            <a:avLst/>
          </a:prstGeom>
          <a:noFill/>
          <a:ln w="9525">
            <a:noFill/>
            <a:miter lim="800000"/>
            <a:headEnd/>
            <a:tailEnd/>
          </a:ln>
        </p:spPr>
      </p:pic>
      <p:sp>
        <p:nvSpPr>
          <p:cNvPr id="31" name="TextBox 30"/>
          <p:cNvSpPr txBox="1"/>
          <p:nvPr/>
        </p:nvSpPr>
        <p:spPr>
          <a:xfrm>
            <a:off x="609600" y="1143000"/>
            <a:ext cx="7620000" cy="646331"/>
          </a:xfrm>
          <a:prstGeom prst="rect">
            <a:avLst/>
          </a:prstGeom>
          <a:noFill/>
        </p:spPr>
        <p:txBody>
          <a:bodyPr wrap="square" rtlCol="0">
            <a:spAutoFit/>
          </a:bodyPr>
          <a:lstStyle/>
          <a:p>
            <a:r>
              <a:rPr lang="en-US" dirty="0" smtClean="0"/>
              <a:t>Remember—there are three ways to make sales. The more sales you make, the more money you make.</a:t>
            </a:r>
            <a:endParaRPr lang="en-US" dirty="0"/>
          </a:p>
        </p:txBody>
      </p:sp>
      <p:sp>
        <p:nvSpPr>
          <p:cNvPr id="34" name="TextBox 33"/>
          <p:cNvSpPr txBox="1"/>
          <p:nvPr/>
        </p:nvSpPr>
        <p:spPr>
          <a:xfrm>
            <a:off x="685800" y="1752600"/>
            <a:ext cx="7620000" cy="1477328"/>
          </a:xfrm>
          <a:prstGeom prst="rect">
            <a:avLst/>
          </a:prstGeom>
          <a:noFill/>
        </p:spPr>
        <p:txBody>
          <a:bodyPr wrap="square" rtlCol="0">
            <a:spAutoFit/>
          </a:bodyPr>
          <a:lstStyle/>
          <a:p>
            <a:r>
              <a:rPr lang="en-US" dirty="0" smtClean="0"/>
              <a:t>1. Selling Actual Badges – This is when you receive money for the badges you have already created. This is how you get customers excited about your product. You really want to try to sell ALL of your badges! Any badges that don’t sell will go in my cookie jar—you don’t get to keep them! You are limited, however—you can only sell the 10 you make. You cannot sell more.</a:t>
            </a:r>
            <a:endParaRPr lang="en-US" dirty="0"/>
          </a:p>
        </p:txBody>
      </p:sp>
      <p:sp>
        <p:nvSpPr>
          <p:cNvPr id="40" name="TextBox 39"/>
          <p:cNvSpPr txBox="1"/>
          <p:nvPr/>
        </p:nvSpPr>
        <p:spPr>
          <a:xfrm>
            <a:off x="685800" y="3276600"/>
            <a:ext cx="7620000" cy="1754326"/>
          </a:xfrm>
          <a:prstGeom prst="rect">
            <a:avLst/>
          </a:prstGeom>
          <a:noFill/>
        </p:spPr>
        <p:txBody>
          <a:bodyPr wrap="square" rtlCol="0">
            <a:spAutoFit/>
          </a:bodyPr>
          <a:lstStyle/>
          <a:p>
            <a:r>
              <a:rPr lang="en-US" dirty="0" smtClean="0"/>
              <a:t>2. Taking Orders – You can take up to THREE orders ONLY. This means that after a certain badge is already sold, customers may order a badge. Try to take orders for your most expensive badges! After the market, I will make these badges and you will deliver them to those you ordered from. Make sure that you save the files where your original badge designs are so you can make more later. If you don’t, you will be docked. You are limited to selling only THREE orders.</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229600" cy="1143000"/>
          </a:xfrm>
        </p:spPr>
        <p:txBody>
          <a:bodyPr/>
          <a:lstStyle/>
          <a:p>
            <a:r>
              <a:rPr lang="en-US" dirty="0" smtClean="0">
                <a:latin typeface="SpaceOutOpen" pitchFamily="2" charset="0"/>
              </a:rPr>
              <a:t>3 ways to sell</a:t>
            </a:r>
            <a:endParaRPr lang="en-US" dirty="0">
              <a:latin typeface="SpaceOutOpen" pitchFamily="2" charset="0"/>
            </a:endParaRPr>
          </a:p>
        </p:txBody>
      </p:sp>
      <p:pic>
        <p:nvPicPr>
          <p:cNvPr id="1026" name="Picture 2"/>
          <p:cNvPicPr>
            <a:picLocks noChangeAspect="1" noChangeArrowheads="1"/>
          </p:cNvPicPr>
          <p:nvPr/>
        </p:nvPicPr>
        <p:blipFill>
          <a:blip r:embed="rId3" cstate="print"/>
          <a:srcRect r="75625"/>
          <a:stretch>
            <a:fillRect/>
          </a:stretch>
        </p:blipFill>
        <p:spPr bwMode="auto">
          <a:xfrm>
            <a:off x="-9525000" y="-1524000"/>
            <a:ext cx="5943600" cy="9753600"/>
          </a:xfrm>
          <a:prstGeom prst="rect">
            <a:avLst/>
          </a:prstGeom>
          <a:noFill/>
          <a:ln w="9525">
            <a:noFill/>
            <a:miter lim="800000"/>
            <a:headEnd/>
            <a:tailEnd/>
          </a:ln>
        </p:spPr>
      </p:pic>
      <p:sp>
        <p:nvSpPr>
          <p:cNvPr id="51" name="TextBox 50"/>
          <p:cNvSpPr txBox="1"/>
          <p:nvPr/>
        </p:nvSpPr>
        <p:spPr>
          <a:xfrm>
            <a:off x="457200" y="1066800"/>
            <a:ext cx="8229600" cy="1200329"/>
          </a:xfrm>
          <a:prstGeom prst="rect">
            <a:avLst/>
          </a:prstGeom>
          <a:noFill/>
        </p:spPr>
        <p:txBody>
          <a:bodyPr wrap="square" rtlCol="0">
            <a:spAutoFit/>
          </a:bodyPr>
          <a:lstStyle/>
          <a:p>
            <a:r>
              <a:rPr lang="en-US" dirty="0" smtClean="0"/>
              <a:t>3. Vote Tokens – This is the only selling method that is UNLIMITED, and will be KEY to making money. After the selling portion of the Market is closed (meaning you can’t sell anymore made badges) you can then take vote tokens. Each customer has three tokens to give out. </a:t>
            </a:r>
            <a:endParaRPr lang="en-US" dirty="0"/>
          </a:p>
        </p:txBody>
      </p:sp>
      <p:pic>
        <p:nvPicPr>
          <p:cNvPr id="17" name="Picture 2"/>
          <p:cNvPicPr>
            <a:picLocks noChangeAspect="1" noChangeArrowheads="1"/>
          </p:cNvPicPr>
          <p:nvPr/>
        </p:nvPicPr>
        <p:blipFill>
          <a:blip r:embed="rId4" cstate="print"/>
          <a:srcRect l="14375" t="53125" r="80313" b="26563"/>
          <a:stretch>
            <a:fillRect/>
          </a:stretch>
        </p:blipFill>
        <p:spPr bwMode="auto">
          <a:xfrm>
            <a:off x="609600" y="2438400"/>
            <a:ext cx="1529862" cy="2339788"/>
          </a:xfrm>
          <a:prstGeom prst="rect">
            <a:avLst/>
          </a:prstGeom>
          <a:noFill/>
          <a:ln w="9525">
            <a:noFill/>
            <a:miter lim="800000"/>
            <a:headEnd/>
            <a:tailEnd/>
          </a:ln>
        </p:spPr>
      </p:pic>
      <p:sp>
        <p:nvSpPr>
          <p:cNvPr id="18" name="TextBox 17"/>
          <p:cNvSpPr txBox="1"/>
          <p:nvPr/>
        </p:nvSpPr>
        <p:spPr>
          <a:xfrm>
            <a:off x="2514600" y="2438400"/>
            <a:ext cx="5257800" cy="923330"/>
          </a:xfrm>
          <a:prstGeom prst="rect">
            <a:avLst/>
          </a:prstGeom>
          <a:noFill/>
        </p:spPr>
        <p:txBody>
          <a:bodyPr wrap="square" rtlCol="0">
            <a:spAutoFit/>
          </a:bodyPr>
          <a:lstStyle/>
          <a:p>
            <a:r>
              <a:rPr lang="en-US" dirty="0" smtClean="0"/>
              <a:t>Each vote token counts as if you had one more sale. Make sure you record WHICH BADGE the vote is for. If you don’t, the vote doesn’t count.</a:t>
            </a:r>
            <a:endParaRPr lang="en-US" dirty="0"/>
          </a:p>
        </p:txBody>
      </p:sp>
      <p:sp>
        <p:nvSpPr>
          <p:cNvPr id="19" name="TextBox 18"/>
          <p:cNvSpPr txBox="1"/>
          <p:nvPr/>
        </p:nvSpPr>
        <p:spPr>
          <a:xfrm>
            <a:off x="2514600" y="3429000"/>
            <a:ext cx="5257800" cy="923330"/>
          </a:xfrm>
          <a:prstGeom prst="rect">
            <a:avLst/>
          </a:prstGeom>
          <a:noFill/>
        </p:spPr>
        <p:txBody>
          <a:bodyPr wrap="square" rtlCol="0">
            <a:spAutoFit/>
          </a:bodyPr>
          <a:lstStyle/>
          <a:p>
            <a:r>
              <a:rPr lang="en-US" dirty="0" smtClean="0"/>
              <a:t>Again, each person at the Market has three of these they can give out. They can give all three to the same group or even design if they choose to.</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l="2187" t="36406" r="75313" b="6250"/>
          <a:stretch>
            <a:fillRect/>
          </a:stretch>
        </p:blipFill>
        <p:spPr bwMode="auto">
          <a:xfrm>
            <a:off x="457199" y="1066800"/>
            <a:ext cx="5381755" cy="5486400"/>
          </a:xfrm>
          <a:prstGeom prst="rect">
            <a:avLst/>
          </a:prstGeom>
          <a:noFill/>
          <a:ln w="9525">
            <a:noFill/>
            <a:miter lim="800000"/>
            <a:headEnd/>
            <a:tailEnd/>
          </a:ln>
        </p:spPr>
      </p:pic>
      <p:sp>
        <p:nvSpPr>
          <p:cNvPr id="2" name="Title 1"/>
          <p:cNvSpPr>
            <a:spLocks noGrp="1"/>
          </p:cNvSpPr>
          <p:nvPr>
            <p:ph type="title"/>
          </p:nvPr>
        </p:nvSpPr>
        <p:spPr>
          <a:xfrm>
            <a:off x="228600" y="0"/>
            <a:ext cx="8229600" cy="1143000"/>
          </a:xfrm>
        </p:spPr>
        <p:txBody>
          <a:bodyPr/>
          <a:lstStyle/>
          <a:p>
            <a:r>
              <a:rPr lang="en-US" dirty="0" smtClean="0">
                <a:latin typeface="SpaceOutOpen" pitchFamily="2" charset="0"/>
              </a:rPr>
              <a:t>Keeping Track of Money</a:t>
            </a:r>
            <a:endParaRPr lang="en-US" dirty="0">
              <a:latin typeface="SpaceOutOpen" pitchFamily="2" charset="0"/>
            </a:endParaRPr>
          </a:p>
        </p:txBody>
      </p:sp>
      <p:sp>
        <p:nvSpPr>
          <p:cNvPr id="17" name="TextBox 16"/>
          <p:cNvSpPr txBox="1"/>
          <p:nvPr/>
        </p:nvSpPr>
        <p:spPr>
          <a:xfrm>
            <a:off x="5791200" y="5029200"/>
            <a:ext cx="3048000" cy="830997"/>
          </a:xfrm>
          <a:prstGeom prst="rect">
            <a:avLst/>
          </a:prstGeom>
          <a:noFill/>
        </p:spPr>
        <p:txBody>
          <a:bodyPr wrap="square" rtlCol="0">
            <a:spAutoFit/>
          </a:bodyPr>
          <a:lstStyle/>
          <a:p>
            <a:r>
              <a:rPr lang="en-US" sz="1600" dirty="0" smtClean="0"/>
              <a:t>At the end of the Market, add all your money together and write your total here.</a:t>
            </a:r>
          </a:p>
        </p:txBody>
      </p:sp>
      <p:pic>
        <p:nvPicPr>
          <p:cNvPr id="20" name="Picture 19" descr="ManufG.gif"/>
          <p:cNvPicPr>
            <a:picLocks noChangeAspect="1"/>
          </p:cNvPicPr>
          <p:nvPr/>
        </p:nvPicPr>
        <p:blipFill>
          <a:blip r:embed="rId4" cstate="print"/>
          <a:stretch>
            <a:fillRect/>
          </a:stretch>
        </p:blipFill>
        <p:spPr>
          <a:xfrm>
            <a:off x="8305800" y="304800"/>
            <a:ext cx="533400" cy="550490"/>
          </a:xfrm>
          <a:prstGeom prst="rect">
            <a:avLst/>
          </a:prstGeom>
        </p:spPr>
      </p:pic>
      <p:cxnSp>
        <p:nvCxnSpPr>
          <p:cNvPr id="18" name="Straight Arrow Connector 17"/>
          <p:cNvCxnSpPr/>
          <p:nvPr/>
        </p:nvCxnSpPr>
        <p:spPr>
          <a:xfrm rot="10800000" flipV="1">
            <a:off x="3810000" y="5334000"/>
            <a:ext cx="2057400" cy="152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5" name="TextBox 34"/>
          <p:cNvSpPr txBox="1"/>
          <p:nvPr/>
        </p:nvSpPr>
        <p:spPr>
          <a:xfrm>
            <a:off x="5791200" y="1066800"/>
            <a:ext cx="3352800" cy="923330"/>
          </a:xfrm>
          <a:prstGeom prst="rect">
            <a:avLst/>
          </a:prstGeom>
          <a:noFill/>
        </p:spPr>
        <p:txBody>
          <a:bodyPr wrap="square" rtlCol="0">
            <a:spAutoFit/>
          </a:bodyPr>
          <a:lstStyle/>
          <a:p>
            <a:r>
              <a:rPr lang="en-US" dirty="0" smtClean="0"/>
              <a:t>Before the Market, list the names of each of your designs in the first column.</a:t>
            </a:r>
            <a:endParaRPr lang="en-US" dirty="0"/>
          </a:p>
        </p:txBody>
      </p:sp>
      <p:sp>
        <p:nvSpPr>
          <p:cNvPr id="36" name="TextBox 35"/>
          <p:cNvSpPr txBox="1"/>
          <p:nvPr/>
        </p:nvSpPr>
        <p:spPr>
          <a:xfrm>
            <a:off x="609600" y="2362200"/>
            <a:ext cx="1066800" cy="338554"/>
          </a:xfrm>
          <a:prstGeom prst="rect">
            <a:avLst/>
          </a:prstGeom>
          <a:noFill/>
        </p:spPr>
        <p:txBody>
          <a:bodyPr wrap="square" rtlCol="0">
            <a:spAutoFit/>
          </a:bodyPr>
          <a:lstStyle/>
          <a:p>
            <a:r>
              <a:rPr lang="en-US" sz="1600" dirty="0" smtClean="0">
                <a:solidFill>
                  <a:srgbClr val="7030A0"/>
                </a:solidFill>
                <a:latin typeface="Arizona" pitchFamily="2" charset="0"/>
              </a:rPr>
              <a:t>Twilight</a:t>
            </a:r>
            <a:endParaRPr lang="en-US" sz="1600" dirty="0">
              <a:solidFill>
                <a:srgbClr val="7030A0"/>
              </a:solidFill>
              <a:latin typeface="Arizona" pitchFamily="2" charset="0"/>
            </a:endParaRPr>
          </a:p>
        </p:txBody>
      </p:sp>
      <p:sp>
        <p:nvSpPr>
          <p:cNvPr id="37" name="Rectangle 36"/>
          <p:cNvSpPr/>
          <p:nvPr/>
        </p:nvSpPr>
        <p:spPr>
          <a:xfrm>
            <a:off x="762000" y="2831068"/>
            <a:ext cx="636649" cy="369332"/>
          </a:xfrm>
          <a:prstGeom prst="rect">
            <a:avLst/>
          </a:prstGeom>
        </p:spPr>
        <p:txBody>
          <a:bodyPr wrap="none">
            <a:spAutoFit/>
          </a:bodyPr>
          <a:lstStyle/>
          <a:p>
            <a:r>
              <a:rPr lang="en-US" dirty="0" smtClean="0">
                <a:solidFill>
                  <a:srgbClr val="7030A0"/>
                </a:solidFill>
                <a:latin typeface="Arizona" pitchFamily="2" charset="0"/>
              </a:rPr>
              <a:t>BYU</a:t>
            </a:r>
            <a:endParaRPr lang="en-US" dirty="0">
              <a:solidFill>
                <a:srgbClr val="7030A0"/>
              </a:solidFill>
              <a:latin typeface="Arizona" pitchFamily="2" charset="0"/>
            </a:endParaRPr>
          </a:p>
        </p:txBody>
      </p:sp>
      <p:sp>
        <p:nvSpPr>
          <p:cNvPr id="38" name="Rectangle 37"/>
          <p:cNvSpPr/>
          <p:nvPr/>
        </p:nvSpPr>
        <p:spPr>
          <a:xfrm>
            <a:off x="685800" y="2057400"/>
            <a:ext cx="1295400" cy="369332"/>
          </a:xfrm>
          <a:prstGeom prst="rect">
            <a:avLst/>
          </a:prstGeom>
        </p:spPr>
        <p:txBody>
          <a:bodyPr wrap="square">
            <a:spAutoFit/>
          </a:bodyPr>
          <a:lstStyle/>
          <a:p>
            <a:r>
              <a:rPr lang="en-US" dirty="0" smtClean="0">
                <a:solidFill>
                  <a:srgbClr val="7030A0"/>
                </a:solidFill>
                <a:latin typeface="Arizona" pitchFamily="2" charset="0"/>
              </a:rPr>
              <a:t>Dance</a:t>
            </a:r>
            <a:endParaRPr lang="en-US" dirty="0">
              <a:solidFill>
                <a:srgbClr val="7030A0"/>
              </a:solidFill>
              <a:latin typeface="Arizona" pitchFamily="2" charset="0"/>
            </a:endParaRPr>
          </a:p>
        </p:txBody>
      </p:sp>
      <p:sp>
        <p:nvSpPr>
          <p:cNvPr id="39" name="Rectangle 38"/>
          <p:cNvSpPr/>
          <p:nvPr/>
        </p:nvSpPr>
        <p:spPr>
          <a:xfrm>
            <a:off x="533400" y="2590800"/>
            <a:ext cx="1676400" cy="369332"/>
          </a:xfrm>
          <a:prstGeom prst="rect">
            <a:avLst/>
          </a:prstGeom>
        </p:spPr>
        <p:txBody>
          <a:bodyPr wrap="square">
            <a:spAutoFit/>
          </a:bodyPr>
          <a:lstStyle/>
          <a:p>
            <a:r>
              <a:rPr lang="en-US" dirty="0" smtClean="0">
                <a:solidFill>
                  <a:srgbClr val="7030A0"/>
                </a:solidFill>
                <a:latin typeface="Arizona" pitchFamily="2" charset="0"/>
              </a:rPr>
              <a:t>Transformers</a:t>
            </a:r>
            <a:endParaRPr lang="en-US" dirty="0">
              <a:solidFill>
                <a:srgbClr val="7030A0"/>
              </a:solidFill>
              <a:latin typeface="Arizona" pitchFamily="2" charset="0"/>
            </a:endParaRPr>
          </a:p>
        </p:txBody>
      </p:sp>
      <p:sp>
        <p:nvSpPr>
          <p:cNvPr id="41" name="TextBox 40"/>
          <p:cNvSpPr txBox="1"/>
          <p:nvPr/>
        </p:nvSpPr>
        <p:spPr>
          <a:xfrm>
            <a:off x="3200400" y="25908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iii</a:t>
            </a:r>
            <a:endParaRPr lang="en-US" sz="1600" dirty="0">
              <a:solidFill>
                <a:srgbClr val="7030A0"/>
              </a:solidFill>
              <a:latin typeface="A.C.M.E. Secret Agent" pitchFamily="34" charset="0"/>
            </a:endParaRPr>
          </a:p>
        </p:txBody>
      </p:sp>
      <p:sp>
        <p:nvSpPr>
          <p:cNvPr id="42" name="TextBox 41"/>
          <p:cNvSpPr txBox="1"/>
          <p:nvPr/>
        </p:nvSpPr>
        <p:spPr>
          <a:xfrm>
            <a:off x="3276600" y="23622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ii</a:t>
            </a:r>
            <a:endParaRPr lang="en-US" sz="1600" dirty="0">
              <a:solidFill>
                <a:srgbClr val="7030A0"/>
              </a:solidFill>
              <a:latin typeface="A.C.M.E. Secret Agent" pitchFamily="34" charset="0"/>
            </a:endParaRPr>
          </a:p>
        </p:txBody>
      </p:sp>
      <p:sp>
        <p:nvSpPr>
          <p:cNvPr id="43" name="TextBox 42"/>
          <p:cNvSpPr txBox="1"/>
          <p:nvPr/>
        </p:nvSpPr>
        <p:spPr>
          <a:xfrm>
            <a:off x="3276600" y="2099846"/>
            <a:ext cx="1066800" cy="338554"/>
          </a:xfrm>
          <a:prstGeom prst="rect">
            <a:avLst/>
          </a:prstGeom>
          <a:noFill/>
        </p:spPr>
        <p:txBody>
          <a:bodyPr wrap="square" rtlCol="0">
            <a:spAutoFit/>
          </a:bodyPr>
          <a:lstStyle/>
          <a:p>
            <a:r>
              <a:rPr lang="en-US" sz="1600" dirty="0" err="1" smtClean="0">
                <a:solidFill>
                  <a:srgbClr val="7030A0"/>
                </a:solidFill>
                <a:latin typeface="A.C.M.E. Secret Agent" pitchFamily="34" charset="0"/>
              </a:rPr>
              <a:t>i</a:t>
            </a:r>
            <a:endParaRPr lang="en-US" sz="1600" dirty="0">
              <a:solidFill>
                <a:srgbClr val="7030A0"/>
              </a:solidFill>
              <a:latin typeface="A.C.M.E. Secret Agent" pitchFamily="34" charset="0"/>
            </a:endParaRPr>
          </a:p>
        </p:txBody>
      </p:sp>
      <p:sp>
        <p:nvSpPr>
          <p:cNvPr id="44" name="TextBox 43"/>
          <p:cNvSpPr txBox="1"/>
          <p:nvPr/>
        </p:nvSpPr>
        <p:spPr>
          <a:xfrm>
            <a:off x="3200400" y="28194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iii</a:t>
            </a:r>
            <a:endParaRPr lang="en-US" sz="1600" dirty="0">
              <a:solidFill>
                <a:srgbClr val="7030A0"/>
              </a:solidFill>
              <a:latin typeface="A.C.M.E. Secret Agent" pitchFamily="34" charset="0"/>
            </a:endParaRPr>
          </a:p>
        </p:txBody>
      </p:sp>
      <p:sp>
        <p:nvSpPr>
          <p:cNvPr id="46" name="Rectangle 45"/>
          <p:cNvSpPr/>
          <p:nvPr/>
        </p:nvSpPr>
        <p:spPr>
          <a:xfrm>
            <a:off x="914400" y="4953000"/>
            <a:ext cx="1676400" cy="381000"/>
          </a:xfrm>
          <a:prstGeom prst="rect">
            <a:avLst/>
          </a:prstGeom>
        </p:spPr>
        <p:txBody>
          <a:bodyPr wrap="square">
            <a:spAutoFit/>
          </a:bodyPr>
          <a:lstStyle/>
          <a:p>
            <a:r>
              <a:rPr lang="en-US" dirty="0" smtClean="0">
                <a:solidFill>
                  <a:srgbClr val="7030A0"/>
                </a:solidFill>
                <a:latin typeface="Arizona" pitchFamily="2" charset="0"/>
              </a:rPr>
              <a:t>Transformers</a:t>
            </a:r>
            <a:endParaRPr lang="en-US" dirty="0">
              <a:solidFill>
                <a:srgbClr val="7030A0"/>
              </a:solidFill>
              <a:latin typeface="Arizona" pitchFamily="2" charset="0"/>
            </a:endParaRPr>
          </a:p>
        </p:txBody>
      </p:sp>
      <p:sp>
        <p:nvSpPr>
          <p:cNvPr id="47" name="Rectangle 46"/>
          <p:cNvSpPr/>
          <p:nvPr/>
        </p:nvSpPr>
        <p:spPr>
          <a:xfrm>
            <a:off x="838200" y="4659868"/>
            <a:ext cx="1676400" cy="369332"/>
          </a:xfrm>
          <a:prstGeom prst="rect">
            <a:avLst/>
          </a:prstGeom>
        </p:spPr>
        <p:txBody>
          <a:bodyPr wrap="square">
            <a:spAutoFit/>
          </a:bodyPr>
          <a:lstStyle/>
          <a:p>
            <a:r>
              <a:rPr lang="en-US" dirty="0" smtClean="0">
                <a:solidFill>
                  <a:srgbClr val="7030A0"/>
                </a:solidFill>
                <a:latin typeface="Arizona" pitchFamily="2" charset="0"/>
              </a:rPr>
              <a:t>Damon James</a:t>
            </a:r>
            <a:endParaRPr lang="en-US" dirty="0">
              <a:solidFill>
                <a:srgbClr val="7030A0"/>
              </a:solidFill>
              <a:latin typeface="Arizona" pitchFamily="2" charset="0"/>
            </a:endParaRPr>
          </a:p>
        </p:txBody>
      </p:sp>
      <p:sp>
        <p:nvSpPr>
          <p:cNvPr id="48" name="TextBox 47"/>
          <p:cNvSpPr txBox="1"/>
          <p:nvPr/>
        </p:nvSpPr>
        <p:spPr>
          <a:xfrm>
            <a:off x="2743200" y="4876800"/>
            <a:ext cx="1066800" cy="338554"/>
          </a:xfrm>
          <a:prstGeom prst="rect">
            <a:avLst/>
          </a:prstGeom>
          <a:noFill/>
        </p:spPr>
        <p:txBody>
          <a:bodyPr wrap="square" rtlCol="0">
            <a:spAutoFit/>
          </a:bodyPr>
          <a:lstStyle/>
          <a:p>
            <a:r>
              <a:rPr lang="en-US" sz="1600" dirty="0" smtClean="0">
                <a:solidFill>
                  <a:srgbClr val="7030A0"/>
                </a:solidFill>
                <a:latin typeface="Arizona" pitchFamily="2" charset="0"/>
              </a:rPr>
              <a:t>Twilight</a:t>
            </a:r>
            <a:endParaRPr lang="en-US" sz="1600" dirty="0">
              <a:solidFill>
                <a:srgbClr val="7030A0"/>
              </a:solidFill>
              <a:latin typeface="Arizona" pitchFamily="2" charset="0"/>
            </a:endParaRPr>
          </a:p>
        </p:txBody>
      </p:sp>
      <p:sp>
        <p:nvSpPr>
          <p:cNvPr id="49" name="TextBox 48"/>
          <p:cNvSpPr txBox="1"/>
          <p:nvPr/>
        </p:nvSpPr>
        <p:spPr>
          <a:xfrm>
            <a:off x="2590800" y="4648200"/>
            <a:ext cx="1524000" cy="338554"/>
          </a:xfrm>
          <a:prstGeom prst="rect">
            <a:avLst/>
          </a:prstGeom>
          <a:noFill/>
        </p:spPr>
        <p:txBody>
          <a:bodyPr wrap="square" rtlCol="0">
            <a:spAutoFit/>
          </a:bodyPr>
          <a:lstStyle/>
          <a:p>
            <a:r>
              <a:rPr lang="en-US" sz="1600" dirty="0" smtClean="0">
                <a:solidFill>
                  <a:srgbClr val="7030A0"/>
                </a:solidFill>
                <a:latin typeface="Arizona" pitchFamily="2" charset="0"/>
              </a:rPr>
              <a:t>Emily Swenson</a:t>
            </a:r>
            <a:endParaRPr lang="en-US" sz="1600" dirty="0">
              <a:solidFill>
                <a:srgbClr val="7030A0"/>
              </a:solidFill>
              <a:latin typeface="Arizona" pitchFamily="2" charset="0"/>
            </a:endParaRPr>
          </a:p>
        </p:txBody>
      </p:sp>
      <p:sp>
        <p:nvSpPr>
          <p:cNvPr id="50" name="TextBox 49"/>
          <p:cNvSpPr txBox="1"/>
          <p:nvPr/>
        </p:nvSpPr>
        <p:spPr>
          <a:xfrm>
            <a:off x="2590800" y="52578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$115.00</a:t>
            </a:r>
            <a:endParaRPr lang="en-US" sz="1600" dirty="0">
              <a:solidFill>
                <a:srgbClr val="7030A0"/>
              </a:solidFill>
              <a:latin typeface="A.C.M.E. Secret Agent" pitchFamily="34" charset="0"/>
            </a:endParaRPr>
          </a:p>
        </p:txBody>
      </p:sp>
      <p:pic>
        <p:nvPicPr>
          <p:cNvPr id="1026" name="Picture 2"/>
          <p:cNvPicPr>
            <a:picLocks noChangeAspect="1" noChangeArrowheads="1"/>
          </p:cNvPicPr>
          <p:nvPr/>
        </p:nvPicPr>
        <p:blipFill>
          <a:blip r:embed="rId3" cstate="print"/>
          <a:srcRect r="75625"/>
          <a:stretch>
            <a:fillRect/>
          </a:stretch>
        </p:blipFill>
        <p:spPr bwMode="auto">
          <a:xfrm>
            <a:off x="-9525000" y="-1524000"/>
            <a:ext cx="5943600" cy="9753600"/>
          </a:xfrm>
          <a:prstGeom prst="rect">
            <a:avLst/>
          </a:prstGeom>
          <a:noFill/>
          <a:ln w="9525">
            <a:noFill/>
            <a:miter lim="800000"/>
            <a:headEnd/>
            <a:tailEnd/>
          </a:ln>
        </p:spPr>
      </p:pic>
      <p:sp>
        <p:nvSpPr>
          <p:cNvPr id="26" name="TextBox 25"/>
          <p:cNvSpPr txBox="1"/>
          <p:nvPr/>
        </p:nvSpPr>
        <p:spPr>
          <a:xfrm>
            <a:off x="4114800" y="20574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111</a:t>
            </a:r>
            <a:endParaRPr lang="en-US" sz="1600" dirty="0">
              <a:solidFill>
                <a:srgbClr val="7030A0"/>
              </a:solidFill>
              <a:latin typeface="A.C.M.E. Secret Agent" pitchFamily="34" charset="0"/>
            </a:endParaRPr>
          </a:p>
        </p:txBody>
      </p:sp>
      <p:sp>
        <p:nvSpPr>
          <p:cNvPr id="27" name="TextBox 26"/>
          <p:cNvSpPr txBox="1"/>
          <p:nvPr/>
        </p:nvSpPr>
        <p:spPr>
          <a:xfrm>
            <a:off x="4114800" y="28194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1111</a:t>
            </a:r>
            <a:endParaRPr lang="en-US" sz="1600" dirty="0">
              <a:solidFill>
                <a:srgbClr val="7030A0"/>
              </a:solidFill>
              <a:latin typeface="A.C.M.E. Secret Agent" pitchFamily="34" charset="0"/>
            </a:endParaRPr>
          </a:p>
        </p:txBody>
      </p:sp>
      <p:sp>
        <p:nvSpPr>
          <p:cNvPr id="28" name="TextBox 27"/>
          <p:cNvSpPr txBox="1"/>
          <p:nvPr/>
        </p:nvSpPr>
        <p:spPr>
          <a:xfrm>
            <a:off x="4191000" y="25908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1</a:t>
            </a:r>
            <a:endParaRPr lang="en-US" sz="1600" dirty="0">
              <a:solidFill>
                <a:srgbClr val="7030A0"/>
              </a:solidFill>
              <a:latin typeface="A.C.M.E. Secret Agent" pitchFamily="34" charset="0"/>
            </a:endParaRPr>
          </a:p>
        </p:txBody>
      </p:sp>
      <p:sp>
        <p:nvSpPr>
          <p:cNvPr id="29" name="TextBox 28"/>
          <p:cNvSpPr txBox="1"/>
          <p:nvPr/>
        </p:nvSpPr>
        <p:spPr>
          <a:xfrm>
            <a:off x="3581400" y="5638800"/>
            <a:ext cx="1066800" cy="338554"/>
          </a:xfrm>
          <a:prstGeom prst="rect">
            <a:avLst/>
          </a:prstGeom>
          <a:noFill/>
        </p:spPr>
        <p:txBody>
          <a:bodyPr wrap="square" rtlCol="0">
            <a:spAutoFit/>
          </a:bodyPr>
          <a:lstStyle/>
          <a:p>
            <a:r>
              <a:rPr lang="en-US" sz="1600" dirty="0" smtClean="0">
                <a:solidFill>
                  <a:srgbClr val="7030A0"/>
                </a:solidFill>
                <a:latin typeface="A.C.M.E. Secret Agent" pitchFamily="34" charset="0"/>
              </a:rPr>
              <a:t>15</a:t>
            </a:r>
            <a:endParaRPr lang="en-US" sz="1600" dirty="0">
              <a:solidFill>
                <a:srgbClr val="7030A0"/>
              </a:solidFill>
              <a:latin typeface="A.C.M.E. Secret Agent" pitchFamily="34" charset="0"/>
            </a:endParaRPr>
          </a:p>
        </p:txBody>
      </p:sp>
      <p:sp>
        <p:nvSpPr>
          <p:cNvPr id="30" name="TextBox 29"/>
          <p:cNvSpPr txBox="1"/>
          <p:nvPr/>
        </p:nvSpPr>
        <p:spPr>
          <a:xfrm>
            <a:off x="5791200" y="1981200"/>
            <a:ext cx="3352800" cy="1200329"/>
          </a:xfrm>
          <a:prstGeom prst="rect">
            <a:avLst/>
          </a:prstGeom>
          <a:noFill/>
        </p:spPr>
        <p:txBody>
          <a:bodyPr wrap="square" rtlCol="0">
            <a:spAutoFit/>
          </a:bodyPr>
          <a:lstStyle/>
          <a:p>
            <a:r>
              <a:rPr lang="en-US" dirty="0" smtClean="0"/>
              <a:t>At the Market, record each sale in the Number Sold column. Include in your tally any sales you get from Orders.</a:t>
            </a:r>
            <a:endParaRPr lang="en-US" dirty="0"/>
          </a:p>
        </p:txBody>
      </p:sp>
      <p:sp>
        <p:nvSpPr>
          <p:cNvPr id="32" name="TextBox 31"/>
          <p:cNvSpPr txBox="1"/>
          <p:nvPr/>
        </p:nvSpPr>
        <p:spPr>
          <a:xfrm>
            <a:off x="5791200" y="3124200"/>
            <a:ext cx="3352800" cy="923330"/>
          </a:xfrm>
          <a:prstGeom prst="rect">
            <a:avLst/>
          </a:prstGeom>
          <a:noFill/>
        </p:spPr>
        <p:txBody>
          <a:bodyPr wrap="square" rtlCol="0">
            <a:spAutoFit/>
          </a:bodyPr>
          <a:lstStyle/>
          <a:p>
            <a:r>
              <a:rPr lang="en-US" dirty="0" smtClean="0"/>
              <a:t>Record the name and design for each of your orders—if you don’t, your order will not count!</a:t>
            </a:r>
            <a:endParaRPr lang="en-US" dirty="0"/>
          </a:p>
        </p:txBody>
      </p:sp>
      <p:sp>
        <p:nvSpPr>
          <p:cNvPr id="33" name="TextBox 32"/>
          <p:cNvSpPr txBox="1"/>
          <p:nvPr/>
        </p:nvSpPr>
        <p:spPr>
          <a:xfrm>
            <a:off x="5791200" y="4038600"/>
            <a:ext cx="3200400" cy="1169551"/>
          </a:xfrm>
          <a:prstGeom prst="rect">
            <a:avLst/>
          </a:prstGeom>
          <a:noFill/>
        </p:spPr>
        <p:txBody>
          <a:bodyPr wrap="square" rtlCol="0">
            <a:spAutoFit/>
          </a:bodyPr>
          <a:lstStyle/>
          <a:p>
            <a:r>
              <a:rPr lang="en-US" sz="1400" dirty="0" smtClean="0"/>
              <a:t>Record the vote tokens you receive. Remember to record WHICH DESIGN the vote is for—this is the only place where it is recorded. If you forget, you forfeit the vote.</a:t>
            </a:r>
          </a:p>
        </p:txBody>
      </p:sp>
      <p:sp>
        <p:nvSpPr>
          <p:cNvPr id="45" name="TextBox 44"/>
          <p:cNvSpPr txBox="1"/>
          <p:nvPr/>
        </p:nvSpPr>
        <p:spPr>
          <a:xfrm>
            <a:off x="6096000" y="5791200"/>
            <a:ext cx="2819400" cy="923330"/>
          </a:xfrm>
          <a:prstGeom prst="rect">
            <a:avLst/>
          </a:prstGeom>
          <a:noFill/>
        </p:spPr>
        <p:txBody>
          <a:bodyPr wrap="square" rtlCol="0">
            <a:spAutoFit/>
          </a:bodyPr>
          <a:lstStyle/>
          <a:p>
            <a:r>
              <a:rPr lang="en-US" dirty="0" smtClean="0"/>
              <a:t>If you do a raffle, record your number of tickets here.</a:t>
            </a:r>
            <a:endParaRPr lang="en-US" dirty="0"/>
          </a:p>
        </p:txBody>
      </p:sp>
      <p:cxnSp>
        <p:nvCxnSpPr>
          <p:cNvPr id="52" name="Straight Arrow Connector 51"/>
          <p:cNvCxnSpPr/>
          <p:nvPr/>
        </p:nvCxnSpPr>
        <p:spPr>
          <a:xfrm rot="10800000">
            <a:off x="3886200" y="5867400"/>
            <a:ext cx="2286000" cy="2286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50" presetClass="entr" presetSubtype="0" decel="10000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anim calcmode="lin" valueType="num">
                                      <p:cBhvr>
                                        <p:cTn id="9" dur="1000" fill="hold"/>
                                        <p:tgtEl>
                                          <p:spTgt spid="36"/>
                                        </p:tgtEl>
                                        <p:attrNameLst>
                                          <p:attrName>ppt_w</p:attrName>
                                        </p:attrNameLst>
                                      </p:cBhvr>
                                      <p:tavLst>
                                        <p:tav tm="0">
                                          <p:val>
                                            <p:strVal val="#ppt_w+.3"/>
                                          </p:val>
                                        </p:tav>
                                        <p:tav tm="100000">
                                          <p:val>
                                            <p:strVal val="#ppt_w"/>
                                          </p:val>
                                        </p:tav>
                                      </p:tavLst>
                                    </p:anim>
                                    <p:anim calcmode="lin" valueType="num">
                                      <p:cBhvr>
                                        <p:cTn id="10" dur="1000" fill="hold"/>
                                        <p:tgtEl>
                                          <p:spTgt spid="36"/>
                                        </p:tgtEl>
                                        <p:attrNameLst>
                                          <p:attrName>ppt_h</p:attrName>
                                        </p:attrNameLst>
                                      </p:cBhvr>
                                      <p:tavLst>
                                        <p:tav tm="0">
                                          <p:val>
                                            <p:strVal val="#ppt_h"/>
                                          </p:val>
                                        </p:tav>
                                        <p:tav tm="100000">
                                          <p:val>
                                            <p:strVal val="#ppt_h"/>
                                          </p:val>
                                        </p:tav>
                                      </p:tavLst>
                                    </p:anim>
                                    <p:animEffect transition="in" filter="fade">
                                      <p:cBhvr>
                                        <p:cTn id="11" dur="1000"/>
                                        <p:tgtEl>
                                          <p:spTgt spid="36"/>
                                        </p:tgtEl>
                                      </p:cBhvr>
                                    </p:animEffect>
                                  </p:childTnLst>
                                </p:cTn>
                              </p:par>
                              <p:par>
                                <p:cTn id="12" presetID="50" presetClass="entr" presetSubtype="0" decel="10000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p:cTn id="14" dur="1000" fill="hold"/>
                                        <p:tgtEl>
                                          <p:spTgt spid="39"/>
                                        </p:tgtEl>
                                        <p:attrNameLst>
                                          <p:attrName>ppt_w</p:attrName>
                                        </p:attrNameLst>
                                      </p:cBhvr>
                                      <p:tavLst>
                                        <p:tav tm="0">
                                          <p:val>
                                            <p:strVal val="#ppt_w+.3"/>
                                          </p:val>
                                        </p:tav>
                                        <p:tav tm="100000">
                                          <p:val>
                                            <p:strVal val="#ppt_w"/>
                                          </p:val>
                                        </p:tav>
                                      </p:tavLst>
                                    </p:anim>
                                    <p:anim calcmode="lin" valueType="num">
                                      <p:cBhvr>
                                        <p:cTn id="15" dur="1000" fill="hold"/>
                                        <p:tgtEl>
                                          <p:spTgt spid="39"/>
                                        </p:tgtEl>
                                        <p:attrNameLst>
                                          <p:attrName>ppt_h</p:attrName>
                                        </p:attrNameLst>
                                      </p:cBhvr>
                                      <p:tavLst>
                                        <p:tav tm="0">
                                          <p:val>
                                            <p:strVal val="#ppt_h"/>
                                          </p:val>
                                        </p:tav>
                                        <p:tav tm="100000">
                                          <p:val>
                                            <p:strVal val="#ppt_h"/>
                                          </p:val>
                                        </p:tav>
                                      </p:tavLst>
                                    </p:anim>
                                    <p:animEffect transition="in" filter="fade">
                                      <p:cBhvr>
                                        <p:cTn id="16" dur="1000"/>
                                        <p:tgtEl>
                                          <p:spTgt spid="39"/>
                                        </p:tgtEl>
                                      </p:cBhvr>
                                    </p:animEffect>
                                  </p:childTnLst>
                                </p:cTn>
                              </p:par>
                              <p:par>
                                <p:cTn id="17" presetID="50" presetClass="entr" presetSubtype="0" decel="10000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strVal val="#ppt_w+.3"/>
                                          </p:val>
                                        </p:tav>
                                        <p:tav tm="100000">
                                          <p:val>
                                            <p:strVal val="#ppt_w"/>
                                          </p:val>
                                        </p:tav>
                                      </p:tavLst>
                                    </p:anim>
                                    <p:anim calcmode="lin" valueType="num">
                                      <p:cBhvr>
                                        <p:cTn id="20" dur="1000" fill="hold"/>
                                        <p:tgtEl>
                                          <p:spTgt spid="37"/>
                                        </p:tgtEl>
                                        <p:attrNameLst>
                                          <p:attrName>ppt_h</p:attrName>
                                        </p:attrNameLst>
                                      </p:cBhvr>
                                      <p:tavLst>
                                        <p:tav tm="0">
                                          <p:val>
                                            <p:strVal val="#ppt_h"/>
                                          </p:val>
                                        </p:tav>
                                        <p:tav tm="100000">
                                          <p:val>
                                            <p:strVal val="#ppt_h"/>
                                          </p:val>
                                        </p:tav>
                                      </p:tavLst>
                                    </p:anim>
                                    <p:animEffect transition="in" filter="fade">
                                      <p:cBhvr>
                                        <p:cTn id="21" dur="10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580">
                                          <p:stCondLst>
                                            <p:cond delay="0"/>
                                          </p:stCondLst>
                                        </p:cTn>
                                        <p:tgtEl>
                                          <p:spTgt spid="30"/>
                                        </p:tgtEl>
                                      </p:cBhvr>
                                    </p:animEffect>
                                    <p:anim calcmode="lin" valueType="num">
                                      <p:cBhvr>
                                        <p:cTn id="27"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32" dur="26">
                                          <p:stCondLst>
                                            <p:cond delay="650"/>
                                          </p:stCondLst>
                                        </p:cTn>
                                        <p:tgtEl>
                                          <p:spTgt spid="30"/>
                                        </p:tgtEl>
                                      </p:cBhvr>
                                      <p:to x="100000" y="60000"/>
                                    </p:animScale>
                                    <p:animScale>
                                      <p:cBhvr>
                                        <p:cTn id="33" dur="166" decel="50000">
                                          <p:stCondLst>
                                            <p:cond delay="676"/>
                                          </p:stCondLst>
                                        </p:cTn>
                                        <p:tgtEl>
                                          <p:spTgt spid="30"/>
                                        </p:tgtEl>
                                      </p:cBhvr>
                                      <p:to x="100000" y="100000"/>
                                    </p:animScale>
                                    <p:animScale>
                                      <p:cBhvr>
                                        <p:cTn id="34" dur="26">
                                          <p:stCondLst>
                                            <p:cond delay="1312"/>
                                          </p:stCondLst>
                                        </p:cTn>
                                        <p:tgtEl>
                                          <p:spTgt spid="30"/>
                                        </p:tgtEl>
                                      </p:cBhvr>
                                      <p:to x="100000" y="80000"/>
                                    </p:animScale>
                                    <p:animScale>
                                      <p:cBhvr>
                                        <p:cTn id="35" dur="166" decel="50000">
                                          <p:stCondLst>
                                            <p:cond delay="1338"/>
                                          </p:stCondLst>
                                        </p:cTn>
                                        <p:tgtEl>
                                          <p:spTgt spid="30"/>
                                        </p:tgtEl>
                                      </p:cBhvr>
                                      <p:to x="100000" y="100000"/>
                                    </p:animScale>
                                    <p:animScale>
                                      <p:cBhvr>
                                        <p:cTn id="36" dur="26">
                                          <p:stCondLst>
                                            <p:cond delay="1642"/>
                                          </p:stCondLst>
                                        </p:cTn>
                                        <p:tgtEl>
                                          <p:spTgt spid="30"/>
                                        </p:tgtEl>
                                      </p:cBhvr>
                                      <p:to x="100000" y="90000"/>
                                    </p:animScale>
                                    <p:animScale>
                                      <p:cBhvr>
                                        <p:cTn id="37" dur="166" decel="50000">
                                          <p:stCondLst>
                                            <p:cond delay="1668"/>
                                          </p:stCondLst>
                                        </p:cTn>
                                        <p:tgtEl>
                                          <p:spTgt spid="30"/>
                                        </p:tgtEl>
                                      </p:cBhvr>
                                      <p:to x="100000" y="100000"/>
                                    </p:animScale>
                                    <p:animScale>
                                      <p:cBhvr>
                                        <p:cTn id="38" dur="26">
                                          <p:stCondLst>
                                            <p:cond delay="1808"/>
                                          </p:stCondLst>
                                        </p:cTn>
                                        <p:tgtEl>
                                          <p:spTgt spid="30"/>
                                        </p:tgtEl>
                                      </p:cBhvr>
                                      <p:to x="100000" y="95000"/>
                                    </p:animScale>
                                    <p:animScale>
                                      <p:cBhvr>
                                        <p:cTn id="39" dur="166" decel="50000">
                                          <p:stCondLst>
                                            <p:cond delay="1834"/>
                                          </p:stCondLst>
                                        </p:cTn>
                                        <p:tgtEl>
                                          <p:spTgt spid="30"/>
                                        </p:tgtEl>
                                      </p:cBhvr>
                                      <p:to x="100000" y="100000"/>
                                    </p:animScale>
                                  </p:childTnLst>
                                </p:cTn>
                              </p:par>
                              <p:par>
                                <p:cTn id="40" presetID="26" presetClass="entr" presetSubtype="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80">
                                          <p:stCondLst>
                                            <p:cond delay="0"/>
                                          </p:stCondLst>
                                        </p:cTn>
                                        <p:tgtEl>
                                          <p:spTgt spid="43"/>
                                        </p:tgtEl>
                                      </p:cBhvr>
                                    </p:animEffect>
                                    <p:anim calcmode="lin" valueType="num">
                                      <p:cBhvr>
                                        <p:cTn id="43"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48" dur="26">
                                          <p:stCondLst>
                                            <p:cond delay="650"/>
                                          </p:stCondLst>
                                        </p:cTn>
                                        <p:tgtEl>
                                          <p:spTgt spid="43"/>
                                        </p:tgtEl>
                                      </p:cBhvr>
                                      <p:to x="100000" y="60000"/>
                                    </p:animScale>
                                    <p:animScale>
                                      <p:cBhvr>
                                        <p:cTn id="49" dur="166" decel="50000">
                                          <p:stCondLst>
                                            <p:cond delay="676"/>
                                          </p:stCondLst>
                                        </p:cTn>
                                        <p:tgtEl>
                                          <p:spTgt spid="43"/>
                                        </p:tgtEl>
                                      </p:cBhvr>
                                      <p:to x="100000" y="100000"/>
                                    </p:animScale>
                                    <p:animScale>
                                      <p:cBhvr>
                                        <p:cTn id="50" dur="26">
                                          <p:stCondLst>
                                            <p:cond delay="1312"/>
                                          </p:stCondLst>
                                        </p:cTn>
                                        <p:tgtEl>
                                          <p:spTgt spid="43"/>
                                        </p:tgtEl>
                                      </p:cBhvr>
                                      <p:to x="100000" y="80000"/>
                                    </p:animScale>
                                    <p:animScale>
                                      <p:cBhvr>
                                        <p:cTn id="51" dur="166" decel="50000">
                                          <p:stCondLst>
                                            <p:cond delay="1338"/>
                                          </p:stCondLst>
                                        </p:cTn>
                                        <p:tgtEl>
                                          <p:spTgt spid="43"/>
                                        </p:tgtEl>
                                      </p:cBhvr>
                                      <p:to x="100000" y="100000"/>
                                    </p:animScale>
                                    <p:animScale>
                                      <p:cBhvr>
                                        <p:cTn id="52" dur="26">
                                          <p:stCondLst>
                                            <p:cond delay="1642"/>
                                          </p:stCondLst>
                                        </p:cTn>
                                        <p:tgtEl>
                                          <p:spTgt spid="43"/>
                                        </p:tgtEl>
                                      </p:cBhvr>
                                      <p:to x="100000" y="90000"/>
                                    </p:animScale>
                                    <p:animScale>
                                      <p:cBhvr>
                                        <p:cTn id="53" dur="166" decel="50000">
                                          <p:stCondLst>
                                            <p:cond delay="1668"/>
                                          </p:stCondLst>
                                        </p:cTn>
                                        <p:tgtEl>
                                          <p:spTgt spid="43"/>
                                        </p:tgtEl>
                                      </p:cBhvr>
                                      <p:to x="100000" y="100000"/>
                                    </p:animScale>
                                    <p:animScale>
                                      <p:cBhvr>
                                        <p:cTn id="54" dur="26">
                                          <p:stCondLst>
                                            <p:cond delay="1808"/>
                                          </p:stCondLst>
                                        </p:cTn>
                                        <p:tgtEl>
                                          <p:spTgt spid="43"/>
                                        </p:tgtEl>
                                      </p:cBhvr>
                                      <p:to x="100000" y="95000"/>
                                    </p:animScale>
                                    <p:animScale>
                                      <p:cBhvr>
                                        <p:cTn id="55" dur="166" decel="50000">
                                          <p:stCondLst>
                                            <p:cond delay="1834"/>
                                          </p:stCondLst>
                                        </p:cTn>
                                        <p:tgtEl>
                                          <p:spTgt spid="43"/>
                                        </p:tgtEl>
                                      </p:cBhvr>
                                      <p:to x="100000" y="100000"/>
                                    </p:animScale>
                                  </p:childTnLst>
                                </p:cTn>
                              </p:par>
                              <p:par>
                                <p:cTn id="56" presetID="26" presetClass="entr" presetSubtype="0"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down)">
                                      <p:cBhvr>
                                        <p:cTn id="58" dur="580">
                                          <p:stCondLst>
                                            <p:cond delay="0"/>
                                          </p:stCondLst>
                                        </p:cTn>
                                        <p:tgtEl>
                                          <p:spTgt spid="41"/>
                                        </p:tgtEl>
                                      </p:cBhvr>
                                    </p:animEffect>
                                    <p:anim calcmode="lin" valueType="num">
                                      <p:cBhvr>
                                        <p:cTn id="59"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4" dur="26">
                                          <p:stCondLst>
                                            <p:cond delay="650"/>
                                          </p:stCondLst>
                                        </p:cTn>
                                        <p:tgtEl>
                                          <p:spTgt spid="41"/>
                                        </p:tgtEl>
                                      </p:cBhvr>
                                      <p:to x="100000" y="60000"/>
                                    </p:animScale>
                                    <p:animScale>
                                      <p:cBhvr>
                                        <p:cTn id="65" dur="166" decel="50000">
                                          <p:stCondLst>
                                            <p:cond delay="676"/>
                                          </p:stCondLst>
                                        </p:cTn>
                                        <p:tgtEl>
                                          <p:spTgt spid="41"/>
                                        </p:tgtEl>
                                      </p:cBhvr>
                                      <p:to x="100000" y="100000"/>
                                    </p:animScale>
                                    <p:animScale>
                                      <p:cBhvr>
                                        <p:cTn id="66" dur="26">
                                          <p:stCondLst>
                                            <p:cond delay="1312"/>
                                          </p:stCondLst>
                                        </p:cTn>
                                        <p:tgtEl>
                                          <p:spTgt spid="41"/>
                                        </p:tgtEl>
                                      </p:cBhvr>
                                      <p:to x="100000" y="80000"/>
                                    </p:animScale>
                                    <p:animScale>
                                      <p:cBhvr>
                                        <p:cTn id="67" dur="166" decel="50000">
                                          <p:stCondLst>
                                            <p:cond delay="1338"/>
                                          </p:stCondLst>
                                        </p:cTn>
                                        <p:tgtEl>
                                          <p:spTgt spid="41"/>
                                        </p:tgtEl>
                                      </p:cBhvr>
                                      <p:to x="100000" y="100000"/>
                                    </p:animScale>
                                    <p:animScale>
                                      <p:cBhvr>
                                        <p:cTn id="68" dur="26">
                                          <p:stCondLst>
                                            <p:cond delay="1642"/>
                                          </p:stCondLst>
                                        </p:cTn>
                                        <p:tgtEl>
                                          <p:spTgt spid="41"/>
                                        </p:tgtEl>
                                      </p:cBhvr>
                                      <p:to x="100000" y="90000"/>
                                    </p:animScale>
                                    <p:animScale>
                                      <p:cBhvr>
                                        <p:cTn id="69" dur="166" decel="50000">
                                          <p:stCondLst>
                                            <p:cond delay="1668"/>
                                          </p:stCondLst>
                                        </p:cTn>
                                        <p:tgtEl>
                                          <p:spTgt spid="41"/>
                                        </p:tgtEl>
                                      </p:cBhvr>
                                      <p:to x="100000" y="100000"/>
                                    </p:animScale>
                                    <p:animScale>
                                      <p:cBhvr>
                                        <p:cTn id="70" dur="26">
                                          <p:stCondLst>
                                            <p:cond delay="1808"/>
                                          </p:stCondLst>
                                        </p:cTn>
                                        <p:tgtEl>
                                          <p:spTgt spid="41"/>
                                        </p:tgtEl>
                                      </p:cBhvr>
                                      <p:to x="100000" y="95000"/>
                                    </p:animScale>
                                    <p:animScale>
                                      <p:cBhvr>
                                        <p:cTn id="71" dur="166" decel="50000">
                                          <p:stCondLst>
                                            <p:cond delay="1834"/>
                                          </p:stCondLst>
                                        </p:cTn>
                                        <p:tgtEl>
                                          <p:spTgt spid="41"/>
                                        </p:tgtEl>
                                      </p:cBhvr>
                                      <p:to x="100000" y="100000"/>
                                    </p:animScale>
                                  </p:childTnLst>
                                </p:cTn>
                              </p:par>
                              <p:par>
                                <p:cTn id="72" presetID="26" presetClass="entr" presetSubtype="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down)">
                                      <p:cBhvr>
                                        <p:cTn id="74" dur="580">
                                          <p:stCondLst>
                                            <p:cond delay="0"/>
                                          </p:stCondLst>
                                        </p:cTn>
                                        <p:tgtEl>
                                          <p:spTgt spid="42"/>
                                        </p:tgtEl>
                                      </p:cBhvr>
                                    </p:animEffect>
                                    <p:anim calcmode="lin" valueType="num">
                                      <p:cBhvr>
                                        <p:cTn id="75"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80" dur="26">
                                          <p:stCondLst>
                                            <p:cond delay="650"/>
                                          </p:stCondLst>
                                        </p:cTn>
                                        <p:tgtEl>
                                          <p:spTgt spid="42"/>
                                        </p:tgtEl>
                                      </p:cBhvr>
                                      <p:to x="100000" y="60000"/>
                                    </p:animScale>
                                    <p:animScale>
                                      <p:cBhvr>
                                        <p:cTn id="81" dur="166" decel="50000">
                                          <p:stCondLst>
                                            <p:cond delay="676"/>
                                          </p:stCondLst>
                                        </p:cTn>
                                        <p:tgtEl>
                                          <p:spTgt spid="42"/>
                                        </p:tgtEl>
                                      </p:cBhvr>
                                      <p:to x="100000" y="100000"/>
                                    </p:animScale>
                                    <p:animScale>
                                      <p:cBhvr>
                                        <p:cTn id="82" dur="26">
                                          <p:stCondLst>
                                            <p:cond delay="1312"/>
                                          </p:stCondLst>
                                        </p:cTn>
                                        <p:tgtEl>
                                          <p:spTgt spid="42"/>
                                        </p:tgtEl>
                                      </p:cBhvr>
                                      <p:to x="100000" y="80000"/>
                                    </p:animScale>
                                    <p:animScale>
                                      <p:cBhvr>
                                        <p:cTn id="83" dur="166" decel="50000">
                                          <p:stCondLst>
                                            <p:cond delay="1338"/>
                                          </p:stCondLst>
                                        </p:cTn>
                                        <p:tgtEl>
                                          <p:spTgt spid="42"/>
                                        </p:tgtEl>
                                      </p:cBhvr>
                                      <p:to x="100000" y="100000"/>
                                    </p:animScale>
                                    <p:animScale>
                                      <p:cBhvr>
                                        <p:cTn id="84" dur="26">
                                          <p:stCondLst>
                                            <p:cond delay="1642"/>
                                          </p:stCondLst>
                                        </p:cTn>
                                        <p:tgtEl>
                                          <p:spTgt spid="42"/>
                                        </p:tgtEl>
                                      </p:cBhvr>
                                      <p:to x="100000" y="90000"/>
                                    </p:animScale>
                                    <p:animScale>
                                      <p:cBhvr>
                                        <p:cTn id="85" dur="166" decel="50000">
                                          <p:stCondLst>
                                            <p:cond delay="1668"/>
                                          </p:stCondLst>
                                        </p:cTn>
                                        <p:tgtEl>
                                          <p:spTgt spid="42"/>
                                        </p:tgtEl>
                                      </p:cBhvr>
                                      <p:to x="100000" y="100000"/>
                                    </p:animScale>
                                    <p:animScale>
                                      <p:cBhvr>
                                        <p:cTn id="86" dur="26">
                                          <p:stCondLst>
                                            <p:cond delay="1808"/>
                                          </p:stCondLst>
                                        </p:cTn>
                                        <p:tgtEl>
                                          <p:spTgt spid="42"/>
                                        </p:tgtEl>
                                      </p:cBhvr>
                                      <p:to x="100000" y="95000"/>
                                    </p:animScale>
                                    <p:animScale>
                                      <p:cBhvr>
                                        <p:cTn id="87" dur="166" decel="50000">
                                          <p:stCondLst>
                                            <p:cond delay="1834"/>
                                          </p:stCondLst>
                                        </p:cTn>
                                        <p:tgtEl>
                                          <p:spTgt spid="42"/>
                                        </p:tgtEl>
                                      </p:cBhvr>
                                      <p:to x="100000" y="100000"/>
                                    </p:animScale>
                                  </p:childTnLst>
                                </p:cTn>
                              </p:par>
                              <p:par>
                                <p:cTn id="88" presetID="26" presetClass="entr" presetSubtype="0" fill="hold" grpId="0" nodeType="with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wipe(down)">
                                      <p:cBhvr>
                                        <p:cTn id="90" dur="580">
                                          <p:stCondLst>
                                            <p:cond delay="0"/>
                                          </p:stCondLst>
                                        </p:cTn>
                                        <p:tgtEl>
                                          <p:spTgt spid="44"/>
                                        </p:tgtEl>
                                      </p:cBhvr>
                                    </p:animEffect>
                                    <p:anim calcmode="lin" valueType="num">
                                      <p:cBhvr>
                                        <p:cTn id="91"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96" dur="26">
                                          <p:stCondLst>
                                            <p:cond delay="650"/>
                                          </p:stCondLst>
                                        </p:cTn>
                                        <p:tgtEl>
                                          <p:spTgt spid="44"/>
                                        </p:tgtEl>
                                      </p:cBhvr>
                                      <p:to x="100000" y="60000"/>
                                    </p:animScale>
                                    <p:animScale>
                                      <p:cBhvr>
                                        <p:cTn id="97" dur="166" decel="50000">
                                          <p:stCondLst>
                                            <p:cond delay="676"/>
                                          </p:stCondLst>
                                        </p:cTn>
                                        <p:tgtEl>
                                          <p:spTgt spid="44"/>
                                        </p:tgtEl>
                                      </p:cBhvr>
                                      <p:to x="100000" y="100000"/>
                                    </p:animScale>
                                    <p:animScale>
                                      <p:cBhvr>
                                        <p:cTn id="98" dur="26">
                                          <p:stCondLst>
                                            <p:cond delay="1312"/>
                                          </p:stCondLst>
                                        </p:cTn>
                                        <p:tgtEl>
                                          <p:spTgt spid="44"/>
                                        </p:tgtEl>
                                      </p:cBhvr>
                                      <p:to x="100000" y="80000"/>
                                    </p:animScale>
                                    <p:animScale>
                                      <p:cBhvr>
                                        <p:cTn id="99" dur="166" decel="50000">
                                          <p:stCondLst>
                                            <p:cond delay="1338"/>
                                          </p:stCondLst>
                                        </p:cTn>
                                        <p:tgtEl>
                                          <p:spTgt spid="44"/>
                                        </p:tgtEl>
                                      </p:cBhvr>
                                      <p:to x="100000" y="100000"/>
                                    </p:animScale>
                                    <p:animScale>
                                      <p:cBhvr>
                                        <p:cTn id="100" dur="26">
                                          <p:stCondLst>
                                            <p:cond delay="1642"/>
                                          </p:stCondLst>
                                        </p:cTn>
                                        <p:tgtEl>
                                          <p:spTgt spid="44"/>
                                        </p:tgtEl>
                                      </p:cBhvr>
                                      <p:to x="100000" y="90000"/>
                                    </p:animScale>
                                    <p:animScale>
                                      <p:cBhvr>
                                        <p:cTn id="101" dur="166" decel="50000">
                                          <p:stCondLst>
                                            <p:cond delay="1668"/>
                                          </p:stCondLst>
                                        </p:cTn>
                                        <p:tgtEl>
                                          <p:spTgt spid="44"/>
                                        </p:tgtEl>
                                      </p:cBhvr>
                                      <p:to x="100000" y="100000"/>
                                    </p:animScale>
                                    <p:animScale>
                                      <p:cBhvr>
                                        <p:cTn id="102" dur="26">
                                          <p:stCondLst>
                                            <p:cond delay="1808"/>
                                          </p:stCondLst>
                                        </p:cTn>
                                        <p:tgtEl>
                                          <p:spTgt spid="44"/>
                                        </p:tgtEl>
                                      </p:cBhvr>
                                      <p:to x="100000" y="95000"/>
                                    </p:animScale>
                                    <p:animScale>
                                      <p:cBhvr>
                                        <p:cTn id="103" dur="166" decel="50000">
                                          <p:stCondLst>
                                            <p:cond delay="1834"/>
                                          </p:stCondLst>
                                        </p:cTn>
                                        <p:tgtEl>
                                          <p:spTgt spid="44"/>
                                        </p:tgtEl>
                                      </p:cBhvr>
                                      <p:to x="100000" y="100000"/>
                                    </p:animScale>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wipe(down)">
                                      <p:cBhvr>
                                        <p:cTn id="108" dur="500"/>
                                        <p:tgtEl>
                                          <p:spTgt spid="32"/>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wipe(down)">
                                      <p:cBhvr>
                                        <p:cTn id="111" dur="500"/>
                                        <p:tgtEl>
                                          <p:spTgt spid="47"/>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wipe(down)">
                                      <p:cBhvr>
                                        <p:cTn id="114" dur="500"/>
                                        <p:tgtEl>
                                          <p:spTgt spid="46"/>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49"/>
                                        </p:tgtEl>
                                        <p:attrNameLst>
                                          <p:attrName>style.visibility</p:attrName>
                                        </p:attrNameLst>
                                      </p:cBhvr>
                                      <p:to>
                                        <p:strVal val="visible"/>
                                      </p:to>
                                    </p:set>
                                    <p:animEffect transition="in" filter="wipe(down)">
                                      <p:cBhvr>
                                        <p:cTn id="117" dur="500"/>
                                        <p:tgtEl>
                                          <p:spTgt spid="49"/>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48"/>
                                        </p:tgtEl>
                                        <p:attrNameLst>
                                          <p:attrName>style.visibility</p:attrName>
                                        </p:attrNameLst>
                                      </p:cBhvr>
                                      <p:to>
                                        <p:strVal val="visible"/>
                                      </p:to>
                                    </p:set>
                                    <p:animEffect transition="in" filter="wipe(down)">
                                      <p:cBhvr>
                                        <p:cTn id="120" dur="500"/>
                                        <p:tgtEl>
                                          <p:spTgt spid="48"/>
                                        </p:tgtEl>
                                      </p:cBhvr>
                                    </p:animEffect>
                                  </p:childTnLst>
                                </p:cTn>
                              </p:par>
                            </p:childTnLst>
                          </p:cTn>
                        </p:par>
                      </p:childTnLst>
                    </p:cTn>
                  </p:par>
                  <p:par>
                    <p:cTn id="121" fill="hold">
                      <p:stCondLst>
                        <p:cond delay="indefinite"/>
                      </p:stCondLst>
                      <p:childTnLst>
                        <p:par>
                          <p:cTn id="122" fill="hold">
                            <p:stCondLst>
                              <p:cond delay="0"/>
                            </p:stCondLst>
                            <p:childTnLst>
                              <p:par>
                                <p:cTn id="123" presetID="37" presetClass="entr" presetSubtype="0" fill="hold" grpId="0" nodeType="click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1000"/>
                                        <p:tgtEl>
                                          <p:spTgt spid="26"/>
                                        </p:tgtEl>
                                      </p:cBhvr>
                                    </p:animEffect>
                                    <p:anim calcmode="lin" valueType="num">
                                      <p:cBhvr>
                                        <p:cTn id="126" dur="1000" fill="hold"/>
                                        <p:tgtEl>
                                          <p:spTgt spid="26"/>
                                        </p:tgtEl>
                                        <p:attrNameLst>
                                          <p:attrName>ppt_x</p:attrName>
                                        </p:attrNameLst>
                                      </p:cBhvr>
                                      <p:tavLst>
                                        <p:tav tm="0">
                                          <p:val>
                                            <p:strVal val="#ppt_x"/>
                                          </p:val>
                                        </p:tav>
                                        <p:tav tm="100000">
                                          <p:val>
                                            <p:strVal val="#ppt_x"/>
                                          </p:val>
                                        </p:tav>
                                      </p:tavLst>
                                    </p:anim>
                                    <p:anim calcmode="lin" valueType="num">
                                      <p:cBhvr>
                                        <p:cTn id="127" dur="900" decel="100000" fill="hold"/>
                                        <p:tgtEl>
                                          <p:spTgt spid="26"/>
                                        </p:tgtEl>
                                        <p:attrNameLst>
                                          <p:attrName>ppt_y</p:attrName>
                                        </p:attrNameLst>
                                      </p:cBhvr>
                                      <p:tavLst>
                                        <p:tav tm="0">
                                          <p:val>
                                            <p:strVal val="#ppt_y+1"/>
                                          </p:val>
                                        </p:tav>
                                        <p:tav tm="100000">
                                          <p:val>
                                            <p:strVal val="#ppt_y-.03"/>
                                          </p:val>
                                        </p:tav>
                                      </p:tavLst>
                                    </p:anim>
                                    <p:anim calcmode="lin" valueType="num">
                                      <p:cBhvr>
                                        <p:cTn id="128"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29" presetID="37" presetClass="entr" presetSubtype="0"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1000"/>
                                        <p:tgtEl>
                                          <p:spTgt spid="28"/>
                                        </p:tgtEl>
                                      </p:cBhvr>
                                    </p:animEffect>
                                    <p:anim calcmode="lin" valueType="num">
                                      <p:cBhvr>
                                        <p:cTn id="132" dur="1000" fill="hold"/>
                                        <p:tgtEl>
                                          <p:spTgt spid="28"/>
                                        </p:tgtEl>
                                        <p:attrNameLst>
                                          <p:attrName>ppt_x</p:attrName>
                                        </p:attrNameLst>
                                      </p:cBhvr>
                                      <p:tavLst>
                                        <p:tav tm="0">
                                          <p:val>
                                            <p:strVal val="#ppt_x"/>
                                          </p:val>
                                        </p:tav>
                                        <p:tav tm="100000">
                                          <p:val>
                                            <p:strVal val="#ppt_x"/>
                                          </p:val>
                                        </p:tav>
                                      </p:tavLst>
                                    </p:anim>
                                    <p:anim calcmode="lin" valueType="num">
                                      <p:cBhvr>
                                        <p:cTn id="133" dur="900" decel="100000" fill="hold"/>
                                        <p:tgtEl>
                                          <p:spTgt spid="28"/>
                                        </p:tgtEl>
                                        <p:attrNameLst>
                                          <p:attrName>ppt_y</p:attrName>
                                        </p:attrNameLst>
                                      </p:cBhvr>
                                      <p:tavLst>
                                        <p:tav tm="0">
                                          <p:val>
                                            <p:strVal val="#ppt_y+1"/>
                                          </p:val>
                                        </p:tav>
                                        <p:tav tm="100000">
                                          <p:val>
                                            <p:strVal val="#ppt_y-.03"/>
                                          </p:val>
                                        </p:tav>
                                      </p:tavLst>
                                    </p:anim>
                                    <p:anim calcmode="lin" valueType="num">
                                      <p:cBhvr>
                                        <p:cTn id="13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135" presetID="37" presetClass="entr" presetSubtype="0" fill="hold" grpId="0" nodeType="with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fade">
                                      <p:cBhvr>
                                        <p:cTn id="137" dur="1000"/>
                                        <p:tgtEl>
                                          <p:spTgt spid="27"/>
                                        </p:tgtEl>
                                      </p:cBhvr>
                                    </p:animEffect>
                                    <p:anim calcmode="lin" valueType="num">
                                      <p:cBhvr>
                                        <p:cTn id="138" dur="1000" fill="hold"/>
                                        <p:tgtEl>
                                          <p:spTgt spid="27"/>
                                        </p:tgtEl>
                                        <p:attrNameLst>
                                          <p:attrName>ppt_x</p:attrName>
                                        </p:attrNameLst>
                                      </p:cBhvr>
                                      <p:tavLst>
                                        <p:tav tm="0">
                                          <p:val>
                                            <p:strVal val="#ppt_x"/>
                                          </p:val>
                                        </p:tav>
                                        <p:tav tm="100000">
                                          <p:val>
                                            <p:strVal val="#ppt_x"/>
                                          </p:val>
                                        </p:tav>
                                      </p:tavLst>
                                    </p:anim>
                                    <p:anim calcmode="lin" valueType="num">
                                      <p:cBhvr>
                                        <p:cTn id="139" dur="900" decel="100000" fill="hold"/>
                                        <p:tgtEl>
                                          <p:spTgt spid="27"/>
                                        </p:tgtEl>
                                        <p:attrNameLst>
                                          <p:attrName>ppt_y</p:attrName>
                                        </p:attrNameLst>
                                      </p:cBhvr>
                                      <p:tavLst>
                                        <p:tav tm="0">
                                          <p:val>
                                            <p:strVal val="#ppt_y+1"/>
                                          </p:val>
                                        </p:tav>
                                        <p:tav tm="100000">
                                          <p:val>
                                            <p:strVal val="#ppt_y-.03"/>
                                          </p:val>
                                        </p:tav>
                                      </p:tavLst>
                                    </p:anim>
                                    <p:anim calcmode="lin" valueType="num">
                                      <p:cBhvr>
                                        <p:cTn id="140"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141" presetID="37" presetClass="entr" presetSubtype="0" fill="hold" grpId="0" nodeType="with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fade">
                                      <p:cBhvr>
                                        <p:cTn id="143" dur="1000"/>
                                        <p:tgtEl>
                                          <p:spTgt spid="33"/>
                                        </p:tgtEl>
                                      </p:cBhvr>
                                    </p:animEffect>
                                    <p:anim calcmode="lin" valueType="num">
                                      <p:cBhvr>
                                        <p:cTn id="144" dur="1000" fill="hold"/>
                                        <p:tgtEl>
                                          <p:spTgt spid="33"/>
                                        </p:tgtEl>
                                        <p:attrNameLst>
                                          <p:attrName>ppt_x</p:attrName>
                                        </p:attrNameLst>
                                      </p:cBhvr>
                                      <p:tavLst>
                                        <p:tav tm="0">
                                          <p:val>
                                            <p:strVal val="#ppt_x"/>
                                          </p:val>
                                        </p:tav>
                                        <p:tav tm="100000">
                                          <p:val>
                                            <p:strVal val="#ppt_x"/>
                                          </p:val>
                                        </p:tav>
                                      </p:tavLst>
                                    </p:anim>
                                    <p:anim calcmode="lin" valueType="num">
                                      <p:cBhvr>
                                        <p:cTn id="145" dur="900" decel="100000" fill="hold"/>
                                        <p:tgtEl>
                                          <p:spTgt spid="33"/>
                                        </p:tgtEl>
                                        <p:attrNameLst>
                                          <p:attrName>ppt_y</p:attrName>
                                        </p:attrNameLst>
                                      </p:cBhvr>
                                      <p:tavLst>
                                        <p:tav tm="0">
                                          <p:val>
                                            <p:strVal val="#ppt_y+1"/>
                                          </p:val>
                                        </p:tav>
                                        <p:tav tm="100000">
                                          <p:val>
                                            <p:strVal val="#ppt_y-.03"/>
                                          </p:val>
                                        </p:tav>
                                      </p:tavLst>
                                    </p:anim>
                                    <p:anim calcmode="lin" valueType="num">
                                      <p:cBhvr>
                                        <p:cTn id="146"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49" presetClass="entr" presetSubtype="0" decel="100000" fill="hold" nodeType="clickEffect">
                                  <p:stCondLst>
                                    <p:cond delay="0"/>
                                  </p:stCondLst>
                                  <p:childTnLst>
                                    <p:set>
                                      <p:cBhvr>
                                        <p:cTn id="150" dur="1" fill="hold">
                                          <p:stCondLst>
                                            <p:cond delay="0"/>
                                          </p:stCondLst>
                                        </p:cTn>
                                        <p:tgtEl>
                                          <p:spTgt spid="18"/>
                                        </p:tgtEl>
                                        <p:attrNameLst>
                                          <p:attrName>style.visibility</p:attrName>
                                        </p:attrNameLst>
                                      </p:cBhvr>
                                      <p:to>
                                        <p:strVal val="visible"/>
                                      </p:to>
                                    </p:set>
                                    <p:anim calcmode="lin" valueType="num">
                                      <p:cBhvr>
                                        <p:cTn id="151" dur="500" fill="hold"/>
                                        <p:tgtEl>
                                          <p:spTgt spid="18"/>
                                        </p:tgtEl>
                                        <p:attrNameLst>
                                          <p:attrName>ppt_w</p:attrName>
                                        </p:attrNameLst>
                                      </p:cBhvr>
                                      <p:tavLst>
                                        <p:tav tm="0">
                                          <p:val>
                                            <p:fltVal val="0"/>
                                          </p:val>
                                        </p:tav>
                                        <p:tav tm="100000">
                                          <p:val>
                                            <p:strVal val="#ppt_w"/>
                                          </p:val>
                                        </p:tav>
                                      </p:tavLst>
                                    </p:anim>
                                    <p:anim calcmode="lin" valueType="num">
                                      <p:cBhvr>
                                        <p:cTn id="152" dur="500" fill="hold"/>
                                        <p:tgtEl>
                                          <p:spTgt spid="18"/>
                                        </p:tgtEl>
                                        <p:attrNameLst>
                                          <p:attrName>ppt_h</p:attrName>
                                        </p:attrNameLst>
                                      </p:cBhvr>
                                      <p:tavLst>
                                        <p:tav tm="0">
                                          <p:val>
                                            <p:fltVal val="0"/>
                                          </p:val>
                                        </p:tav>
                                        <p:tav tm="100000">
                                          <p:val>
                                            <p:strVal val="#ppt_h"/>
                                          </p:val>
                                        </p:tav>
                                      </p:tavLst>
                                    </p:anim>
                                    <p:anim calcmode="lin" valueType="num">
                                      <p:cBhvr>
                                        <p:cTn id="153" dur="500" fill="hold"/>
                                        <p:tgtEl>
                                          <p:spTgt spid="18"/>
                                        </p:tgtEl>
                                        <p:attrNameLst>
                                          <p:attrName>style.rotation</p:attrName>
                                        </p:attrNameLst>
                                      </p:cBhvr>
                                      <p:tavLst>
                                        <p:tav tm="0">
                                          <p:val>
                                            <p:fltVal val="360"/>
                                          </p:val>
                                        </p:tav>
                                        <p:tav tm="100000">
                                          <p:val>
                                            <p:fltVal val="0"/>
                                          </p:val>
                                        </p:tav>
                                      </p:tavLst>
                                    </p:anim>
                                    <p:animEffect transition="in" filter="fade">
                                      <p:cBhvr>
                                        <p:cTn id="154" dur="500"/>
                                        <p:tgtEl>
                                          <p:spTgt spid="18"/>
                                        </p:tgtEl>
                                      </p:cBhvr>
                                    </p:animEffect>
                                  </p:childTnLst>
                                </p:cTn>
                              </p:par>
                              <p:par>
                                <p:cTn id="155" presetID="49" presetClass="entr" presetSubtype="0" decel="100000" fill="hold" grpId="0" nodeType="withEffect">
                                  <p:stCondLst>
                                    <p:cond delay="0"/>
                                  </p:stCondLst>
                                  <p:childTnLst>
                                    <p:set>
                                      <p:cBhvr>
                                        <p:cTn id="156" dur="1" fill="hold">
                                          <p:stCondLst>
                                            <p:cond delay="0"/>
                                          </p:stCondLst>
                                        </p:cTn>
                                        <p:tgtEl>
                                          <p:spTgt spid="17"/>
                                        </p:tgtEl>
                                        <p:attrNameLst>
                                          <p:attrName>style.visibility</p:attrName>
                                        </p:attrNameLst>
                                      </p:cBhvr>
                                      <p:to>
                                        <p:strVal val="visible"/>
                                      </p:to>
                                    </p:set>
                                    <p:anim calcmode="lin" valueType="num">
                                      <p:cBhvr>
                                        <p:cTn id="157" dur="500" fill="hold"/>
                                        <p:tgtEl>
                                          <p:spTgt spid="17"/>
                                        </p:tgtEl>
                                        <p:attrNameLst>
                                          <p:attrName>ppt_w</p:attrName>
                                        </p:attrNameLst>
                                      </p:cBhvr>
                                      <p:tavLst>
                                        <p:tav tm="0">
                                          <p:val>
                                            <p:fltVal val="0"/>
                                          </p:val>
                                        </p:tav>
                                        <p:tav tm="100000">
                                          <p:val>
                                            <p:strVal val="#ppt_w"/>
                                          </p:val>
                                        </p:tav>
                                      </p:tavLst>
                                    </p:anim>
                                    <p:anim calcmode="lin" valueType="num">
                                      <p:cBhvr>
                                        <p:cTn id="158" dur="500" fill="hold"/>
                                        <p:tgtEl>
                                          <p:spTgt spid="17"/>
                                        </p:tgtEl>
                                        <p:attrNameLst>
                                          <p:attrName>ppt_h</p:attrName>
                                        </p:attrNameLst>
                                      </p:cBhvr>
                                      <p:tavLst>
                                        <p:tav tm="0">
                                          <p:val>
                                            <p:fltVal val="0"/>
                                          </p:val>
                                        </p:tav>
                                        <p:tav tm="100000">
                                          <p:val>
                                            <p:strVal val="#ppt_h"/>
                                          </p:val>
                                        </p:tav>
                                      </p:tavLst>
                                    </p:anim>
                                    <p:anim calcmode="lin" valueType="num">
                                      <p:cBhvr>
                                        <p:cTn id="159" dur="500" fill="hold"/>
                                        <p:tgtEl>
                                          <p:spTgt spid="17"/>
                                        </p:tgtEl>
                                        <p:attrNameLst>
                                          <p:attrName>style.rotation</p:attrName>
                                        </p:attrNameLst>
                                      </p:cBhvr>
                                      <p:tavLst>
                                        <p:tav tm="0">
                                          <p:val>
                                            <p:fltVal val="360"/>
                                          </p:val>
                                        </p:tav>
                                        <p:tav tm="100000">
                                          <p:val>
                                            <p:fltVal val="0"/>
                                          </p:val>
                                        </p:tav>
                                      </p:tavLst>
                                    </p:anim>
                                    <p:animEffect transition="in" filter="fade">
                                      <p:cBhvr>
                                        <p:cTn id="160" dur="500"/>
                                        <p:tgtEl>
                                          <p:spTgt spid="17"/>
                                        </p:tgtEl>
                                      </p:cBhvr>
                                    </p:animEffect>
                                  </p:childTnLst>
                                </p:cTn>
                              </p:par>
                              <p:par>
                                <p:cTn id="161" presetID="49" presetClass="entr" presetSubtype="0" decel="100000" fill="hold" grpId="0" nodeType="withEffect">
                                  <p:stCondLst>
                                    <p:cond delay="0"/>
                                  </p:stCondLst>
                                  <p:childTnLst>
                                    <p:set>
                                      <p:cBhvr>
                                        <p:cTn id="162" dur="1" fill="hold">
                                          <p:stCondLst>
                                            <p:cond delay="0"/>
                                          </p:stCondLst>
                                        </p:cTn>
                                        <p:tgtEl>
                                          <p:spTgt spid="50"/>
                                        </p:tgtEl>
                                        <p:attrNameLst>
                                          <p:attrName>style.visibility</p:attrName>
                                        </p:attrNameLst>
                                      </p:cBhvr>
                                      <p:to>
                                        <p:strVal val="visible"/>
                                      </p:to>
                                    </p:set>
                                    <p:anim calcmode="lin" valueType="num">
                                      <p:cBhvr>
                                        <p:cTn id="163" dur="500" fill="hold"/>
                                        <p:tgtEl>
                                          <p:spTgt spid="50"/>
                                        </p:tgtEl>
                                        <p:attrNameLst>
                                          <p:attrName>ppt_w</p:attrName>
                                        </p:attrNameLst>
                                      </p:cBhvr>
                                      <p:tavLst>
                                        <p:tav tm="0">
                                          <p:val>
                                            <p:fltVal val="0"/>
                                          </p:val>
                                        </p:tav>
                                        <p:tav tm="100000">
                                          <p:val>
                                            <p:strVal val="#ppt_w"/>
                                          </p:val>
                                        </p:tav>
                                      </p:tavLst>
                                    </p:anim>
                                    <p:anim calcmode="lin" valueType="num">
                                      <p:cBhvr>
                                        <p:cTn id="164" dur="500" fill="hold"/>
                                        <p:tgtEl>
                                          <p:spTgt spid="50"/>
                                        </p:tgtEl>
                                        <p:attrNameLst>
                                          <p:attrName>ppt_h</p:attrName>
                                        </p:attrNameLst>
                                      </p:cBhvr>
                                      <p:tavLst>
                                        <p:tav tm="0">
                                          <p:val>
                                            <p:fltVal val="0"/>
                                          </p:val>
                                        </p:tav>
                                        <p:tav tm="100000">
                                          <p:val>
                                            <p:strVal val="#ppt_h"/>
                                          </p:val>
                                        </p:tav>
                                      </p:tavLst>
                                    </p:anim>
                                    <p:anim calcmode="lin" valueType="num">
                                      <p:cBhvr>
                                        <p:cTn id="165" dur="500" fill="hold"/>
                                        <p:tgtEl>
                                          <p:spTgt spid="50"/>
                                        </p:tgtEl>
                                        <p:attrNameLst>
                                          <p:attrName>style.rotation</p:attrName>
                                        </p:attrNameLst>
                                      </p:cBhvr>
                                      <p:tavLst>
                                        <p:tav tm="0">
                                          <p:val>
                                            <p:fltVal val="360"/>
                                          </p:val>
                                        </p:tav>
                                        <p:tav tm="100000">
                                          <p:val>
                                            <p:fltVal val="0"/>
                                          </p:val>
                                        </p:tav>
                                      </p:tavLst>
                                    </p:anim>
                                    <p:animEffect transition="in" filter="fade">
                                      <p:cBhvr>
                                        <p:cTn id="166" dur="500"/>
                                        <p:tgtEl>
                                          <p:spTgt spid="50"/>
                                        </p:tgtEl>
                                      </p:cBhvr>
                                    </p:animEffect>
                                  </p:childTnLst>
                                </p:cTn>
                              </p:par>
                            </p:childTnLst>
                          </p:cTn>
                        </p:par>
                      </p:childTnLst>
                    </p:cTn>
                  </p:par>
                  <p:par>
                    <p:cTn id="167" fill="hold">
                      <p:stCondLst>
                        <p:cond delay="indefinite"/>
                      </p:stCondLst>
                      <p:childTnLst>
                        <p:par>
                          <p:cTn id="168" fill="hold">
                            <p:stCondLst>
                              <p:cond delay="0"/>
                            </p:stCondLst>
                            <p:childTnLst>
                              <p:par>
                                <p:cTn id="169" presetID="21" presetClass="entr" presetSubtype="4" fill="hold" grpId="0" nodeType="clickEffect">
                                  <p:stCondLst>
                                    <p:cond delay="0"/>
                                  </p:stCondLst>
                                  <p:childTnLst>
                                    <p:set>
                                      <p:cBhvr>
                                        <p:cTn id="170" dur="1" fill="hold">
                                          <p:stCondLst>
                                            <p:cond delay="0"/>
                                          </p:stCondLst>
                                        </p:cTn>
                                        <p:tgtEl>
                                          <p:spTgt spid="29"/>
                                        </p:tgtEl>
                                        <p:attrNameLst>
                                          <p:attrName>style.visibility</p:attrName>
                                        </p:attrNameLst>
                                      </p:cBhvr>
                                      <p:to>
                                        <p:strVal val="visible"/>
                                      </p:to>
                                    </p:set>
                                    <p:animEffect transition="in" filter="wheel(4)">
                                      <p:cBhvr>
                                        <p:cTn id="171" dur="2000"/>
                                        <p:tgtEl>
                                          <p:spTgt spid="29"/>
                                        </p:tgtEl>
                                      </p:cBhvr>
                                    </p:animEffect>
                                  </p:childTnLst>
                                </p:cTn>
                              </p:par>
                              <p:par>
                                <p:cTn id="172" presetID="21" presetClass="entr" presetSubtype="4" fill="hold" nodeType="withEffect">
                                  <p:stCondLst>
                                    <p:cond delay="0"/>
                                  </p:stCondLst>
                                  <p:childTnLst>
                                    <p:set>
                                      <p:cBhvr>
                                        <p:cTn id="173" dur="1" fill="hold">
                                          <p:stCondLst>
                                            <p:cond delay="0"/>
                                          </p:stCondLst>
                                        </p:cTn>
                                        <p:tgtEl>
                                          <p:spTgt spid="52"/>
                                        </p:tgtEl>
                                        <p:attrNameLst>
                                          <p:attrName>style.visibility</p:attrName>
                                        </p:attrNameLst>
                                      </p:cBhvr>
                                      <p:to>
                                        <p:strVal val="visible"/>
                                      </p:to>
                                    </p:set>
                                    <p:animEffect transition="in" filter="wheel(4)">
                                      <p:cBhvr>
                                        <p:cTn id="174" dur="2000"/>
                                        <p:tgtEl>
                                          <p:spTgt spid="52"/>
                                        </p:tgtEl>
                                      </p:cBhvr>
                                    </p:animEffect>
                                  </p:childTnLst>
                                </p:cTn>
                              </p:par>
                              <p:par>
                                <p:cTn id="175" presetID="21" presetClass="entr" presetSubtype="4" fill="hold" grpId="0" nodeType="withEffect">
                                  <p:stCondLst>
                                    <p:cond delay="0"/>
                                  </p:stCondLst>
                                  <p:childTnLst>
                                    <p:set>
                                      <p:cBhvr>
                                        <p:cTn id="176" dur="1" fill="hold">
                                          <p:stCondLst>
                                            <p:cond delay="0"/>
                                          </p:stCondLst>
                                        </p:cTn>
                                        <p:tgtEl>
                                          <p:spTgt spid="45"/>
                                        </p:tgtEl>
                                        <p:attrNameLst>
                                          <p:attrName>style.visibility</p:attrName>
                                        </p:attrNameLst>
                                      </p:cBhvr>
                                      <p:to>
                                        <p:strVal val="visible"/>
                                      </p:to>
                                    </p:set>
                                    <p:animEffect transition="in" filter="wheel(4)">
                                      <p:cBhvr>
                                        <p:cTn id="177"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6" grpId="0"/>
      <p:bldP spid="37" grpId="0"/>
      <p:bldP spid="38" grpId="0"/>
      <p:bldP spid="39" grpId="0"/>
      <p:bldP spid="41" grpId="0"/>
      <p:bldP spid="42" grpId="0"/>
      <p:bldP spid="43" grpId="0"/>
      <p:bldP spid="44" grpId="0"/>
      <p:bldP spid="46" grpId="0"/>
      <p:bldP spid="47" grpId="0"/>
      <p:bldP spid="48" grpId="0"/>
      <p:bldP spid="49" grpId="0"/>
      <p:bldP spid="50" grpId="0"/>
      <p:bldP spid="26" grpId="0"/>
      <p:bldP spid="27" grpId="0"/>
      <p:bldP spid="28" grpId="0"/>
      <p:bldP spid="29" grpId="0"/>
      <p:bldP spid="30" grpId="0"/>
      <p:bldP spid="32" grpId="0"/>
      <p:bldP spid="33" grpId="0"/>
      <p:bldP spid="4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are We Ready?</a:t>
            </a:r>
            <a:endParaRPr lang="en-US" dirty="0">
              <a:latin typeface="SpaceOutOpen" pitchFamily="2" charset="0"/>
            </a:endParaRPr>
          </a:p>
        </p:txBody>
      </p:sp>
      <p:sp>
        <p:nvSpPr>
          <p:cNvPr id="3" name="Content Placeholder 2"/>
          <p:cNvSpPr>
            <a:spLocks noGrp="1"/>
          </p:cNvSpPr>
          <p:nvPr>
            <p:ph idx="1"/>
          </p:nvPr>
        </p:nvSpPr>
        <p:spPr/>
        <p:txBody>
          <a:bodyPr>
            <a:normAutofit lnSpcReduction="10000"/>
          </a:bodyPr>
          <a:lstStyle/>
          <a:p>
            <a:r>
              <a:rPr lang="en-US" dirty="0" smtClean="0"/>
              <a:t>The President must fill out this page in the packet, BUT there are things on the page for each person to do.</a:t>
            </a:r>
          </a:p>
          <a:p>
            <a:r>
              <a:rPr lang="en-US" dirty="0" smtClean="0"/>
              <a:t>If the item on the list does not apply to your group, check the N/A box.</a:t>
            </a:r>
          </a:p>
          <a:p>
            <a:r>
              <a:rPr lang="en-US" dirty="0" smtClean="0"/>
              <a:t>Once the President gets it initialed, your group may play games.</a:t>
            </a:r>
          </a:p>
          <a:p>
            <a:r>
              <a:rPr lang="en-US" dirty="0" smtClean="0"/>
              <a:t>By the end of this period, all preparations should be made.</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nine</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The Results</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pic>
        <p:nvPicPr>
          <p:cNvPr id="4" name="Picture 3" descr="bam.gif"/>
          <p:cNvPicPr>
            <a:picLocks noChangeAspect="1"/>
          </p:cNvPicPr>
          <p:nvPr/>
        </p:nvPicPr>
        <p:blipFill>
          <a:blip r:embed="rId3" cstate="print"/>
          <a:stretch>
            <a:fillRect/>
          </a:stretch>
        </p:blipFill>
        <p:spPr>
          <a:xfrm>
            <a:off x="3505200" y="4800600"/>
            <a:ext cx="1760867" cy="1590443"/>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Today’s Objectives</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lnSpcReduction="10000"/>
          </a:bodyPr>
          <a:lstStyle/>
          <a:p>
            <a:r>
              <a:rPr lang="en-US" dirty="0" smtClean="0"/>
              <a:t>President: Enter results in Step Three, turn in to Rees Hand-in</a:t>
            </a:r>
          </a:p>
          <a:p>
            <a:r>
              <a:rPr lang="en-US" dirty="0" smtClean="0"/>
              <a:t>President: Once results are announced, create graph in Step 4 as demonstrated. Print.</a:t>
            </a:r>
          </a:p>
          <a:p>
            <a:r>
              <a:rPr lang="en-US" dirty="0" smtClean="0"/>
              <a:t>Admin Assistant: Fill out evaluation page—whole group should give input</a:t>
            </a:r>
          </a:p>
          <a:p>
            <a:r>
              <a:rPr lang="en-US" dirty="0" smtClean="0"/>
              <a:t>Admin Assistant: Make sure all student instructions are checked off. Turn in to basket with Graph attached to back.</a:t>
            </a:r>
          </a:p>
          <a:p>
            <a:pPr>
              <a:buNone/>
            </a:pP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Today’s Objectives cont’d</a:t>
            </a:r>
            <a:endParaRPr lang="en-US" dirty="0">
              <a:latin typeface="SpaceOutOpen" pitchFamily="2" charset="0"/>
            </a:endParaRPr>
          </a:p>
        </p:txBody>
      </p:sp>
      <p:sp>
        <p:nvSpPr>
          <p:cNvPr id="3" name="Content Placeholder 2"/>
          <p:cNvSpPr>
            <a:spLocks noGrp="1"/>
          </p:cNvSpPr>
          <p:nvPr>
            <p:ph idx="1"/>
          </p:nvPr>
        </p:nvSpPr>
        <p:spPr>
          <a:xfrm>
            <a:off x="457200" y="1371600"/>
            <a:ext cx="8229600" cy="4525963"/>
          </a:xfrm>
        </p:spPr>
        <p:txBody>
          <a:bodyPr>
            <a:normAutofit/>
          </a:bodyPr>
          <a:lstStyle/>
          <a:p>
            <a:r>
              <a:rPr lang="en-US" dirty="0" smtClean="0"/>
              <a:t>Manufacturer: Separate out cash—put in piles on my podium, as well as votes</a:t>
            </a:r>
          </a:p>
          <a:p>
            <a:r>
              <a:rPr lang="en-US" dirty="0" smtClean="0"/>
              <a:t>Designer &amp; Salesman: Print and cut out TWO copies of each order (an extra in case I mess up making it). Put them in your </a:t>
            </a:r>
            <a:r>
              <a:rPr lang="en-US" dirty="0" err="1" smtClean="0"/>
              <a:t>ziploc</a:t>
            </a:r>
            <a:r>
              <a:rPr lang="en-US" dirty="0" smtClean="0"/>
              <a:t> bag, in your box. </a:t>
            </a:r>
          </a:p>
          <a:p>
            <a:pPr lvl="1"/>
            <a:r>
              <a:rPr lang="en-US" dirty="0" smtClean="0"/>
              <a:t>If you do not have your orders ready, your group will be fined $1,000!!!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r>
              <a:rPr lang="en-US" dirty="0" smtClean="0"/>
              <a:t>Choose Company Name</a:t>
            </a:r>
          </a:p>
          <a:p>
            <a:pPr lvl="0"/>
            <a:r>
              <a:rPr lang="en-US" dirty="0" smtClean="0"/>
              <a:t>Fill out and turn in the Business Plan</a:t>
            </a:r>
          </a:p>
          <a:p>
            <a:pPr lvl="1"/>
            <a:r>
              <a:rPr lang="en-US" dirty="0" smtClean="0"/>
              <a:t>The Business Plan is an Excel Worksheet that will help you plan every aspect of your business—how many badges you make, what they will cost, etc.</a:t>
            </a:r>
          </a:p>
          <a:p>
            <a:pPr lvl="1"/>
            <a:r>
              <a:rPr lang="en-US" dirty="0" smtClean="0"/>
              <a:t>Worth 50 points!</a:t>
            </a:r>
          </a:p>
          <a:p>
            <a:r>
              <a:rPr lang="en-US" dirty="0" smtClean="0"/>
              <a:t>Help keep track of money at Market</a:t>
            </a:r>
          </a:p>
          <a:p>
            <a:r>
              <a:rPr lang="en-US" dirty="0" smtClean="0"/>
              <a:t>Fill out Are We Ready? Sheet on day 7.</a:t>
            </a:r>
          </a:p>
          <a:p>
            <a:pPr lvl="0"/>
            <a:r>
              <a:rPr lang="en-US" dirty="0" smtClean="0"/>
              <a:t>Be </a:t>
            </a:r>
            <a:r>
              <a:rPr lang="en-US" dirty="0"/>
              <a:t>a leader throughout </a:t>
            </a:r>
            <a:r>
              <a:rPr lang="en-US" dirty="0" smtClean="0"/>
              <a:t>project</a:t>
            </a:r>
          </a:p>
          <a:p>
            <a:pPr lvl="0">
              <a:buNone/>
            </a:pPr>
            <a:endParaRPr lang="en-US" dirty="0"/>
          </a:p>
          <a:p>
            <a:pPr>
              <a:buNone/>
            </a:pPr>
            <a:endParaRPr lang="en-US" dirty="0"/>
          </a:p>
        </p:txBody>
      </p:sp>
      <p:sp>
        <p:nvSpPr>
          <p:cNvPr id="6" name="Title 1"/>
          <p:cNvSpPr txBox="1">
            <a:spLocks/>
          </p:cNvSpPr>
          <p:nvPr/>
        </p:nvSpPr>
        <p:spPr>
          <a:xfrm>
            <a:off x="1371600" y="304800"/>
            <a:ext cx="7315200" cy="114300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w="10541" cmpd="sng">
                  <a:solidFill>
                    <a:schemeClr val="accent1">
                      <a:lumMod val="50000"/>
                    </a:schemeClr>
                  </a:solidFill>
                  <a:prstDash val="solid"/>
                </a:ln>
                <a:solidFill>
                  <a:schemeClr val="accent1">
                    <a:lumMod val="40000"/>
                    <a:lumOff val="60000"/>
                  </a:schemeClr>
                </a:solidFill>
                <a:effectLst/>
                <a:uLnTx/>
                <a:uFillTx/>
                <a:latin typeface="SpaceOutOpen" pitchFamily="2" charset="0"/>
                <a:ea typeface="+mj-ea"/>
                <a:cs typeface="+mj-cs"/>
              </a:rPr>
              <a:t>President</a:t>
            </a:r>
          </a:p>
        </p:txBody>
      </p:sp>
      <p:pic>
        <p:nvPicPr>
          <p:cNvPr id="8" name="Picture 7" descr="PresidentG.gif"/>
          <p:cNvPicPr>
            <a:picLocks noChangeAspect="1"/>
          </p:cNvPicPr>
          <p:nvPr/>
        </p:nvPicPr>
        <p:blipFill>
          <a:blip r:embed="rId3" cstate="print"/>
          <a:stretch>
            <a:fillRect/>
          </a:stretch>
        </p:blipFill>
        <p:spPr>
          <a:xfrm>
            <a:off x="304800" y="304800"/>
            <a:ext cx="1052139" cy="1085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4572000"/>
            <a:ext cx="1981200" cy="923330"/>
          </a:xfrm>
          <a:prstGeom prst="rect">
            <a:avLst/>
          </a:prstGeom>
          <a:noFill/>
        </p:spPr>
        <p:txBody>
          <a:bodyPr wrap="square" rtlCol="0">
            <a:spAutoFit/>
          </a:bodyPr>
          <a:lstStyle/>
          <a:p>
            <a:r>
              <a:rPr lang="en-US" dirty="0" smtClean="0"/>
              <a:t>Record the final numbers for all sales and orders.</a:t>
            </a:r>
            <a:endParaRPr lang="en-US" dirty="0"/>
          </a:p>
        </p:txBody>
      </p:sp>
      <p:sp>
        <p:nvSpPr>
          <p:cNvPr id="13" name="TextBox 12"/>
          <p:cNvSpPr txBox="1"/>
          <p:nvPr/>
        </p:nvSpPr>
        <p:spPr>
          <a:xfrm>
            <a:off x="5638800" y="4572000"/>
            <a:ext cx="3124200" cy="1200329"/>
          </a:xfrm>
          <a:prstGeom prst="rect">
            <a:avLst/>
          </a:prstGeom>
          <a:noFill/>
        </p:spPr>
        <p:txBody>
          <a:bodyPr wrap="square" rtlCol="0">
            <a:spAutoFit/>
          </a:bodyPr>
          <a:lstStyle/>
          <a:p>
            <a:r>
              <a:rPr lang="en-US" dirty="0" smtClean="0"/>
              <a:t>Note that a fee of 15% of your profit margin will be charged for every badge you order. This is done automatically.</a:t>
            </a:r>
            <a:endParaRPr lang="en-US" dirty="0"/>
          </a:p>
        </p:txBody>
      </p:sp>
      <p:pic>
        <p:nvPicPr>
          <p:cNvPr id="1026" name="Picture 2"/>
          <p:cNvPicPr>
            <a:picLocks noChangeAspect="1" noChangeArrowheads="1"/>
          </p:cNvPicPr>
          <p:nvPr/>
        </p:nvPicPr>
        <p:blipFill>
          <a:blip r:embed="rId3" cstate="print"/>
          <a:srcRect l="1875" t="24219" r="64063" b="30469"/>
          <a:stretch>
            <a:fillRect/>
          </a:stretch>
        </p:blipFill>
        <p:spPr bwMode="auto">
          <a:xfrm>
            <a:off x="381000" y="0"/>
            <a:ext cx="8382000" cy="4460147"/>
          </a:xfrm>
          <a:prstGeom prst="rect">
            <a:avLst/>
          </a:prstGeom>
          <a:noFill/>
          <a:ln w="9525">
            <a:noFill/>
            <a:miter lim="800000"/>
            <a:headEnd/>
            <a:tailEnd/>
          </a:ln>
        </p:spPr>
      </p:pic>
      <p:sp>
        <p:nvSpPr>
          <p:cNvPr id="8" name="TextBox 7"/>
          <p:cNvSpPr txBox="1"/>
          <p:nvPr/>
        </p:nvSpPr>
        <p:spPr>
          <a:xfrm>
            <a:off x="2819400" y="3657600"/>
            <a:ext cx="2438400" cy="2031325"/>
          </a:xfrm>
          <a:prstGeom prst="rect">
            <a:avLst/>
          </a:prstGeom>
          <a:noFill/>
        </p:spPr>
        <p:txBody>
          <a:bodyPr wrap="square" rtlCol="0">
            <a:spAutoFit/>
          </a:bodyPr>
          <a:lstStyle/>
          <a:p>
            <a:r>
              <a:rPr lang="en-US" dirty="0" smtClean="0"/>
              <a:t>Make sure to include your losses from page 7 of your packet, and any giveaways you might have done should be added to your loss column.</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p:cNvPicPr>
            <a:picLocks noChangeAspect="1" noChangeArrowheads="1"/>
          </p:cNvPicPr>
          <p:nvPr/>
        </p:nvPicPr>
        <p:blipFill>
          <a:blip r:embed="rId3" cstate="print"/>
          <a:srcRect/>
          <a:stretch>
            <a:fillRect/>
          </a:stretch>
        </p:blipFill>
        <p:spPr bwMode="auto">
          <a:xfrm>
            <a:off x="152400" y="228600"/>
            <a:ext cx="5943600" cy="3333750"/>
          </a:xfrm>
          <a:prstGeom prst="rect">
            <a:avLst/>
          </a:prstGeom>
          <a:noFill/>
          <a:ln w="9525">
            <a:noFill/>
            <a:miter lim="800000"/>
            <a:headEnd/>
            <a:tailEnd/>
          </a:ln>
        </p:spPr>
      </p:pic>
      <p:sp>
        <p:nvSpPr>
          <p:cNvPr id="4" name="TextBox 3"/>
          <p:cNvSpPr txBox="1"/>
          <p:nvPr/>
        </p:nvSpPr>
        <p:spPr>
          <a:xfrm>
            <a:off x="6324600" y="457200"/>
            <a:ext cx="2438400" cy="646331"/>
          </a:xfrm>
          <a:prstGeom prst="rect">
            <a:avLst/>
          </a:prstGeom>
          <a:noFill/>
        </p:spPr>
        <p:txBody>
          <a:bodyPr wrap="square" rtlCol="0">
            <a:spAutoFit/>
          </a:bodyPr>
          <a:lstStyle/>
          <a:p>
            <a:r>
              <a:rPr lang="en-US" dirty="0" smtClean="0"/>
              <a:t>Insert your logo as shown in the example.</a:t>
            </a:r>
            <a:endParaRPr lang="en-US" dirty="0"/>
          </a:p>
        </p:txBody>
      </p:sp>
      <p:sp>
        <p:nvSpPr>
          <p:cNvPr id="5" name="TextBox 4"/>
          <p:cNvSpPr txBox="1"/>
          <p:nvPr/>
        </p:nvSpPr>
        <p:spPr>
          <a:xfrm>
            <a:off x="6324600" y="1447800"/>
            <a:ext cx="2438400" cy="1477328"/>
          </a:xfrm>
          <a:prstGeom prst="rect">
            <a:avLst/>
          </a:prstGeom>
          <a:noFill/>
        </p:spPr>
        <p:txBody>
          <a:bodyPr wrap="square" rtlCol="0">
            <a:spAutoFit/>
          </a:bodyPr>
          <a:lstStyle/>
          <a:p>
            <a:r>
              <a:rPr lang="en-US" dirty="0" smtClean="0"/>
              <a:t>Mrs. Rees will read off to you the results of the other groups. Enter them in the orange boxes.</a:t>
            </a:r>
            <a:endParaRPr lang="en-US" dirty="0"/>
          </a:p>
        </p:txBody>
      </p:sp>
      <p:sp>
        <p:nvSpPr>
          <p:cNvPr id="6" name="TextBox 5"/>
          <p:cNvSpPr txBox="1"/>
          <p:nvPr/>
        </p:nvSpPr>
        <p:spPr>
          <a:xfrm>
            <a:off x="6400800" y="3124200"/>
            <a:ext cx="2590800" cy="1200329"/>
          </a:xfrm>
          <a:prstGeom prst="rect">
            <a:avLst/>
          </a:prstGeom>
          <a:noFill/>
        </p:spPr>
        <p:txBody>
          <a:bodyPr wrap="square" rtlCol="0">
            <a:spAutoFit/>
          </a:bodyPr>
          <a:lstStyle/>
          <a:p>
            <a:r>
              <a:rPr lang="en-US" dirty="0" smtClean="0"/>
              <a:t>Click on the Chart Directions tab for instructions on how to make the chart required.</a:t>
            </a:r>
            <a:endParaRPr lang="en-US" dirty="0"/>
          </a:p>
        </p:txBody>
      </p:sp>
      <p:cxnSp>
        <p:nvCxnSpPr>
          <p:cNvPr id="8" name="Straight Arrow Connector 7"/>
          <p:cNvCxnSpPr/>
          <p:nvPr/>
        </p:nvCxnSpPr>
        <p:spPr>
          <a:xfrm rot="10800000">
            <a:off x="2971800" y="2133600"/>
            <a:ext cx="32004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Straight Arrow Connector 9"/>
          <p:cNvCxnSpPr/>
          <p:nvPr/>
        </p:nvCxnSpPr>
        <p:spPr>
          <a:xfrm rot="10800000" flipV="1">
            <a:off x="5715000" y="1066800"/>
            <a:ext cx="9144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5181600" y="4495800"/>
            <a:ext cx="3810000" cy="923330"/>
          </a:xfrm>
          <a:prstGeom prst="rect">
            <a:avLst/>
          </a:prstGeom>
          <a:noFill/>
        </p:spPr>
        <p:txBody>
          <a:bodyPr wrap="square" rtlCol="0">
            <a:spAutoFit/>
          </a:bodyPr>
          <a:lstStyle/>
          <a:p>
            <a:r>
              <a:rPr lang="en-US" dirty="0" smtClean="0"/>
              <a:t>When finished, save the document as your group number and drag it into Rees Hand-In.</a:t>
            </a:r>
            <a:endParaRPr lang="en-US" dirty="0"/>
          </a:p>
        </p:txBody>
      </p:sp>
      <p:graphicFrame>
        <p:nvGraphicFramePr>
          <p:cNvPr id="9" name="Chart 8"/>
          <p:cNvGraphicFramePr/>
          <p:nvPr/>
        </p:nvGraphicFramePr>
        <p:xfrm>
          <a:off x="609600" y="2895600"/>
          <a:ext cx="4572000" cy="2895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Evaluation</a:t>
            </a:r>
            <a:endParaRPr lang="en-US" dirty="0">
              <a:latin typeface="SpaceOutOpen" pitchFamily="2" charset="0"/>
            </a:endParaRPr>
          </a:p>
        </p:txBody>
      </p:sp>
      <p:sp>
        <p:nvSpPr>
          <p:cNvPr id="3" name="Content Placeholder 2"/>
          <p:cNvSpPr>
            <a:spLocks noGrp="1"/>
          </p:cNvSpPr>
          <p:nvPr>
            <p:ph idx="1"/>
          </p:nvPr>
        </p:nvSpPr>
        <p:spPr/>
        <p:txBody>
          <a:bodyPr/>
          <a:lstStyle/>
          <a:p>
            <a:r>
              <a:rPr lang="en-US" dirty="0" smtClean="0"/>
              <a:t>Fill out the evaluation page, the last page of the packet. Simply answer the questions.</a:t>
            </a:r>
          </a:p>
          <a:p>
            <a:r>
              <a:rPr lang="en-US" dirty="0" smtClean="0"/>
              <a:t>Staple the Business Plan to the packet and turn it into the basket.</a:t>
            </a:r>
          </a:p>
          <a:p>
            <a:r>
              <a:rPr lang="en-US" dirty="0" smtClean="0"/>
              <a:t>Whew! Almost done!</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Autofit/>
          </a:bodyPr>
          <a:lstStyle/>
          <a:p>
            <a:r>
              <a:rPr lang="en-US" sz="9600" dirty="0" smtClean="0">
                <a:latin typeface="SpaceOutOpen" pitchFamily="2" charset="0"/>
              </a:rPr>
              <a:t>Day Ten</a:t>
            </a:r>
            <a:endParaRPr lang="en-US" sz="9600" dirty="0">
              <a:latin typeface="SpaceOutOpen" pitchFamily="2" charset="0"/>
            </a:endParaRPr>
          </a:p>
        </p:txBody>
      </p:sp>
      <p:sp>
        <p:nvSpPr>
          <p:cNvPr id="3" name="Title 1"/>
          <p:cNvSpPr txBox="1">
            <a:spLocks/>
          </p:cNvSpPr>
          <p:nvPr/>
        </p:nvSpPr>
        <p:spPr>
          <a:xfrm>
            <a:off x="381000" y="3276600"/>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dirty="0" smtClean="0">
                <a:latin typeface="Stencil" pitchFamily="82" charset="0"/>
                <a:ea typeface="+mj-ea"/>
                <a:cs typeface="Narkisim" pitchFamily="34" charset="-79"/>
              </a:rPr>
              <a:t>Group Evaluation</a:t>
            </a:r>
            <a:endParaRPr kumimoji="0" lang="en-US" sz="4000" b="0" i="0" u="none" strike="noStrike" kern="1200" cap="none" spc="0" normalizeH="0" baseline="0" noProof="0" dirty="0" smtClean="0">
              <a:ln>
                <a:noFill/>
              </a:ln>
              <a:solidFill>
                <a:schemeClr val="tx1"/>
              </a:solidFill>
              <a:effectLst/>
              <a:uLnTx/>
              <a:uFillTx/>
              <a:latin typeface="Stencil" pitchFamily="82" charset="0"/>
              <a:ea typeface="+mj-ea"/>
              <a:cs typeface="Narkisim" pitchFamily="34" charset="-79"/>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Group Evaluation</a:t>
            </a:r>
            <a:endParaRPr lang="en-US" dirty="0">
              <a:latin typeface="SpaceOutOpen" pitchFamily="2" charset="0"/>
            </a:endParaRPr>
          </a:p>
        </p:txBody>
      </p:sp>
      <p:sp>
        <p:nvSpPr>
          <p:cNvPr id="3" name="Content Placeholder 2"/>
          <p:cNvSpPr>
            <a:spLocks noGrp="1"/>
          </p:cNvSpPr>
          <p:nvPr>
            <p:ph idx="1"/>
          </p:nvPr>
        </p:nvSpPr>
        <p:spPr>
          <a:xfrm>
            <a:off x="457200" y="1447800"/>
            <a:ext cx="8229600" cy="4525963"/>
          </a:xfrm>
        </p:spPr>
        <p:txBody>
          <a:bodyPr>
            <a:normAutofit fontScale="85000" lnSpcReduction="10000"/>
          </a:bodyPr>
          <a:lstStyle/>
          <a:p>
            <a:r>
              <a:rPr lang="en-US" dirty="0" smtClean="0"/>
              <a:t>Today you will fill out a Group Evaluation, determining how each person in the group did.</a:t>
            </a:r>
          </a:p>
          <a:p>
            <a:r>
              <a:rPr lang="en-US" dirty="0" smtClean="0"/>
              <a:t>This was a big project. If one person didn’t pull their weight, it was difficult on the rest of you! I need you to be honest about your own evaluation and the rest of the members of your group.</a:t>
            </a:r>
          </a:p>
          <a:p>
            <a:r>
              <a:rPr lang="en-US" dirty="0" smtClean="0"/>
              <a:t>This will count as an individual score on your grade.</a:t>
            </a:r>
          </a:p>
          <a:p>
            <a:r>
              <a:rPr lang="en-US" dirty="0" smtClean="0"/>
              <a:t>After all evaluations are in, Mrs. Rees will get you your paychecks as soon as possible.</a:t>
            </a:r>
          </a:p>
          <a:p>
            <a:r>
              <a:rPr lang="en-US" dirty="0" smtClean="0"/>
              <a:t>You will also make any badges that were ordered on market day and deliver them.</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3500" b="1" dirty="0" smtClean="0">
                <a:ln w="10541" cmpd="sng">
                  <a:solidFill>
                    <a:srgbClr val="7030A0"/>
                  </a:solidFill>
                  <a:prstDash val="solid"/>
                </a:ln>
                <a:solidFill>
                  <a:schemeClr val="accent5">
                    <a:lumMod val="20000"/>
                    <a:lumOff val="80000"/>
                  </a:schemeClr>
                </a:solidFill>
                <a:latin typeface="SpaceOutOpen" pitchFamily="2" charset="0"/>
              </a:rPr>
              <a:t>Administrative Assistant</a:t>
            </a:r>
            <a:endParaRPr lang="en-US" sz="3500" b="1" dirty="0">
              <a:ln w="10541" cmpd="sng">
                <a:solidFill>
                  <a:srgbClr val="7030A0"/>
                </a:solidFill>
                <a:prstDash val="solid"/>
              </a:ln>
              <a:solidFill>
                <a:schemeClr val="accent5">
                  <a:lumMod val="20000"/>
                  <a:lumOff val="80000"/>
                </a:schemeClr>
              </a:solidFill>
              <a:latin typeface="SpaceOutOpen" pitchFamily="2" charset="0"/>
            </a:endParaRPr>
          </a:p>
        </p:txBody>
      </p:sp>
      <p:sp>
        <p:nvSpPr>
          <p:cNvPr id="3" name="Content Placeholder 2"/>
          <p:cNvSpPr>
            <a:spLocks noGrp="1"/>
          </p:cNvSpPr>
          <p:nvPr>
            <p:ph idx="1"/>
          </p:nvPr>
        </p:nvSpPr>
        <p:spPr/>
        <p:txBody>
          <a:bodyPr>
            <a:normAutofit fontScale="92500" lnSpcReduction="20000"/>
          </a:bodyPr>
          <a:lstStyle/>
          <a:p>
            <a:r>
              <a:rPr lang="en-US" i="1" dirty="0" smtClean="0"/>
              <a:t>Desired </a:t>
            </a:r>
            <a:r>
              <a:rPr lang="en-US" i="1" dirty="0"/>
              <a:t>Characteristics</a:t>
            </a:r>
            <a:r>
              <a:rPr lang="en-US" dirty="0"/>
              <a:t>: ORGANIZER/HELPER. You are good at keeping track of things. You know how to multi-task and have a system for everything. You don’t usually lose things and you are friendly and helpful. You often write things down to help remember important things.</a:t>
            </a:r>
          </a:p>
          <a:p>
            <a:r>
              <a:rPr lang="en-US" i="1" dirty="0"/>
              <a:t>Duties: </a:t>
            </a:r>
            <a:r>
              <a:rPr lang="en-US" dirty="0"/>
              <a:t>As </a:t>
            </a:r>
            <a:r>
              <a:rPr lang="en-US" dirty="0" smtClean="0"/>
              <a:t>Administrative Assistant, most of the writing falls to you. The packet is your main responsibility—making sure it’s filled out and turned in. You </a:t>
            </a:r>
            <a:r>
              <a:rPr lang="en-US" dirty="0"/>
              <a:t>are the “neck” of the company—without you, everything can fall apart!</a:t>
            </a:r>
          </a:p>
          <a:p>
            <a:pPr>
              <a:buNone/>
            </a:pPr>
            <a:endParaRPr lang="en-US" dirty="0"/>
          </a:p>
        </p:txBody>
      </p:sp>
      <p:pic>
        <p:nvPicPr>
          <p:cNvPr id="7" name="Picture 6" descr="AdminG.gif"/>
          <p:cNvPicPr>
            <a:picLocks noChangeAspect="1"/>
          </p:cNvPicPr>
          <p:nvPr/>
        </p:nvPicPr>
        <p:blipFill>
          <a:blip r:embed="rId3" cstate="print"/>
          <a:stretch>
            <a:fillRect/>
          </a:stretch>
        </p:blipFill>
        <p:spPr>
          <a:xfrm>
            <a:off x="304800" y="304800"/>
            <a:ext cx="1066800" cy="1100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r>
              <a:rPr lang="en-US" dirty="0" smtClean="0"/>
              <a:t>Take roll every day </a:t>
            </a:r>
          </a:p>
          <a:p>
            <a:pPr lvl="0"/>
            <a:r>
              <a:rPr lang="en-US" dirty="0" smtClean="0"/>
              <a:t>Keep track of packet every day</a:t>
            </a:r>
          </a:p>
          <a:p>
            <a:pPr lvl="0"/>
            <a:r>
              <a:rPr lang="en-US" dirty="0" smtClean="0"/>
              <a:t>Fill out Student Instruction page each day</a:t>
            </a:r>
          </a:p>
          <a:p>
            <a:pPr lvl="0"/>
            <a:r>
              <a:rPr lang="en-US" dirty="0" smtClean="0"/>
              <a:t>Record all losses on Manufacturing</a:t>
            </a:r>
          </a:p>
          <a:p>
            <a:pPr lvl="0"/>
            <a:r>
              <a:rPr lang="en-US" dirty="0" smtClean="0"/>
              <a:t>Be the scribe for the Evaluation page</a:t>
            </a:r>
          </a:p>
          <a:p>
            <a:pPr lvl="0"/>
            <a:r>
              <a:rPr lang="en-US" dirty="0" smtClean="0"/>
              <a:t>Fill out Cashiering page at the Market</a:t>
            </a:r>
          </a:p>
          <a:p>
            <a:pPr lvl="0"/>
            <a:r>
              <a:rPr lang="en-US" dirty="0" smtClean="0"/>
              <a:t>Ensure packet is filled out completely and turned in (worth 100 points!)</a:t>
            </a:r>
            <a:endParaRPr lang="en-US" dirty="0"/>
          </a:p>
          <a:p>
            <a:pPr>
              <a:buNone/>
            </a:pPr>
            <a:endParaRPr lang="en-US" dirty="0"/>
          </a:p>
        </p:txBody>
      </p:sp>
      <p:sp>
        <p:nvSpPr>
          <p:cNvPr id="8" name="Title 1"/>
          <p:cNvSpPr>
            <a:spLocks noGrp="1"/>
          </p:cNvSpPr>
          <p:nvPr>
            <p:ph type="title"/>
          </p:nvPr>
        </p:nvSpPr>
        <p:spPr>
          <a:xfrm>
            <a:off x="1371600" y="274638"/>
            <a:ext cx="7315200" cy="1143000"/>
          </a:xfrm>
        </p:spPr>
        <p:txBody>
          <a:bodyPr>
            <a:normAutofit/>
          </a:bodyPr>
          <a:lstStyle/>
          <a:p>
            <a:pPr algn="l"/>
            <a:r>
              <a:rPr lang="en-US" sz="3500" b="1" dirty="0" smtClean="0">
                <a:ln w="10541" cmpd="sng">
                  <a:solidFill>
                    <a:srgbClr val="7030A0"/>
                  </a:solidFill>
                  <a:prstDash val="solid"/>
                </a:ln>
                <a:solidFill>
                  <a:schemeClr val="accent5">
                    <a:lumMod val="20000"/>
                    <a:lumOff val="80000"/>
                  </a:schemeClr>
                </a:solidFill>
                <a:latin typeface="SpaceOutOpen" pitchFamily="2" charset="0"/>
              </a:rPr>
              <a:t>Administrative Assistant</a:t>
            </a:r>
            <a:endParaRPr lang="en-US" sz="3500" b="1" dirty="0">
              <a:ln w="10541" cmpd="sng">
                <a:solidFill>
                  <a:srgbClr val="7030A0"/>
                </a:solidFill>
                <a:prstDash val="solid"/>
              </a:ln>
              <a:solidFill>
                <a:schemeClr val="accent5">
                  <a:lumMod val="20000"/>
                  <a:lumOff val="80000"/>
                </a:schemeClr>
              </a:solidFill>
              <a:latin typeface="SpaceOutOpen" pitchFamily="2" charset="0"/>
            </a:endParaRPr>
          </a:p>
        </p:txBody>
      </p:sp>
      <p:pic>
        <p:nvPicPr>
          <p:cNvPr id="9" name="Picture 8" descr="AdminG.gif"/>
          <p:cNvPicPr>
            <a:picLocks noChangeAspect="1"/>
          </p:cNvPicPr>
          <p:nvPr/>
        </p:nvPicPr>
        <p:blipFill>
          <a:blip r:embed="rId3" cstate="print"/>
          <a:stretch>
            <a:fillRect/>
          </a:stretch>
        </p:blipFill>
        <p:spPr>
          <a:xfrm>
            <a:off x="304800" y="304800"/>
            <a:ext cx="1066800" cy="1100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edg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normAutofit/>
          </a:bodyPr>
          <a:lstStyle/>
          <a:p>
            <a:pPr algn="l"/>
            <a:r>
              <a:rPr lang="en-US" sz="4000" b="1" dirty="0" smtClean="0">
                <a:ln w="10541" cmpd="sng">
                  <a:solidFill>
                    <a:srgbClr val="615F03"/>
                  </a:solidFill>
                  <a:prstDash val="solid"/>
                </a:ln>
                <a:solidFill>
                  <a:srgbClr val="FAF773"/>
                </a:solidFill>
                <a:latin typeface="SpaceOutOpen" pitchFamily="2" charset="0"/>
              </a:rPr>
              <a:t>Designer</a:t>
            </a:r>
            <a:endParaRPr lang="en-US" sz="4000" b="1" dirty="0">
              <a:ln w="10541" cmpd="sng">
                <a:solidFill>
                  <a:srgbClr val="615F03"/>
                </a:solidFill>
                <a:prstDash val="solid"/>
              </a:ln>
              <a:solidFill>
                <a:srgbClr val="FAF773"/>
              </a:solidFill>
              <a:latin typeface="SpaceOutOpen" pitchFamily="2" charset="0"/>
            </a:endParaRPr>
          </a:p>
        </p:txBody>
      </p:sp>
      <p:sp>
        <p:nvSpPr>
          <p:cNvPr id="3" name="Content Placeholder 2"/>
          <p:cNvSpPr>
            <a:spLocks noGrp="1"/>
          </p:cNvSpPr>
          <p:nvPr>
            <p:ph idx="1"/>
          </p:nvPr>
        </p:nvSpPr>
        <p:spPr/>
        <p:txBody>
          <a:bodyPr>
            <a:noAutofit/>
          </a:bodyPr>
          <a:lstStyle/>
          <a:p>
            <a:r>
              <a:rPr lang="en-US" sz="2500" i="1" dirty="0"/>
              <a:t>Desired Characteristics</a:t>
            </a:r>
            <a:r>
              <a:rPr lang="en-US" sz="2500" dirty="0"/>
              <a:t>: CREATOR/HELPER.  You are creative, full of ideas, and pay attention to color, light, and staying in the lines. You enjoy creating works of art, music, dance, or drama. Sometimes you get distracted by all the ideas going on in your head and miss what is going on in class! You are good at art and can use Print Shop.</a:t>
            </a:r>
          </a:p>
          <a:p>
            <a:r>
              <a:rPr lang="en-US" sz="2500" i="1" dirty="0"/>
              <a:t>Duties: </a:t>
            </a:r>
            <a:r>
              <a:rPr lang="en-US" sz="2500" dirty="0"/>
              <a:t>As the Designer, it is your job to ensure that your company has created and chosen </a:t>
            </a:r>
            <a:r>
              <a:rPr lang="en-US" sz="2500" b="1" dirty="0"/>
              <a:t>unique</a:t>
            </a:r>
            <a:r>
              <a:rPr lang="en-US" sz="2500" dirty="0"/>
              <a:t> and </a:t>
            </a:r>
            <a:r>
              <a:rPr lang="en-US" sz="2500" b="1" dirty="0"/>
              <a:t>popular</a:t>
            </a:r>
            <a:r>
              <a:rPr lang="en-US" sz="2500" dirty="0"/>
              <a:t> designs that will sell well in the market. You can create the designs yourself using the programs you have learned. </a:t>
            </a:r>
          </a:p>
        </p:txBody>
      </p:sp>
      <p:pic>
        <p:nvPicPr>
          <p:cNvPr id="7" name="Picture 6" descr="DesignerG.gif"/>
          <p:cNvPicPr>
            <a:picLocks noChangeAspect="1"/>
          </p:cNvPicPr>
          <p:nvPr/>
        </p:nvPicPr>
        <p:blipFill>
          <a:blip r:embed="rId3" cstate="print"/>
          <a:stretch>
            <a:fillRect/>
          </a:stretch>
        </p:blipFill>
        <p:spPr>
          <a:xfrm>
            <a:off x="228600" y="304800"/>
            <a:ext cx="1066800" cy="11009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8675</TotalTime>
  <Words>4360</Words>
  <Application>Microsoft Office PowerPoint</Application>
  <PresentationFormat>On-screen Show (4:3)</PresentationFormat>
  <Paragraphs>400</Paragraphs>
  <Slides>64</Slides>
  <Notes>61</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Office Theme</vt:lpstr>
      <vt:lpstr>Slide 1</vt:lpstr>
      <vt:lpstr>Day One</vt:lpstr>
      <vt:lpstr>What is the Badge Builder?</vt:lpstr>
      <vt:lpstr>What is the Badge Builder?</vt:lpstr>
      <vt:lpstr>President</vt:lpstr>
      <vt:lpstr>Slide 6</vt:lpstr>
      <vt:lpstr>Administrative Assistant</vt:lpstr>
      <vt:lpstr>Administrative Assistant</vt:lpstr>
      <vt:lpstr>Designer</vt:lpstr>
      <vt:lpstr>Designer</vt:lpstr>
      <vt:lpstr>Manufacturer</vt:lpstr>
      <vt:lpstr>Manufacturer</vt:lpstr>
      <vt:lpstr>Salesman</vt:lpstr>
      <vt:lpstr>Salesman</vt:lpstr>
      <vt:lpstr>Slide 15</vt:lpstr>
      <vt:lpstr>Student Instructions</vt:lpstr>
      <vt:lpstr>Today’s Objectives</vt:lpstr>
      <vt:lpstr>Logo Examples</vt:lpstr>
      <vt:lpstr>Day Two</vt:lpstr>
      <vt:lpstr>Today’s Objectives</vt:lpstr>
      <vt:lpstr>Design Brainstorm</vt:lpstr>
      <vt:lpstr>Who is your target market?</vt:lpstr>
      <vt:lpstr>Design Variables</vt:lpstr>
      <vt:lpstr>Saving in Print Shop</vt:lpstr>
      <vt:lpstr>Day Three</vt:lpstr>
      <vt:lpstr>Today’s Objectives</vt:lpstr>
      <vt:lpstr>Business Plan</vt:lpstr>
      <vt:lpstr>Final Design Sheet</vt:lpstr>
      <vt:lpstr>Day 4 &amp; 5</vt:lpstr>
      <vt:lpstr>Over the next 2 Days...</vt:lpstr>
      <vt:lpstr>Predicting the Market</vt:lpstr>
      <vt:lpstr>Additional Instructions</vt:lpstr>
      <vt:lpstr>Put your name up if:</vt:lpstr>
      <vt:lpstr>What to Bring when called:</vt:lpstr>
      <vt:lpstr>Assembly Line</vt:lpstr>
      <vt:lpstr>Day 5 &amp;6</vt:lpstr>
      <vt:lpstr>Today’s Objectives</vt:lpstr>
      <vt:lpstr>What does it cost?</vt:lpstr>
      <vt:lpstr>Vote Tokens</vt:lpstr>
      <vt:lpstr>Giveaways</vt:lpstr>
      <vt:lpstr>Raffle</vt:lpstr>
      <vt:lpstr>Teaser Poster</vt:lpstr>
      <vt:lpstr>Slide 43</vt:lpstr>
      <vt:lpstr>Displays</vt:lpstr>
      <vt:lpstr>Day Six </vt:lpstr>
      <vt:lpstr>Today’s Objectives</vt:lpstr>
      <vt:lpstr>Slide 47</vt:lpstr>
      <vt:lpstr>Making Posters</vt:lpstr>
      <vt:lpstr>Examples</vt:lpstr>
      <vt:lpstr>Day Seven &amp; eight</vt:lpstr>
      <vt:lpstr>Today’s Objectives</vt:lpstr>
      <vt:lpstr>Tomorrow’s  Market</vt:lpstr>
      <vt:lpstr>3 ways to sell</vt:lpstr>
      <vt:lpstr>3 ways to sell</vt:lpstr>
      <vt:lpstr>Keeping Track of Money</vt:lpstr>
      <vt:lpstr>are We Ready?</vt:lpstr>
      <vt:lpstr>Day nine</vt:lpstr>
      <vt:lpstr>Today’s Objectives</vt:lpstr>
      <vt:lpstr>Today’s Objectives cont’d</vt:lpstr>
      <vt:lpstr>Slide 60</vt:lpstr>
      <vt:lpstr>Slide 61</vt:lpstr>
      <vt:lpstr>Evaluation</vt:lpstr>
      <vt:lpstr>Day Ten</vt:lpstr>
      <vt:lpstr>Group Evaluation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Badge Builder</dc:title>
  <dc:creator>Megan</dc:creator>
  <cp:lastModifiedBy>megan.rees</cp:lastModifiedBy>
  <cp:revision>412</cp:revision>
  <dcterms:created xsi:type="dcterms:W3CDTF">2009-06-22T05:40:03Z</dcterms:created>
  <dcterms:modified xsi:type="dcterms:W3CDTF">2011-05-10T15:58:58Z</dcterms:modified>
</cp:coreProperties>
</file>