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65"/>
  </p:notesMasterIdLst>
  <p:sldIdLst>
    <p:sldId id="256" r:id="rId2"/>
    <p:sldId id="325" r:id="rId3"/>
    <p:sldId id="271" r:id="rId4"/>
    <p:sldId id="321" r:id="rId5"/>
    <p:sldId id="257" r:id="rId6"/>
    <p:sldId id="266" r:id="rId7"/>
    <p:sldId id="258" r:id="rId8"/>
    <p:sldId id="267" r:id="rId9"/>
    <p:sldId id="259" r:id="rId10"/>
    <p:sldId id="268" r:id="rId11"/>
    <p:sldId id="260" r:id="rId12"/>
    <p:sldId id="269" r:id="rId13"/>
    <p:sldId id="261" r:id="rId14"/>
    <p:sldId id="270" r:id="rId15"/>
    <p:sldId id="350" r:id="rId16"/>
    <p:sldId id="351" r:id="rId17"/>
    <p:sldId id="349" r:id="rId18"/>
    <p:sldId id="265" r:id="rId19"/>
    <p:sldId id="342" r:id="rId20"/>
    <p:sldId id="346" r:id="rId21"/>
    <p:sldId id="276" r:id="rId22"/>
    <p:sldId id="355" r:id="rId23"/>
    <p:sldId id="356" r:id="rId24"/>
    <p:sldId id="357" r:id="rId25"/>
    <p:sldId id="358" r:id="rId26"/>
    <p:sldId id="359" r:id="rId27"/>
    <p:sldId id="361" r:id="rId28"/>
    <p:sldId id="362" r:id="rId29"/>
    <p:sldId id="363" r:id="rId30"/>
    <p:sldId id="364" r:id="rId31"/>
    <p:sldId id="365" r:id="rId32"/>
    <p:sldId id="366" r:id="rId33"/>
    <p:sldId id="368" r:id="rId34"/>
    <p:sldId id="369" r:id="rId35"/>
    <p:sldId id="370" r:id="rId36"/>
    <p:sldId id="371" r:id="rId37"/>
    <p:sldId id="372" r:id="rId38"/>
    <p:sldId id="373" r:id="rId39"/>
    <p:sldId id="330" r:id="rId40"/>
    <p:sldId id="331" r:id="rId41"/>
    <p:sldId id="332" r:id="rId42"/>
    <p:sldId id="333" r:id="rId43"/>
    <p:sldId id="380" r:id="rId44"/>
    <p:sldId id="381" r:id="rId45"/>
    <p:sldId id="336" r:id="rId46"/>
    <p:sldId id="337" r:id="rId47"/>
    <p:sldId id="338" r:id="rId48"/>
    <p:sldId id="385" r:id="rId49"/>
    <p:sldId id="384" r:id="rId50"/>
    <p:sldId id="314" r:id="rId51"/>
    <p:sldId id="299" r:id="rId52"/>
    <p:sldId id="323" r:id="rId53"/>
    <p:sldId id="308" r:id="rId54"/>
    <p:sldId id="377" r:id="rId55"/>
    <p:sldId id="297" r:id="rId56"/>
    <p:sldId id="300" r:id="rId57"/>
    <p:sldId id="301" r:id="rId58"/>
    <p:sldId id="341" r:id="rId59"/>
    <p:sldId id="302" r:id="rId60"/>
    <p:sldId id="303" r:id="rId61"/>
    <p:sldId id="304" r:id="rId62"/>
    <p:sldId id="305" r:id="rId63"/>
    <p:sldId id="306" r:id="rId6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773"/>
    <a:srgbClr val="615F03"/>
    <a:srgbClr val="B2AE0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4532" autoAdjust="0"/>
  </p:normalViewPr>
  <p:slideViewPr>
    <p:cSldViewPr>
      <p:cViewPr>
        <p:scale>
          <a:sx n="91" d="100"/>
          <a:sy n="91" d="100"/>
        </p:scale>
        <p:origin x="-78" y="-24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megan.rees\My%20Documents\aCTE%20Intro\Simulations\Badge%20Builder\BUSINESS%20PLAN%20Practic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Market Share</a:t>
            </a:r>
          </a:p>
        </c:rich>
      </c:tx>
      <c:layout/>
    </c:title>
    <c:plotArea>
      <c:layout/>
      <c:barChart>
        <c:barDir val="col"/>
        <c:grouping val="clustered"/>
        <c:ser>
          <c:idx val="0"/>
          <c:order val="0"/>
          <c:tx>
            <c:strRef>
              <c:f>'Step Four'!$C$6</c:f>
              <c:strCache>
                <c:ptCount val="1"/>
                <c:pt idx="0">
                  <c:v>Amount Made</c:v>
                </c:pt>
              </c:strCache>
            </c:strRef>
          </c:tx>
          <c:dPt>
            <c:idx val="5"/>
            <c:spPr>
              <a:solidFill>
                <a:schemeClr val="accent3">
                  <a:lumMod val="20000"/>
                  <a:lumOff val="80000"/>
                </a:schemeClr>
              </a:solidFill>
            </c:spPr>
          </c:dPt>
          <c:cat>
            <c:strRef>
              <c:f>'Step Four'!$B$7:$B$13</c:f>
              <c:strCache>
                <c:ptCount val="7"/>
                <c:pt idx="0">
                  <c:v>Group 1</c:v>
                </c:pt>
                <c:pt idx="1">
                  <c:v>Group 2</c:v>
                </c:pt>
                <c:pt idx="2">
                  <c:v>Group 3</c:v>
                </c:pt>
                <c:pt idx="3">
                  <c:v>Group 4</c:v>
                </c:pt>
                <c:pt idx="4">
                  <c:v>Group 5</c:v>
                </c:pt>
                <c:pt idx="5">
                  <c:v>Group 6</c:v>
                </c:pt>
                <c:pt idx="6">
                  <c:v>Group 7</c:v>
                </c:pt>
              </c:strCache>
            </c:strRef>
          </c:cat>
          <c:val>
            <c:numRef>
              <c:f>'Step Four'!$C$7:$C$13</c:f>
              <c:numCache>
                <c:formatCode>_("$"* #,##0.00_);_("$"* \(#,##0.00\);_("$"* "-"??_);_(@_)</c:formatCode>
                <c:ptCount val="7"/>
                <c:pt idx="0">
                  <c:v>10000</c:v>
                </c:pt>
                <c:pt idx="1">
                  <c:v>8000</c:v>
                </c:pt>
                <c:pt idx="2">
                  <c:v>5200</c:v>
                </c:pt>
                <c:pt idx="3">
                  <c:v>3200</c:v>
                </c:pt>
                <c:pt idx="4">
                  <c:v>1500</c:v>
                </c:pt>
                <c:pt idx="5">
                  <c:v>6900</c:v>
                </c:pt>
                <c:pt idx="6">
                  <c:v>6700</c:v>
                </c:pt>
              </c:numCache>
            </c:numRef>
          </c:val>
        </c:ser>
        <c:gapWidth val="75"/>
        <c:overlap val="-25"/>
        <c:axId val="143860480"/>
        <c:axId val="143862016"/>
      </c:barChart>
      <c:lineChart>
        <c:grouping val="standard"/>
        <c:ser>
          <c:idx val="1"/>
          <c:order val="1"/>
          <c:tx>
            <c:strRef>
              <c:f>'Step Four'!$D$6</c:f>
              <c:strCache>
                <c:ptCount val="1"/>
                <c:pt idx="0">
                  <c:v>Number Sold</c:v>
                </c:pt>
              </c:strCache>
            </c:strRef>
          </c:tx>
          <c:marker>
            <c:symbol val="none"/>
          </c:marker>
          <c:cat>
            <c:strRef>
              <c:f>'Step Four'!$B$7:$B$13</c:f>
              <c:strCache>
                <c:ptCount val="7"/>
                <c:pt idx="0">
                  <c:v>Group 1</c:v>
                </c:pt>
                <c:pt idx="1">
                  <c:v>Group 2</c:v>
                </c:pt>
                <c:pt idx="2">
                  <c:v>Group 3</c:v>
                </c:pt>
                <c:pt idx="3">
                  <c:v>Group 4</c:v>
                </c:pt>
                <c:pt idx="4">
                  <c:v>Group 5</c:v>
                </c:pt>
                <c:pt idx="5">
                  <c:v>Group 6</c:v>
                </c:pt>
                <c:pt idx="6">
                  <c:v>Group 7</c:v>
                </c:pt>
              </c:strCache>
            </c:strRef>
          </c:cat>
          <c:val>
            <c:numRef>
              <c:f>'Step Four'!$D$7:$D$13</c:f>
              <c:numCache>
                <c:formatCode>General</c:formatCode>
                <c:ptCount val="7"/>
                <c:pt idx="0">
                  <c:v>22</c:v>
                </c:pt>
                <c:pt idx="1">
                  <c:v>16</c:v>
                </c:pt>
                <c:pt idx="2">
                  <c:v>10</c:v>
                </c:pt>
                <c:pt idx="3">
                  <c:v>9</c:v>
                </c:pt>
                <c:pt idx="4">
                  <c:v>7</c:v>
                </c:pt>
                <c:pt idx="5">
                  <c:v>13</c:v>
                </c:pt>
                <c:pt idx="6">
                  <c:v>15</c:v>
                </c:pt>
              </c:numCache>
            </c:numRef>
          </c:val>
        </c:ser>
        <c:marker val="1"/>
        <c:axId val="143873536"/>
        <c:axId val="143872000"/>
      </c:lineChart>
      <c:catAx>
        <c:axId val="143860480"/>
        <c:scaling>
          <c:orientation val="minMax"/>
        </c:scaling>
        <c:axPos val="b"/>
        <c:majorTickMark val="none"/>
        <c:tickLblPos val="nextTo"/>
        <c:crossAx val="143862016"/>
        <c:crosses val="autoZero"/>
        <c:auto val="1"/>
        <c:lblAlgn val="ctr"/>
        <c:lblOffset val="100"/>
      </c:catAx>
      <c:valAx>
        <c:axId val="143862016"/>
        <c:scaling>
          <c:orientation val="minMax"/>
        </c:scaling>
        <c:axPos val="l"/>
        <c:majorGridlines/>
        <c:numFmt formatCode="_(&quot;$&quot;* #,##0.00_);_(&quot;$&quot;* \(#,##0.00\);_(&quot;$&quot;* &quot;-&quot;??_);_(@_)" sourceLinked="1"/>
        <c:majorTickMark val="none"/>
        <c:tickLblPos val="nextTo"/>
        <c:spPr>
          <a:ln w="9525">
            <a:noFill/>
          </a:ln>
        </c:spPr>
        <c:crossAx val="143860480"/>
        <c:crosses val="autoZero"/>
        <c:crossBetween val="between"/>
      </c:valAx>
      <c:valAx>
        <c:axId val="143872000"/>
        <c:scaling>
          <c:orientation val="minMax"/>
        </c:scaling>
        <c:axPos val="r"/>
        <c:numFmt formatCode="General" sourceLinked="1"/>
        <c:tickLblPos val="nextTo"/>
        <c:crossAx val="143873536"/>
        <c:crosses val="max"/>
        <c:crossBetween val="between"/>
      </c:valAx>
      <c:catAx>
        <c:axId val="143873536"/>
        <c:scaling>
          <c:orientation val="minMax"/>
        </c:scaling>
        <c:delete val="1"/>
        <c:axPos val="b"/>
        <c:tickLblPos val="none"/>
        <c:crossAx val="143872000"/>
        <c:crosses val="autoZero"/>
        <c:auto val="1"/>
        <c:lblAlgn val="ctr"/>
        <c:lblOffset val="100"/>
      </c:catAx>
    </c:plotArea>
    <c:legend>
      <c:legendPos val="b"/>
      <c:layout/>
    </c:legend>
    <c:plotVisOnly val="1"/>
    <c:dispBlanksAs val="gap"/>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BF900F-6844-4A11-90D6-684FC1128A33}" type="datetimeFigureOut">
              <a:rPr lang="en-US" smtClean="0"/>
              <a:pPr/>
              <a:t>5/16/2012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85A153-E8B6-4CB6-9FBD-F3DDEE46E56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45</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47</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48</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49</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50</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51</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52</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53</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54</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55</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56</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57</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58</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59</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60</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61</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76D9C1-E2D8-42AF-AD72-3E3304C3E3FE}" type="datetimeFigureOut">
              <a:rPr lang="en-US" smtClean="0"/>
              <a:pPr/>
              <a:t>5/16/2012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76D9C1-E2D8-42AF-AD72-3E3304C3E3FE}" type="datetimeFigureOut">
              <a:rPr lang="en-US" smtClean="0"/>
              <a:pPr/>
              <a:t>5/16/2012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76D9C1-E2D8-42AF-AD72-3E3304C3E3FE}" type="datetimeFigureOut">
              <a:rPr lang="en-US" smtClean="0"/>
              <a:pPr/>
              <a:t>5/16/2012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76D9C1-E2D8-42AF-AD72-3E3304C3E3FE}" type="datetimeFigureOut">
              <a:rPr lang="en-US" smtClean="0"/>
              <a:pPr/>
              <a:t>5/16/2012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376D9C1-E2D8-42AF-AD72-3E3304C3E3FE}" type="datetimeFigureOut">
              <a:rPr lang="en-US" smtClean="0"/>
              <a:pPr/>
              <a:t>5/16/2012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76D9C1-E2D8-42AF-AD72-3E3304C3E3FE}" type="datetimeFigureOut">
              <a:rPr lang="en-US" smtClean="0"/>
              <a:pPr/>
              <a:t>5/16/2012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76D9C1-E2D8-42AF-AD72-3E3304C3E3FE}" type="datetimeFigureOut">
              <a:rPr lang="en-US" smtClean="0"/>
              <a:pPr/>
              <a:t>5/16/2012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76D9C1-E2D8-42AF-AD72-3E3304C3E3FE}" type="datetimeFigureOut">
              <a:rPr lang="en-US" smtClean="0"/>
              <a:pPr/>
              <a:t>5/16/2012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76D9C1-E2D8-42AF-AD72-3E3304C3E3FE}" type="datetimeFigureOut">
              <a:rPr lang="en-US" smtClean="0"/>
              <a:pPr/>
              <a:t>5/16/2012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76D9C1-E2D8-42AF-AD72-3E3304C3E3FE}" type="datetimeFigureOut">
              <a:rPr lang="en-US" smtClean="0"/>
              <a:pPr/>
              <a:t>5/16/2012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76D9C1-E2D8-42AF-AD72-3E3304C3E3FE}" type="datetimeFigureOut">
              <a:rPr lang="en-US" smtClean="0"/>
              <a:pPr/>
              <a:t>5/16/2012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76D9C1-E2D8-42AF-AD72-3E3304C3E3FE}" type="datetimeFigureOut">
              <a:rPr lang="en-US" smtClean="0"/>
              <a:pPr/>
              <a:t>5/16/2012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FFF2DD-573B-4DA1-B8E0-70D7DD37362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gif"/><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54.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47800" y="3048000"/>
            <a:ext cx="6400800" cy="1752600"/>
          </a:xfrm>
        </p:spPr>
        <p:txBody>
          <a:bodyPr/>
          <a:lstStyle/>
          <a:p>
            <a:r>
              <a:rPr lang="en-US" dirty="0" smtClean="0">
                <a:solidFill>
                  <a:schemeClr val="tx1">
                    <a:lumMod val="95000"/>
                    <a:lumOff val="5000"/>
                  </a:schemeClr>
                </a:solidFill>
              </a:rPr>
              <a:t>By Megan Rees</a:t>
            </a:r>
            <a:endParaRPr lang="en-US" dirty="0">
              <a:solidFill>
                <a:schemeClr val="tx1">
                  <a:lumMod val="95000"/>
                  <a:lumOff val="5000"/>
                </a:schemeClr>
              </a:solidFill>
            </a:endParaRPr>
          </a:p>
        </p:txBody>
      </p:sp>
      <p:pic>
        <p:nvPicPr>
          <p:cNvPr id="11" name="Picture 10" descr="Logo2gif.gif"/>
          <p:cNvPicPr>
            <a:picLocks noChangeAspect="1"/>
          </p:cNvPicPr>
          <p:nvPr/>
        </p:nvPicPr>
        <p:blipFill>
          <a:blip r:embed="rId4" cstate="print"/>
          <a:stretch>
            <a:fillRect/>
          </a:stretch>
        </p:blipFill>
        <p:spPr>
          <a:xfrm>
            <a:off x="0" y="838200"/>
            <a:ext cx="9144000" cy="1866472"/>
          </a:xfrm>
          <a:prstGeom prst="rect">
            <a:avLst/>
          </a:prstGeom>
        </p:spPr>
      </p:pic>
      <p:pic>
        <p:nvPicPr>
          <p:cNvPr id="10" name="Picture 9" descr="getaclue.png"/>
          <p:cNvPicPr>
            <a:picLocks noChangeAspect="1"/>
          </p:cNvPicPr>
          <p:nvPr/>
        </p:nvPicPr>
        <p:blipFill>
          <a:blip r:embed="rId5" cstate="print"/>
          <a:stretch>
            <a:fillRect/>
          </a:stretch>
        </p:blipFill>
        <p:spPr>
          <a:xfrm>
            <a:off x="228600" y="5105400"/>
            <a:ext cx="1524003" cy="1524003"/>
          </a:xfrm>
          <a:prstGeom prst="rect">
            <a:avLst/>
          </a:prstGeom>
        </p:spPr>
      </p:pic>
      <p:pic>
        <p:nvPicPr>
          <p:cNvPr id="13" name="Picture 12" descr="fantastic.png"/>
          <p:cNvPicPr>
            <a:picLocks noChangeAspect="1"/>
          </p:cNvPicPr>
          <p:nvPr/>
        </p:nvPicPr>
        <p:blipFill>
          <a:blip r:embed="rId6" cstate="print"/>
          <a:stretch>
            <a:fillRect/>
          </a:stretch>
        </p:blipFill>
        <p:spPr>
          <a:xfrm>
            <a:off x="4724400" y="3962400"/>
            <a:ext cx="1524003" cy="1524003"/>
          </a:xfrm>
          <a:prstGeom prst="rect">
            <a:avLst/>
          </a:prstGeom>
        </p:spPr>
      </p:pic>
      <p:pic>
        <p:nvPicPr>
          <p:cNvPr id="15" name="Picture 14" descr="princess.png"/>
          <p:cNvPicPr>
            <a:picLocks noChangeAspect="1"/>
          </p:cNvPicPr>
          <p:nvPr/>
        </p:nvPicPr>
        <p:blipFill>
          <a:blip r:embed="rId7" cstate="print"/>
          <a:stretch>
            <a:fillRect/>
          </a:stretch>
        </p:blipFill>
        <p:spPr>
          <a:xfrm>
            <a:off x="3124200" y="5029200"/>
            <a:ext cx="1524003" cy="1524003"/>
          </a:xfrm>
          <a:prstGeom prst="rect">
            <a:avLst/>
          </a:prstGeom>
        </p:spPr>
      </p:pic>
      <p:pic>
        <p:nvPicPr>
          <p:cNvPr id="16" name="Picture 15" descr="Recycle.png"/>
          <p:cNvPicPr>
            <a:picLocks noChangeAspect="1"/>
          </p:cNvPicPr>
          <p:nvPr/>
        </p:nvPicPr>
        <p:blipFill>
          <a:blip r:embed="rId8" cstate="print"/>
          <a:stretch>
            <a:fillRect/>
          </a:stretch>
        </p:blipFill>
        <p:spPr>
          <a:xfrm>
            <a:off x="6172200" y="5029200"/>
            <a:ext cx="1524003" cy="1524003"/>
          </a:xfrm>
          <a:prstGeom prst="rect">
            <a:avLst/>
          </a:prstGeom>
        </p:spPr>
      </p:pic>
      <p:pic>
        <p:nvPicPr>
          <p:cNvPr id="17" name="Picture 16" descr="sleepy.png"/>
          <p:cNvPicPr>
            <a:picLocks noChangeAspect="1"/>
          </p:cNvPicPr>
          <p:nvPr/>
        </p:nvPicPr>
        <p:blipFill>
          <a:blip r:embed="rId9" cstate="print"/>
          <a:stretch>
            <a:fillRect/>
          </a:stretch>
        </p:blipFill>
        <p:spPr>
          <a:xfrm>
            <a:off x="1524000" y="3886200"/>
            <a:ext cx="1524003" cy="1524003"/>
          </a:xfrm>
          <a:prstGeom prst="rect">
            <a:avLst/>
          </a:prstGeom>
        </p:spPr>
      </p:pic>
      <p:pic>
        <p:nvPicPr>
          <p:cNvPr id="18" name="Picture 17" descr="smiley.png"/>
          <p:cNvPicPr>
            <a:picLocks noChangeAspect="1"/>
          </p:cNvPicPr>
          <p:nvPr/>
        </p:nvPicPr>
        <p:blipFill>
          <a:blip r:embed="rId10" cstate="print"/>
          <a:stretch>
            <a:fillRect/>
          </a:stretch>
        </p:blipFill>
        <p:spPr>
          <a:xfrm>
            <a:off x="7162800" y="3657600"/>
            <a:ext cx="1524003" cy="1524003"/>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rgbClr val="615F03"/>
                  </a:solidFill>
                  <a:prstDash val="solid"/>
                </a:ln>
                <a:solidFill>
                  <a:srgbClr val="FAF773"/>
                </a:solidFill>
                <a:latin typeface="SpaceOutOpen" pitchFamily="2" charset="0"/>
              </a:rPr>
              <a:t>Designer</a:t>
            </a:r>
            <a:endParaRPr lang="en-US" sz="4000" b="1" dirty="0">
              <a:ln w="10541" cmpd="sng">
                <a:solidFill>
                  <a:srgbClr val="615F03"/>
                </a:solidFill>
                <a:prstDash val="solid"/>
              </a:ln>
              <a:solidFill>
                <a:srgbClr val="FAF773"/>
              </a:solidFill>
              <a:latin typeface="SpaceOutOpen" pitchFamily="2" charset="0"/>
            </a:endParaRPr>
          </a:p>
        </p:txBody>
      </p:sp>
      <p:sp>
        <p:nvSpPr>
          <p:cNvPr id="3" name="Content Placeholder 2"/>
          <p:cNvSpPr>
            <a:spLocks noGrp="1"/>
          </p:cNvSpPr>
          <p:nvPr>
            <p:ph idx="1"/>
          </p:nvPr>
        </p:nvSpPr>
        <p:spPr/>
        <p:txBody>
          <a:bodyPr>
            <a:noAutofit/>
          </a:bodyPr>
          <a:lstStyle/>
          <a:p>
            <a:pPr lvl="0"/>
            <a:r>
              <a:rPr lang="en-US" sz="2800" dirty="0" smtClean="0"/>
              <a:t>Create company logo in Power Point, save it</a:t>
            </a:r>
          </a:p>
          <a:p>
            <a:pPr lvl="0"/>
            <a:r>
              <a:rPr lang="en-US" sz="2800" dirty="0" smtClean="0"/>
              <a:t>Design buttons on Design Brainstorm</a:t>
            </a:r>
            <a:endParaRPr lang="en-US" sz="2800" dirty="0"/>
          </a:p>
          <a:p>
            <a:pPr lvl="0"/>
            <a:r>
              <a:rPr lang="en-US" sz="2800" dirty="0" smtClean="0"/>
              <a:t>Create button designs in Print Shop</a:t>
            </a:r>
          </a:p>
          <a:p>
            <a:pPr lvl="0"/>
            <a:r>
              <a:rPr lang="en-US" sz="2800" dirty="0" smtClean="0"/>
              <a:t>Help with posters &amp; promotions</a:t>
            </a:r>
            <a:endParaRPr lang="en-US" sz="2800" dirty="0" smtClean="0"/>
          </a:p>
          <a:p>
            <a:pPr lvl="0"/>
            <a:r>
              <a:rPr lang="en-US" sz="2800" dirty="0" smtClean="0"/>
              <a:t>Print </a:t>
            </a:r>
            <a:r>
              <a:rPr lang="en-US" sz="2800" dirty="0" smtClean="0"/>
              <a:t>orders</a:t>
            </a:r>
          </a:p>
        </p:txBody>
      </p:sp>
      <p:pic>
        <p:nvPicPr>
          <p:cNvPr id="6" name="Picture 5" descr="DesignerG.gif"/>
          <p:cNvPicPr>
            <a:picLocks noChangeAspect="1"/>
          </p:cNvPicPr>
          <p:nvPr/>
        </p:nvPicPr>
        <p:blipFill>
          <a:blip r:embed="rId3" cstate="print"/>
          <a:stretch>
            <a:fillRect/>
          </a:stretch>
        </p:blipFill>
        <p:spPr>
          <a:xfrm>
            <a:off x="228600" y="304800"/>
            <a:ext cx="1066800" cy="110098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chemeClr val="accent3">
                      <a:lumMod val="50000"/>
                    </a:schemeClr>
                  </a:solidFill>
                  <a:prstDash val="solid"/>
                </a:ln>
                <a:solidFill>
                  <a:srgbClr val="00B0F0"/>
                </a:solidFill>
                <a:latin typeface="SpaceOutOpen" pitchFamily="2" charset="0"/>
              </a:rPr>
              <a:t>Manufacturer</a:t>
            </a:r>
            <a:endParaRPr lang="en-US" sz="4000" b="1" dirty="0">
              <a:ln w="10541" cmpd="sng">
                <a:solidFill>
                  <a:schemeClr val="accent3">
                    <a:lumMod val="50000"/>
                  </a:schemeClr>
                </a:solidFill>
                <a:prstDash val="solid"/>
              </a:ln>
              <a:solidFill>
                <a:srgbClr val="00B0F0"/>
              </a:solidFill>
              <a:latin typeface="SpaceOutOpen" pitchFamily="2" charset="0"/>
            </a:endParaRPr>
          </a:p>
        </p:txBody>
      </p:sp>
      <p:sp>
        <p:nvSpPr>
          <p:cNvPr id="3" name="Content Placeholder 2"/>
          <p:cNvSpPr>
            <a:spLocks noGrp="1"/>
          </p:cNvSpPr>
          <p:nvPr>
            <p:ph idx="1"/>
          </p:nvPr>
        </p:nvSpPr>
        <p:spPr/>
        <p:txBody>
          <a:bodyPr>
            <a:noAutofit/>
          </a:bodyPr>
          <a:lstStyle/>
          <a:p>
            <a:r>
              <a:rPr lang="en-US" sz="2600" i="1" dirty="0"/>
              <a:t>Desired Characteristics</a:t>
            </a:r>
            <a:r>
              <a:rPr lang="en-US" sz="2600" dirty="0"/>
              <a:t>: DOER/HELPER.  You love to move and get your heart-rate pumping! You are good with your hands, often able to fix things that others cannot. Whenever you have a project in school that is hands-on, you find yourself able to do well. You run machines with ease and can go at a good pace, with an eye for detail.</a:t>
            </a:r>
          </a:p>
          <a:p>
            <a:r>
              <a:rPr lang="en-US" sz="2600" i="1" dirty="0"/>
              <a:t>Duties: </a:t>
            </a:r>
            <a:r>
              <a:rPr lang="en-US" sz="2600" dirty="0"/>
              <a:t>As the manufacturer, you will be in charge of making the product for your company. Being good with your hands, you are able to operate the machinery with ease and without making costly mistakes. You will mass produce the product quickly and efficiently. </a:t>
            </a:r>
          </a:p>
        </p:txBody>
      </p:sp>
      <p:pic>
        <p:nvPicPr>
          <p:cNvPr id="9" name="Picture 8" descr="ManufG.gif"/>
          <p:cNvPicPr>
            <a:picLocks noChangeAspect="1"/>
          </p:cNvPicPr>
          <p:nvPr/>
        </p:nvPicPr>
        <p:blipFill>
          <a:blip r:embed="rId3" cstate="print"/>
          <a:stretch>
            <a:fillRect/>
          </a:stretch>
        </p:blipFill>
        <p:spPr>
          <a:xfrm>
            <a:off x="228600" y="304800"/>
            <a:ext cx="1071562" cy="11058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295400"/>
            <a:ext cx="8229600" cy="4525963"/>
          </a:xfrm>
        </p:spPr>
        <p:txBody>
          <a:bodyPr>
            <a:noAutofit/>
          </a:bodyPr>
          <a:lstStyle/>
          <a:p>
            <a:pPr lvl="0"/>
            <a:r>
              <a:rPr lang="en-US" sz="2800" dirty="0" smtClean="0"/>
              <a:t>Read over “How to Make a Button” in Student Common/Badge Builder</a:t>
            </a:r>
          </a:p>
          <a:p>
            <a:pPr lvl="0"/>
            <a:r>
              <a:rPr lang="en-US" sz="2800" dirty="0" smtClean="0"/>
              <a:t>Make all Badges with the badge machine</a:t>
            </a:r>
          </a:p>
          <a:p>
            <a:pPr lvl="1"/>
            <a:r>
              <a:rPr lang="en-US" sz="2400" dirty="0" smtClean="0"/>
              <a:t>Don’t make any costly mistakes!</a:t>
            </a:r>
          </a:p>
          <a:p>
            <a:pPr lvl="0"/>
            <a:r>
              <a:rPr lang="en-US" sz="2800" dirty="0" smtClean="0"/>
              <a:t>Keep </a:t>
            </a:r>
            <a:r>
              <a:rPr lang="en-US" sz="2800" dirty="0"/>
              <a:t>track of money at the </a:t>
            </a:r>
            <a:r>
              <a:rPr lang="en-US" sz="2800" dirty="0" smtClean="0"/>
              <a:t>Market</a:t>
            </a:r>
          </a:p>
          <a:p>
            <a:pPr lvl="0"/>
            <a:r>
              <a:rPr lang="en-US" sz="2800" dirty="0" smtClean="0"/>
              <a:t>Do all cutting and pasting for packet and poster</a:t>
            </a:r>
          </a:p>
          <a:p>
            <a:r>
              <a:rPr lang="en-US" sz="2800" dirty="0" smtClean="0"/>
              <a:t>Prepare </a:t>
            </a:r>
            <a:r>
              <a:rPr lang="en-US" sz="2800" dirty="0" smtClean="0"/>
              <a:t>extra designs—cut and ready for orders</a:t>
            </a:r>
          </a:p>
          <a:p>
            <a:r>
              <a:rPr lang="en-US" sz="2800" dirty="0" smtClean="0"/>
              <a:t>All “delivery” type jobs</a:t>
            </a:r>
          </a:p>
          <a:p>
            <a:pPr lvl="0">
              <a:buNone/>
            </a:pPr>
            <a:endParaRPr lang="en-US" sz="2800" dirty="0" smtClean="0"/>
          </a:p>
        </p:txBody>
      </p:sp>
      <p:sp>
        <p:nvSpPr>
          <p:cNvPr id="7"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chemeClr val="accent3">
                      <a:lumMod val="50000"/>
                    </a:schemeClr>
                  </a:solidFill>
                  <a:prstDash val="solid"/>
                </a:ln>
                <a:solidFill>
                  <a:srgbClr val="00B0F0"/>
                </a:solidFill>
                <a:latin typeface="SpaceOutOpen" pitchFamily="2" charset="0"/>
              </a:rPr>
              <a:t>Manufacturer</a:t>
            </a:r>
            <a:endParaRPr lang="en-US" sz="4000" b="1" dirty="0">
              <a:ln w="10541" cmpd="sng">
                <a:solidFill>
                  <a:schemeClr val="accent3">
                    <a:lumMod val="50000"/>
                  </a:schemeClr>
                </a:solidFill>
                <a:prstDash val="solid"/>
              </a:ln>
              <a:solidFill>
                <a:srgbClr val="00B0F0"/>
              </a:solidFill>
              <a:latin typeface="SpaceOutOpen" pitchFamily="2" charset="0"/>
            </a:endParaRPr>
          </a:p>
        </p:txBody>
      </p:sp>
      <p:pic>
        <p:nvPicPr>
          <p:cNvPr id="8" name="Picture 7" descr="ManufG.gif"/>
          <p:cNvPicPr>
            <a:picLocks noChangeAspect="1"/>
          </p:cNvPicPr>
          <p:nvPr/>
        </p:nvPicPr>
        <p:blipFill>
          <a:blip r:embed="rId3" cstate="print"/>
          <a:stretch>
            <a:fillRect/>
          </a:stretch>
        </p:blipFill>
        <p:spPr>
          <a:xfrm>
            <a:off x="228600" y="304800"/>
            <a:ext cx="1071562" cy="11058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edge">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edg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edge">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edg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edge">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chemeClr val="accent4">
                      <a:lumMod val="50000"/>
                    </a:schemeClr>
                  </a:solidFill>
                  <a:prstDash val="solid"/>
                </a:ln>
                <a:solidFill>
                  <a:schemeClr val="accent4">
                    <a:lumMod val="40000"/>
                    <a:lumOff val="60000"/>
                  </a:schemeClr>
                </a:solidFill>
                <a:latin typeface="SpaceOutOpen" pitchFamily="2" charset="0"/>
              </a:rPr>
              <a:t>Salesman</a:t>
            </a:r>
            <a:endParaRPr lang="en-US" sz="4000" b="1" dirty="0">
              <a:ln w="10541" cmpd="sng">
                <a:solidFill>
                  <a:schemeClr val="accent4">
                    <a:lumMod val="50000"/>
                  </a:schemeClr>
                </a:solidFill>
                <a:prstDash val="solid"/>
              </a:ln>
              <a:solidFill>
                <a:schemeClr val="accent4">
                  <a:lumMod val="40000"/>
                  <a:lumOff val="60000"/>
                </a:schemeClr>
              </a:solidFill>
              <a:latin typeface="SpaceOutOpen" pitchFamily="2" charset="0"/>
            </a:endParaRPr>
          </a:p>
        </p:txBody>
      </p:sp>
      <p:sp>
        <p:nvSpPr>
          <p:cNvPr id="3" name="Content Placeholder 2"/>
          <p:cNvSpPr>
            <a:spLocks noGrp="1"/>
          </p:cNvSpPr>
          <p:nvPr>
            <p:ph idx="1"/>
          </p:nvPr>
        </p:nvSpPr>
        <p:spPr/>
        <p:txBody>
          <a:bodyPr>
            <a:noAutofit/>
          </a:bodyPr>
          <a:lstStyle/>
          <a:p>
            <a:r>
              <a:rPr lang="en-US" sz="2300" i="1" dirty="0"/>
              <a:t>Desired Characteristics</a:t>
            </a:r>
            <a:r>
              <a:rPr lang="en-US" sz="2300" dirty="0"/>
              <a:t>: PERSUADER/HELPER.  You are outgoing and love being in front of a crowd. You </a:t>
            </a:r>
            <a:r>
              <a:rPr lang="en-US" sz="2300" dirty="0" smtClean="0"/>
              <a:t>don’t mind </a:t>
            </a:r>
            <a:r>
              <a:rPr lang="en-US" sz="2300" dirty="0"/>
              <a:t>talking to people you don’t know—in fact, you enjoy it! You love it when you say something funny and everyone laughs! You are a “people-person” and have no trouble relating to strangers. Sometimes you are loud or obnoxious, but people seem to like it! You can talk someone into just about anything.</a:t>
            </a:r>
          </a:p>
          <a:p>
            <a:r>
              <a:rPr lang="en-US" sz="2300" i="1" dirty="0"/>
              <a:t>Duties: </a:t>
            </a:r>
            <a:r>
              <a:rPr lang="en-US" sz="2300" dirty="0"/>
              <a:t>As the Salesman, it is your responsibility to be aware of the marketable characteristics of the product you are selling. You know every product line well, and can’t wait to persuade everyone you see into buying them! You will talk to potential customers and ensure that they know what you have to offer. Then you will do everything you can to make them buy it!</a:t>
            </a:r>
          </a:p>
        </p:txBody>
      </p:sp>
      <p:pic>
        <p:nvPicPr>
          <p:cNvPr id="7" name="Picture 6" descr="SalesmanG.gif"/>
          <p:cNvPicPr>
            <a:picLocks noChangeAspect="1"/>
          </p:cNvPicPr>
          <p:nvPr/>
        </p:nvPicPr>
        <p:blipFill>
          <a:blip r:embed="rId3" cstate="print"/>
          <a:stretch>
            <a:fillRect/>
          </a:stretch>
        </p:blipFill>
        <p:spPr>
          <a:xfrm>
            <a:off x="228600" y="304800"/>
            <a:ext cx="1143000" cy="11796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lvl="0"/>
            <a:r>
              <a:rPr lang="en-US" sz="2800" dirty="0" smtClean="0"/>
              <a:t>Ensure Design Brainstorm is filled out in packet</a:t>
            </a:r>
          </a:p>
          <a:p>
            <a:pPr lvl="0"/>
            <a:r>
              <a:rPr lang="en-US" sz="2800" dirty="0" smtClean="0"/>
              <a:t>Get Design Plan approved</a:t>
            </a:r>
          </a:p>
          <a:p>
            <a:pPr lvl="0"/>
            <a:r>
              <a:rPr lang="en-US" sz="2800" dirty="0" smtClean="0"/>
              <a:t>Cut out buttons with circle cutter</a:t>
            </a:r>
          </a:p>
          <a:p>
            <a:pPr lvl="0"/>
            <a:r>
              <a:rPr lang="en-US" sz="2800" dirty="0" smtClean="0"/>
              <a:t>Make posters in Print Shop</a:t>
            </a:r>
          </a:p>
          <a:p>
            <a:pPr lvl="0"/>
            <a:r>
              <a:rPr lang="en-US" sz="2800" dirty="0" smtClean="0"/>
              <a:t>Sell product at the market—talk to people, get sales.</a:t>
            </a:r>
          </a:p>
          <a:p>
            <a:pPr lvl="0"/>
            <a:r>
              <a:rPr lang="en-US" sz="2800" dirty="0" smtClean="0"/>
              <a:t>Encourage people to vote for your badges online.</a:t>
            </a:r>
          </a:p>
        </p:txBody>
      </p:sp>
      <p:sp>
        <p:nvSpPr>
          <p:cNvPr id="8"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chemeClr val="accent4">
                      <a:lumMod val="50000"/>
                    </a:schemeClr>
                  </a:solidFill>
                  <a:prstDash val="solid"/>
                </a:ln>
                <a:solidFill>
                  <a:schemeClr val="accent4">
                    <a:lumMod val="40000"/>
                    <a:lumOff val="60000"/>
                  </a:schemeClr>
                </a:solidFill>
                <a:latin typeface="SpaceOutOpen" pitchFamily="2" charset="0"/>
              </a:rPr>
              <a:t>Salesman</a:t>
            </a:r>
            <a:endParaRPr lang="en-US" sz="4000" b="1" dirty="0">
              <a:ln w="10541" cmpd="sng">
                <a:solidFill>
                  <a:schemeClr val="accent4">
                    <a:lumMod val="50000"/>
                  </a:schemeClr>
                </a:solidFill>
                <a:prstDash val="solid"/>
              </a:ln>
              <a:solidFill>
                <a:schemeClr val="accent4">
                  <a:lumMod val="40000"/>
                  <a:lumOff val="60000"/>
                </a:schemeClr>
              </a:solidFill>
              <a:latin typeface="SpaceOutOpen" pitchFamily="2" charset="0"/>
            </a:endParaRPr>
          </a:p>
        </p:txBody>
      </p:sp>
      <p:pic>
        <p:nvPicPr>
          <p:cNvPr id="9" name="Picture 8" descr="SalesmanG.gif"/>
          <p:cNvPicPr>
            <a:picLocks noChangeAspect="1"/>
          </p:cNvPicPr>
          <p:nvPr/>
        </p:nvPicPr>
        <p:blipFill>
          <a:blip r:embed="rId3" cstate="print"/>
          <a:stretch>
            <a:fillRect/>
          </a:stretch>
        </p:blipFill>
        <p:spPr>
          <a:xfrm>
            <a:off x="228600" y="304800"/>
            <a:ext cx="1143000" cy="11796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3">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SpaceOutOpen" pitchFamily="2" charset="0"/>
              </a:rPr>
              <a:t>How is it graded?</a:t>
            </a:r>
            <a:endParaRPr lang="en-US" dirty="0">
              <a:latin typeface="SpaceOutOpen" pitchFamily="2" charset="0"/>
            </a:endParaRPr>
          </a:p>
        </p:txBody>
      </p:sp>
      <p:sp>
        <p:nvSpPr>
          <p:cNvPr id="3" name="Content Placeholder 2"/>
          <p:cNvSpPr>
            <a:spLocks noGrp="1"/>
          </p:cNvSpPr>
          <p:nvPr>
            <p:ph idx="1"/>
          </p:nvPr>
        </p:nvSpPr>
        <p:spPr>
          <a:xfrm>
            <a:off x="533400" y="1219200"/>
            <a:ext cx="8229600" cy="4953000"/>
          </a:xfrm>
        </p:spPr>
        <p:txBody>
          <a:bodyPr>
            <a:normAutofit fontScale="77500" lnSpcReduction="20000"/>
          </a:bodyPr>
          <a:lstStyle/>
          <a:p>
            <a:r>
              <a:rPr lang="en-US" dirty="0" smtClean="0"/>
              <a:t>You will be graded as both a group, and then as an individual. Your group grade will include:</a:t>
            </a:r>
          </a:p>
          <a:p>
            <a:pPr lvl="1"/>
            <a:r>
              <a:rPr lang="en-US" dirty="0" smtClean="0"/>
              <a:t>Business Plan (50 pts) President</a:t>
            </a:r>
          </a:p>
          <a:p>
            <a:pPr lvl="1"/>
            <a:r>
              <a:rPr lang="en-US" dirty="0" smtClean="0"/>
              <a:t>Packet (100 pts) Admin. Assistant</a:t>
            </a:r>
          </a:p>
          <a:p>
            <a:pPr lvl="1"/>
            <a:r>
              <a:rPr lang="en-US" dirty="0" smtClean="0"/>
              <a:t>Logo (10 pts) Designer</a:t>
            </a:r>
          </a:p>
          <a:p>
            <a:pPr lvl="1"/>
            <a:r>
              <a:rPr lang="en-US" dirty="0" smtClean="0"/>
              <a:t>Poster (50 pts)  Salesman</a:t>
            </a:r>
          </a:p>
          <a:p>
            <a:pPr lvl="1"/>
            <a:r>
              <a:rPr lang="en-US" dirty="0" smtClean="0"/>
              <a:t>Badges (10 pts) Manufacturer</a:t>
            </a:r>
          </a:p>
          <a:p>
            <a:r>
              <a:rPr lang="en-US" dirty="0" smtClean="0"/>
              <a:t>All group members get the same grade on these assignments. </a:t>
            </a:r>
          </a:p>
          <a:p>
            <a:r>
              <a:rPr lang="en-US" dirty="0" smtClean="0"/>
              <a:t>You will then get an individual score based on a Group Evaluation taken on Day 10. This is a grade your group will give you based on how well you worked and contributed. </a:t>
            </a:r>
          </a:p>
          <a:p>
            <a:r>
              <a:rPr lang="en-US" dirty="0" smtClean="0"/>
              <a:t>Report – You will write an individual report about what you learned after it’s all over.</a:t>
            </a:r>
          </a:p>
          <a:p>
            <a:endParaRPr lang="en-US" dirty="0"/>
          </a:p>
        </p:txBody>
      </p:sp>
      <p:sp>
        <p:nvSpPr>
          <p:cNvPr id="5" name="Rectangle 4"/>
          <p:cNvSpPr/>
          <p:nvPr/>
        </p:nvSpPr>
        <p:spPr>
          <a:xfrm>
            <a:off x="4918775" y="2590800"/>
            <a:ext cx="3029997" cy="707886"/>
          </a:xfrm>
          <a:prstGeom prst="rect">
            <a:avLst/>
          </a:prstGeom>
          <a:noFill/>
        </p:spPr>
        <p:txBody>
          <a:bodyPr wrap="none" lIns="91440" tIns="45720" rIns="91440" bIns="45720">
            <a:spAutoFit/>
          </a:bodyPr>
          <a:lstStyle/>
          <a:p>
            <a:pPr algn="ctr"/>
            <a:r>
              <a:rPr lang="en-US" sz="40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Total: 220 pts</a:t>
            </a:r>
            <a:endParaRPr lang="en-US" sz="4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6" name="Rectangle 5"/>
          <p:cNvSpPr/>
          <p:nvPr/>
        </p:nvSpPr>
        <p:spPr>
          <a:xfrm>
            <a:off x="5181600" y="5486400"/>
            <a:ext cx="3029997" cy="707886"/>
          </a:xfrm>
          <a:prstGeom prst="rect">
            <a:avLst/>
          </a:prstGeom>
          <a:noFill/>
        </p:spPr>
        <p:txBody>
          <a:bodyPr wrap="none" lIns="91440" tIns="45720" rIns="91440" bIns="45720">
            <a:spAutoFit/>
          </a:bodyPr>
          <a:lstStyle/>
          <a:p>
            <a:pPr algn="ctr"/>
            <a:r>
              <a:rPr lang="en-US" sz="40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Total: 250 pts</a:t>
            </a:r>
            <a:endParaRPr lang="en-US" sz="4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dissolv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dissolv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dissolve">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dirty="0" smtClean="0">
                <a:latin typeface="SpaceOutOpen" pitchFamily="2" charset="0"/>
              </a:rPr>
              <a:t>Money</a:t>
            </a:r>
            <a:endParaRPr lang="en-US" dirty="0">
              <a:latin typeface="SpaceOutOpen" pitchFamily="2" charset="0"/>
            </a:endParaRPr>
          </a:p>
        </p:txBody>
      </p:sp>
      <p:sp>
        <p:nvSpPr>
          <p:cNvPr id="3" name="Content Placeholder 2"/>
          <p:cNvSpPr>
            <a:spLocks noGrp="1"/>
          </p:cNvSpPr>
          <p:nvPr>
            <p:ph idx="1"/>
          </p:nvPr>
        </p:nvSpPr>
        <p:spPr>
          <a:xfrm>
            <a:off x="533400" y="990600"/>
            <a:ext cx="8229600" cy="4953000"/>
          </a:xfrm>
        </p:spPr>
        <p:txBody>
          <a:bodyPr>
            <a:normAutofit fontScale="85000" lnSpcReduction="10000"/>
          </a:bodyPr>
          <a:lstStyle/>
          <a:p>
            <a:r>
              <a:rPr lang="en-US" dirty="0" smtClean="0"/>
              <a:t>You will be PAID according to how much your group earns based on your sales, entered into your business plan.</a:t>
            </a:r>
          </a:p>
          <a:p>
            <a:r>
              <a:rPr lang="en-US" dirty="0" smtClean="0"/>
              <a:t>Amount in Sales – Production Cost</a:t>
            </a:r>
          </a:p>
          <a:p>
            <a:r>
              <a:rPr lang="en-US" dirty="0" smtClean="0"/>
              <a:t>Add two zeros. (this will be done automatically in your business plan)</a:t>
            </a:r>
          </a:p>
          <a:p>
            <a:r>
              <a:rPr lang="en-US" dirty="0" smtClean="0"/>
              <a:t>Each person in your group will get that amount.</a:t>
            </a:r>
          </a:p>
          <a:p>
            <a:r>
              <a:rPr lang="en-US" dirty="0" smtClean="0"/>
              <a:t>The money is spent at the second auction, held at the end of the quarter. It’s bigger with more items.</a:t>
            </a:r>
          </a:p>
          <a:p>
            <a:r>
              <a:rPr lang="en-US" dirty="0" smtClean="0"/>
              <a:t>The group that wins 1</a:t>
            </a:r>
            <a:r>
              <a:rPr lang="en-US" baseline="30000" dirty="0" smtClean="0"/>
              <a:t>st</a:t>
            </a:r>
            <a:r>
              <a:rPr lang="en-US" dirty="0" smtClean="0"/>
              <a:t> place in each class will have an extra prize—each person in the group can make ANY BADGE they want of their own or their group’s design!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One</a:t>
            </a:r>
            <a:endParaRPr lang="en-US" sz="9600" dirty="0">
              <a:latin typeface="SpaceOutOpen" pitchFamily="2" charset="0"/>
            </a:endParaRPr>
          </a:p>
        </p:txBody>
      </p:sp>
      <p:sp>
        <p:nvSpPr>
          <p:cNvPr id="4" name="Title 1"/>
          <p:cNvSpPr txBox="1">
            <a:spLocks/>
          </p:cNvSpPr>
          <p:nvPr/>
        </p:nvSpPr>
        <p:spPr>
          <a:xfrm>
            <a:off x="381000" y="32766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Know your Company</a:t>
            </a:r>
          </a:p>
        </p:txBody>
      </p:sp>
      <p:pic>
        <p:nvPicPr>
          <p:cNvPr id="6" name="Picture 5" descr="thesepeople.png"/>
          <p:cNvPicPr>
            <a:picLocks noChangeAspect="1"/>
          </p:cNvPicPr>
          <p:nvPr/>
        </p:nvPicPr>
        <p:blipFill>
          <a:blip r:embed="rId3" cstate="print"/>
          <a:stretch>
            <a:fillRect/>
          </a:stretch>
        </p:blipFill>
        <p:spPr>
          <a:xfrm>
            <a:off x="3810000" y="5029200"/>
            <a:ext cx="1524003" cy="1524003"/>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953000" y="533400"/>
            <a:ext cx="2590800" cy="1477328"/>
          </a:xfrm>
          <a:prstGeom prst="rect">
            <a:avLst/>
          </a:prstGeom>
          <a:noFill/>
        </p:spPr>
        <p:txBody>
          <a:bodyPr wrap="square" rtlCol="0">
            <a:spAutoFit/>
          </a:bodyPr>
          <a:lstStyle/>
          <a:p>
            <a:r>
              <a:rPr lang="en-US" dirty="0" smtClean="0"/>
              <a:t>The Admin. Assistant will record absences every day by putting a tally mark in the box provided for each group member.</a:t>
            </a:r>
            <a:endParaRPr lang="en-US" dirty="0"/>
          </a:p>
        </p:txBody>
      </p:sp>
      <p:pic>
        <p:nvPicPr>
          <p:cNvPr id="1026" name="Picture 2"/>
          <p:cNvPicPr>
            <a:picLocks noChangeAspect="1" noChangeArrowheads="1"/>
          </p:cNvPicPr>
          <p:nvPr/>
        </p:nvPicPr>
        <p:blipFill>
          <a:blip r:embed="rId3" cstate="print"/>
          <a:srcRect l="58018" t="17527" r="25566" b="28906"/>
          <a:stretch>
            <a:fillRect/>
          </a:stretch>
        </p:blipFill>
        <p:spPr bwMode="auto">
          <a:xfrm>
            <a:off x="228600" y="228600"/>
            <a:ext cx="4419600" cy="5768655"/>
          </a:xfrm>
          <a:prstGeom prst="rect">
            <a:avLst/>
          </a:prstGeom>
          <a:noFill/>
          <a:ln w="9525">
            <a:noFill/>
            <a:miter lim="800000"/>
            <a:headEnd/>
            <a:tailEnd/>
          </a:ln>
        </p:spPr>
      </p:pic>
      <p:sp>
        <p:nvSpPr>
          <p:cNvPr id="8" name="TextBox 7"/>
          <p:cNvSpPr txBox="1"/>
          <p:nvPr/>
        </p:nvSpPr>
        <p:spPr>
          <a:xfrm>
            <a:off x="4953000" y="3657600"/>
            <a:ext cx="2590800" cy="1200329"/>
          </a:xfrm>
          <a:prstGeom prst="rect">
            <a:avLst/>
          </a:prstGeom>
          <a:noFill/>
        </p:spPr>
        <p:txBody>
          <a:bodyPr wrap="square" rtlCol="0">
            <a:spAutoFit/>
          </a:bodyPr>
          <a:lstStyle/>
          <a:p>
            <a:r>
              <a:rPr lang="en-US" dirty="0" smtClean="0"/>
              <a:t>If there is no Admin Assistant, of if they are absent, the President will do their job.</a:t>
            </a:r>
            <a:endParaRPr lang="en-US" dirty="0"/>
          </a:p>
        </p:txBody>
      </p:sp>
      <p:sp>
        <p:nvSpPr>
          <p:cNvPr id="5" name="TextBox 4"/>
          <p:cNvSpPr txBox="1"/>
          <p:nvPr/>
        </p:nvSpPr>
        <p:spPr>
          <a:xfrm>
            <a:off x="5029200" y="2133600"/>
            <a:ext cx="2590800" cy="1200329"/>
          </a:xfrm>
          <a:prstGeom prst="rect">
            <a:avLst/>
          </a:prstGeom>
          <a:noFill/>
        </p:spPr>
        <p:txBody>
          <a:bodyPr wrap="square" rtlCol="0">
            <a:spAutoFit/>
          </a:bodyPr>
          <a:lstStyle/>
          <a:p>
            <a:r>
              <a:rPr lang="en-US" dirty="0" smtClean="0"/>
              <a:t>Fill it out for EACH DAY—an “A” for absent and a checkmark or X if they are here.</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smtClean="0">
                <a:latin typeface="SpaceOutOpen" pitchFamily="2" charset="0"/>
              </a:rPr>
              <a:t>Student Instructions</a:t>
            </a:r>
            <a:endParaRPr lang="en-US" dirty="0">
              <a:latin typeface="SpaceOutOpen" pitchFamily="2" charset="0"/>
            </a:endParaRPr>
          </a:p>
        </p:txBody>
      </p:sp>
      <p:sp>
        <p:nvSpPr>
          <p:cNvPr id="7" name="Content Placeholder 6"/>
          <p:cNvSpPr>
            <a:spLocks noGrp="1"/>
          </p:cNvSpPr>
          <p:nvPr>
            <p:ph idx="1"/>
          </p:nvPr>
        </p:nvSpPr>
        <p:spPr>
          <a:xfrm>
            <a:off x="304800" y="1676400"/>
            <a:ext cx="4343400" cy="4114800"/>
          </a:xfrm>
        </p:spPr>
        <p:txBody>
          <a:bodyPr>
            <a:normAutofit fontScale="70000" lnSpcReduction="20000"/>
          </a:bodyPr>
          <a:lstStyle/>
          <a:p>
            <a:r>
              <a:rPr lang="en-US" dirty="0" smtClean="0"/>
              <a:t>Pages 3-5 of the packet are very important! The Administrative Assistant will check off each item as they are completed. You may move ahead to the next day if you have finished everything on the current day.</a:t>
            </a:r>
          </a:p>
          <a:p>
            <a:r>
              <a:rPr lang="en-US" dirty="0" smtClean="0"/>
              <a:t>Symbols will tell you who does what—if that person is not there, someone else needs to do that job.</a:t>
            </a:r>
            <a:endParaRPr lang="en-US" dirty="0"/>
          </a:p>
        </p:txBody>
      </p:sp>
      <p:pic>
        <p:nvPicPr>
          <p:cNvPr id="2050" name="Picture 2"/>
          <p:cNvPicPr>
            <a:picLocks noChangeAspect="1" noChangeArrowheads="1"/>
          </p:cNvPicPr>
          <p:nvPr/>
        </p:nvPicPr>
        <p:blipFill>
          <a:blip r:embed="rId3" cstate="print"/>
          <a:srcRect l="58333" t="30449" r="25522" b="15064"/>
          <a:stretch>
            <a:fillRect/>
          </a:stretch>
        </p:blipFill>
        <p:spPr bwMode="auto">
          <a:xfrm>
            <a:off x="4924778" y="1371600"/>
            <a:ext cx="3838222" cy="518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Prep Day</a:t>
            </a:r>
            <a:endParaRPr lang="en-US" sz="9600" dirty="0">
              <a:latin typeface="SpaceOutOpen" pitchFamily="2"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3" name="Content Placeholder 2"/>
          <p:cNvSpPr>
            <a:spLocks noGrp="1"/>
          </p:cNvSpPr>
          <p:nvPr>
            <p:ph idx="1"/>
          </p:nvPr>
        </p:nvSpPr>
        <p:spPr>
          <a:xfrm>
            <a:off x="457200" y="1371601"/>
            <a:ext cx="3810000" cy="4267200"/>
          </a:xfrm>
        </p:spPr>
        <p:txBody>
          <a:bodyPr>
            <a:normAutofit fontScale="55000" lnSpcReduction="20000"/>
          </a:bodyPr>
          <a:lstStyle/>
          <a:p>
            <a:r>
              <a:rPr lang="en-US" dirty="0" smtClean="0"/>
              <a:t>Get to know each member of your group!</a:t>
            </a:r>
          </a:p>
          <a:p>
            <a:r>
              <a:rPr lang="en-US" dirty="0" smtClean="0"/>
              <a:t>Fill out page 3 of your packet together. </a:t>
            </a:r>
          </a:p>
          <a:p>
            <a:r>
              <a:rPr lang="en-US" dirty="0" smtClean="0"/>
              <a:t>Find a name and slogan. </a:t>
            </a:r>
          </a:p>
          <a:p>
            <a:r>
              <a:rPr lang="en-US" dirty="0" smtClean="0"/>
              <a:t>Designer will create logo in Power Point and save it. </a:t>
            </a:r>
          </a:p>
          <a:p>
            <a:r>
              <a:rPr lang="en-US" dirty="0" smtClean="0"/>
              <a:t>Print it, cut it out, and paste it to your packet.</a:t>
            </a:r>
          </a:p>
          <a:p>
            <a:r>
              <a:rPr lang="en-US" dirty="0" smtClean="0"/>
              <a:t>Begin drawing badge designs on the brainstorm page</a:t>
            </a:r>
          </a:p>
          <a:p>
            <a:r>
              <a:rPr lang="en-US" dirty="0" smtClean="0"/>
              <a:t>If there’s time, you can start creating designs in Print Shop—but only after you have drawn it first!</a:t>
            </a:r>
          </a:p>
          <a:p>
            <a:r>
              <a:rPr lang="en-US" dirty="0" smtClean="0"/>
              <a:t>YOU CANNOT USE COPYRIGHTED MATERIAL IN YOUR LOGO DESIGN!!!</a:t>
            </a:r>
            <a:endParaRPr lang="en-US" dirty="0"/>
          </a:p>
        </p:txBody>
      </p:sp>
      <p:pic>
        <p:nvPicPr>
          <p:cNvPr id="4" name="Picture 2"/>
          <p:cNvPicPr>
            <a:picLocks noChangeAspect="1" noChangeArrowheads="1"/>
          </p:cNvPicPr>
          <p:nvPr/>
        </p:nvPicPr>
        <p:blipFill>
          <a:blip r:embed="rId3" cstate="print"/>
          <a:srcRect/>
          <a:stretch>
            <a:fillRect/>
          </a:stretch>
        </p:blipFill>
        <p:spPr bwMode="auto">
          <a:xfrm>
            <a:off x="4419600" y="1143000"/>
            <a:ext cx="4419600" cy="5602800"/>
          </a:xfrm>
          <a:prstGeom prst="rect">
            <a:avLst/>
          </a:prstGeom>
          <a:noFill/>
          <a:ln w="9525">
            <a:noFill/>
            <a:miter lim="800000"/>
            <a:headEnd/>
            <a:tailEnd/>
          </a:ln>
        </p:spPr>
      </p:pic>
      <p:pic>
        <p:nvPicPr>
          <p:cNvPr id="5" name="Content Placeholder 3" descr="ismileback.jpg"/>
          <p:cNvPicPr>
            <a:picLocks noChangeAspect="1"/>
          </p:cNvPicPr>
          <p:nvPr/>
        </p:nvPicPr>
        <p:blipFill>
          <a:blip r:embed="rId4" cstate="print"/>
          <a:stretch>
            <a:fillRect/>
          </a:stretch>
        </p:blipFill>
        <p:spPr>
          <a:xfrm>
            <a:off x="4572000" y="1219200"/>
            <a:ext cx="3969863" cy="54717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Logo Examples</a:t>
            </a:r>
            <a:endParaRPr lang="en-US" dirty="0">
              <a:latin typeface="SpaceOutOpen" pitchFamily="2" charset="0"/>
            </a:endParaRPr>
          </a:p>
        </p:txBody>
      </p:sp>
      <p:grpSp>
        <p:nvGrpSpPr>
          <p:cNvPr id="6" name="Group 5"/>
          <p:cNvGrpSpPr/>
          <p:nvPr/>
        </p:nvGrpSpPr>
        <p:grpSpPr>
          <a:xfrm>
            <a:off x="6172200" y="609600"/>
            <a:ext cx="2667000" cy="2743200"/>
            <a:chOff x="381000" y="1676400"/>
            <a:chExt cx="2667000" cy="2743200"/>
          </a:xfrm>
        </p:grpSpPr>
        <p:sp>
          <p:nvSpPr>
            <p:cNvPr id="4" name="5-Point Star 3"/>
            <p:cNvSpPr/>
            <p:nvPr/>
          </p:nvSpPr>
          <p:spPr>
            <a:xfrm>
              <a:off x="457200" y="1676400"/>
              <a:ext cx="2590800" cy="2743200"/>
            </a:xfrm>
            <a:prstGeom prst="star5">
              <a:avLst/>
            </a:prstGeom>
            <a:gradFill>
              <a:gsLst>
                <a:gs pos="0">
                  <a:srgbClr val="00B050"/>
                </a:gs>
                <a:gs pos="80000">
                  <a:schemeClr val="accent4">
                    <a:shade val="93000"/>
                    <a:satMod val="130000"/>
                  </a:schemeClr>
                </a:gs>
                <a:gs pos="100000">
                  <a:schemeClr val="accent4">
                    <a:shade val="94000"/>
                    <a:satMod val="135000"/>
                  </a:schemeClr>
                </a:gs>
              </a:gsLst>
              <a:lin ang="16200000" scaled="0"/>
            </a:gra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5" name="Down Ribbon 4"/>
            <p:cNvSpPr/>
            <p:nvPr/>
          </p:nvSpPr>
          <p:spPr>
            <a:xfrm>
              <a:off x="381000" y="2971800"/>
              <a:ext cx="2667000" cy="838200"/>
            </a:xfrm>
            <a:prstGeom prst="ribbon">
              <a:avLst/>
            </a:prstGeom>
          </p:spPr>
          <p:style>
            <a:lnRef idx="1">
              <a:schemeClr val="accent4"/>
            </a:lnRef>
            <a:fillRef idx="2">
              <a:schemeClr val="accent4"/>
            </a:fillRef>
            <a:effectRef idx="1">
              <a:schemeClr val="accent4"/>
            </a:effectRef>
            <a:fontRef idx="minor">
              <a:schemeClr val="dk1"/>
            </a:fontRef>
          </p:style>
          <p:txBody>
            <a:bodyPr rtlCol="0"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istral" pitchFamily="66" charset="0"/>
                  <a:cs typeface="Aharoni" pitchFamily="2" charset="-79"/>
                </a:rPr>
                <a:t>Star Badge Inc.</a:t>
              </a:r>
              <a:endPar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istral" pitchFamily="66" charset="0"/>
                <a:cs typeface="Aharoni" pitchFamily="2" charset="-79"/>
              </a:endParaRPr>
            </a:p>
          </p:txBody>
        </p:sp>
      </p:grpSp>
      <p:grpSp>
        <p:nvGrpSpPr>
          <p:cNvPr id="9" name="Group 8"/>
          <p:cNvGrpSpPr/>
          <p:nvPr/>
        </p:nvGrpSpPr>
        <p:grpSpPr>
          <a:xfrm>
            <a:off x="3810000" y="1828800"/>
            <a:ext cx="2097597" cy="2209800"/>
            <a:chOff x="3886200" y="2133600"/>
            <a:chExt cx="2097597" cy="2209800"/>
          </a:xfrm>
        </p:grpSpPr>
        <p:sp>
          <p:nvSpPr>
            <p:cNvPr id="7" name="Moon 6"/>
            <p:cNvSpPr/>
            <p:nvPr/>
          </p:nvSpPr>
          <p:spPr>
            <a:xfrm>
              <a:off x="3886200" y="2133600"/>
              <a:ext cx="1905000" cy="2209800"/>
            </a:xfrm>
            <a:prstGeom prst="moon">
              <a:avLst>
                <a:gd name="adj" fmla="val 26462"/>
              </a:avLst>
            </a:prstGeom>
            <a:effectLst>
              <a:glow rad="228600">
                <a:srgbClr val="FAF773">
                  <a:alpha val="40000"/>
                </a:srgbClr>
              </a:glo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Rectangle 7"/>
            <p:cNvSpPr/>
            <p:nvPr/>
          </p:nvSpPr>
          <p:spPr>
            <a:xfrm>
              <a:off x="4572000" y="2667000"/>
              <a:ext cx="1411797" cy="1200329"/>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en-US" sz="2400" b="1" dirty="0" smtClean="0">
                  <a:ln w="50800">
                    <a:solidFill>
                      <a:schemeClr val="tx1"/>
                    </a:solidFill>
                  </a:ln>
                  <a:solidFill>
                    <a:schemeClr val="bg1">
                      <a:shade val="50000"/>
                    </a:schemeClr>
                  </a:solidFill>
                  <a:effectLst>
                    <a:glow rad="101600">
                      <a:srgbClr val="FFFF00">
                        <a:alpha val="60000"/>
                      </a:srgbClr>
                    </a:glow>
                  </a:effectLst>
                  <a:latin typeface="Island of Misfit Toys" pitchFamily="2" charset="0"/>
                </a:rPr>
                <a:t>Moonlight</a:t>
              </a:r>
            </a:p>
            <a:p>
              <a:pPr algn="ctr"/>
              <a:r>
                <a:rPr lang="en-US" sz="2400" b="1" dirty="0" smtClean="0">
                  <a:ln w="50800">
                    <a:solidFill>
                      <a:schemeClr val="tx1"/>
                    </a:solidFill>
                  </a:ln>
                  <a:solidFill>
                    <a:schemeClr val="bg1">
                      <a:shade val="50000"/>
                    </a:schemeClr>
                  </a:solidFill>
                  <a:effectLst>
                    <a:glow rad="101600">
                      <a:srgbClr val="FFFF00">
                        <a:alpha val="60000"/>
                      </a:srgbClr>
                    </a:glow>
                  </a:effectLst>
                  <a:latin typeface="Island of Misfit Toys" pitchFamily="2" charset="0"/>
                </a:rPr>
                <a:t>Button </a:t>
              </a:r>
            </a:p>
            <a:p>
              <a:pPr algn="ctr"/>
              <a:r>
                <a:rPr lang="en-US" sz="2400" b="1" dirty="0" smtClean="0">
                  <a:ln w="50800">
                    <a:solidFill>
                      <a:schemeClr val="tx1"/>
                    </a:solidFill>
                  </a:ln>
                  <a:solidFill>
                    <a:schemeClr val="bg1">
                      <a:shade val="50000"/>
                    </a:schemeClr>
                  </a:solidFill>
                  <a:effectLst>
                    <a:glow rad="101600">
                      <a:srgbClr val="FFFF00">
                        <a:alpha val="60000"/>
                      </a:srgbClr>
                    </a:glow>
                  </a:effectLst>
                  <a:latin typeface="Island of Misfit Toys" pitchFamily="2" charset="0"/>
                </a:rPr>
                <a:t>Company</a:t>
              </a:r>
              <a:endParaRPr lang="en-US" sz="2400" b="1" dirty="0">
                <a:ln w="50800">
                  <a:solidFill>
                    <a:schemeClr val="tx1"/>
                  </a:solidFill>
                </a:ln>
                <a:solidFill>
                  <a:schemeClr val="bg1">
                    <a:shade val="50000"/>
                  </a:schemeClr>
                </a:solidFill>
                <a:effectLst>
                  <a:glow rad="101600">
                    <a:srgbClr val="FFFF00">
                      <a:alpha val="60000"/>
                    </a:srgbClr>
                  </a:glow>
                </a:effectLst>
                <a:latin typeface="Island of Misfit Toys" pitchFamily="2" charset="0"/>
              </a:endParaRPr>
            </a:p>
          </p:txBody>
        </p:sp>
      </p:grpSp>
      <p:grpSp>
        <p:nvGrpSpPr>
          <p:cNvPr id="13" name="Group 12"/>
          <p:cNvGrpSpPr/>
          <p:nvPr/>
        </p:nvGrpSpPr>
        <p:grpSpPr>
          <a:xfrm>
            <a:off x="5943600" y="3352800"/>
            <a:ext cx="2590799" cy="2442865"/>
            <a:chOff x="6019800" y="2819400"/>
            <a:chExt cx="2590799" cy="2442865"/>
          </a:xfrm>
        </p:grpSpPr>
        <p:pic>
          <p:nvPicPr>
            <p:cNvPr id="25602" name="Picture 2" descr="C:\Users\Megan\AppData\Local\Microsoft\Windows\Temporary Internet Files\Content.IE5\I0H8SQDQ\MCj04379800000[1].wmf"/>
            <p:cNvPicPr>
              <a:picLocks noChangeAspect="1" noChangeArrowheads="1"/>
            </p:cNvPicPr>
            <p:nvPr/>
          </p:nvPicPr>
          <p:blipFill>
            <a:blip r:embed="rId3" cstate="print"/>
            <a:srcRect/>
            <a:stretch>
              <a:fillRect/>
            </a:stretch>
          </p:blipFill>
          <p:spPr bwMode="auto">
            <a:xfrm>
              <a:off x="6324600" y="3200400"/>
              <a:ext cx="1905000" cy="1752600"/>
            </a:xfrm>
            <a:prstGeom prst="rect">
              <a:avLst/>
            </a:prstGeom>
            <a:noFill/>
            <a:effectLst>
              <a:outerShdw blurRad="50800" dist="38100" dir="5400000" algn="t" rotWithShape="0">
                <a:prstClr val="black">
                  <a:alpha val="40000"/>
                </a:prstClr>
              </a:outerShdw>
            </a:effectLst>
          </p:spPr>
        </p:pic>
        <p:sp>
          <p:nvSpPr>
            <p:cNvPr id="11" name="Rectangle 10"/>
            <p:cNvSpPr/>
            <p:nvPr/>
          </p:nvSpPr>
          <p:spPr>
            <a:xfrm>
              <a:off x="6019800" y="2819400"/>
              <a:ext cx="2514599" cy="646331"/>
            </a:xfrm>
            <a:prstGeom prst="rect">
              <a:avLst/>
            </a:prstGeom>
            <a:noFill/>
          </p:spPr>
          <p:txBody>
            <a:bodyPr wrap="square" lIns="91440" tIns="45720" rIns="91440" bIns="45720">
              <a:spAutoFit/>
              <a:scene3d>
                <a:camera prst="orthographicFront"/>
                <a:lightRig rig="threePt" dir="t"/>
              </a:scene3d>
              <a:sp3d prstMaterial="matte"/>
            </a:bodyPr>
            <a:lstStyle/>
            <a:p>
              <a:pPr algn="ct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Kids" pitchFamily="66" charset="0"/>
                </a:rPr>
                <a:t>Pesky Kid</a:t>
              </a:r>
              <a:endParaRPr 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Kids" pitchFamily="66" charset="0"/>
              </a:endParaRPr>
            </a:p>
          </p:txBody>
        </p:sp>
        <p:sp>
          <p:nvSpPr>
            <p:cNvPr id="12" name="Rectangle 11"/>
            <p:cNvSpPr/>
            <p:nvPr/>
          </p:nvSpPr>
          <p:spPr>
            <a:xfrm>
              <a:off x="6096000" y="4800600"/>
              <a:ext cx="2514599" cy="461665"/>
            </a:xfrm>
            <a:prstGeom prst="rect">
              <a:avLst/>
            </a:prstGeom>
            <a:noFill/>
          </p:spPr>
          <p:txBody>
            <a:bodyPr wrap="square" lIns="91440" tIns="45720" rIns="91440" bIns="45720">
              <a:spAutoFit/>
            </a:bodyPr>
            <a:lstStyle/>
            <a:p>
              <a:pPr algn="ctr"/>
              <a:r>
                <a:rPr lang="en-US" sz="2400" b="1" dirty="0" smtClean="0">
                  <a:ln w="3175"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Kids" pitchFamily="66" charset="0"/>
                </a:rPr>
                <a:t>Designs</a:t>
              </a:r>
              <a:endParaRPr lang="en-US" sz="2400" b="1" dirty="0">
                <a:ln w="3175"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Kids" pitchFamily="66" charset="0"/>
              </a:endParaRPr>
            </a:p>
          </p:txBody>
        </p:sp>
      </p:grpSp>
      <p:sp>
        <p:nvSpPr>
          <p:cNvPr id="14" name="TextBox 13"/>
          <p:cNvSpPr txBox="1"/>
          <p:nvPr/>
        </p:nvSpPr>
        <p:spPr>
          <a:xfrm>
            <a:off x="457200" y="1219200"/>
            <a:ext cx="2819400" cy="646331"/>
          </a:xfrm>
          <a:prstGeom prst="rect">
            <a:avLst/>
          </a:prstGeom>
          <a:noFill/>
        </p:spPr>
        <p:txBody>
          <a:bodyPr wrap="square" rtlCol="0">
            <a:spAutoFit/>
          </a:bodyPr>
          <a:lstStyle/>
          <a:p>
            <a:r>
              <a:rPr lang="en-US" dirty="0" smtClean="0"/>
              <a:t>Use shapes, clipart, and word art to create a logo.</a:t>
            </a:r>
          </a:p>
        </p:txBody>
      </p:sp>
      <p:sp>
        <p:nvSpPr>
          <p:cNvPr id="15" name="TextBox 14"/>
          <p:cNvSpPr txBox="1"/>
          <p:nvPr/>
        </p:nvSpPr>
        <p:spPr>
          <a:xfrm>
            <a:off x="990600" y="1905000"/>
            <a:ext cx="2819400" cy="1754326"/>
          </a:xfrm>
          <a:prstGeom prst="rect">
            <a:avLst/>
          </a:prstGeom>
          <a:noFill/>
        </p:spPr>
        <p:txBody>
          <a:bodyPr wrap="square" rtlCol="0">
            <a:spAutoFit/>
          </a:bodyPr>
          <a:lstStyle/>
          <a:p>
            <a:r>
              <a:rPr lang="en-US" dirty="0" smtClean="0"/>
              <a:t>When done, hold down the CTRL key and select each element in your logo. Then right click and choose GROUP. This will make it all one shape.</a:t>
            </a:r>
          </a:p>
        </p:txBody>
      </p:sp>
      <p:grpSp>
        <p:nvGrpSpPr>
          <p:cNvPr id="18" name="Group 17"/>
          <p:cNvGrpSpPr/>
          <p:nvPr/>
        </p:nvGrpSpPr>
        <p:grpSpPr>
          <a:xfrm>
            <a:off x="4800600" y="4343400"/>
            <a:ext cx="1066800" cy="2133600"/>
            <a:chOff x="4343400" y="4495800"/>
            <a:chExt cx="1066800" cy="2133600"/>
          </a:xfrm>
        </p:grpSpPr>
        <p:sp>
          <p:nvSpPr>
            <p:cNvPr id="16" name="Vertical Scroll 15"/>
            <p:cNvSpPr/>
            <p:nvPr/>
          </p:nvSpPr>
          <p:spPr>
            <a:xfrm>
              <a:off x="4343400" y="4495800"/>
              <a:ext cx="1066800" cy="2133600"/>
            </a:xfrm>
            <a:prstGeom prst="verticalScroll">
              <a:avLst/>
            </a:prstGeom>
            <a:blipFill>
              <a:blip r:embed="rId4" cstate="print"/>
              <a:tile tx="0" ty="0" sx="100000" sy="100000" flip="none" algn="tl"/>
            </a:blipFill>
            <a:ln>
              <a:solidFill>
                <a:schemeClr val="tx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17" name="Rectangle 16"/>
            <p:cNvSpPr/>
            <p:nvPr/>
          </p:nvSpPr>
          <p:spPr>
            <a:xfrm>
              <a:off x="4648200" y="4724400"/>
              <a:ext cx="495649" cy="175432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a:t>
              </a:r>
            </a:p>
            <a:p>
              <a:pPr algn="ct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a:t>
              </a:r>
            </a:p>
            <a:p>
              <a:pPr algn="ctr"/>
              <a:r>
                <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a:t>
              </a:r>
            </a:p>
          </p:txBody>
        </p:sp>
      </p:grpSp>
      <p:sp>
        <p:nvSpPr>
          <p:cNvPr id="19" name="TextBox 18"/>
          <p:cNvSpPr txBox="1"/>
          <p:nvPr/>
        </p:nvSpPr>
        <p:spPr>
          <a:xfrm>
            <a:off x="1752600" y="3657600"/>
            <a:ext cx="2819400" cy="2031325"/>
          </a:xfrm>
          <a:prstGeom prst="rect">
            <a:avLst/>
          </a:prstGeom>
          <a:noFill/>
        </p:spPr>
        <p:txBody>
          <a:bodyPr wrap="square" rtlCol="0">
            <a:spAutoFit/>
          </a:bodyPr>
          <a:lstStyle/>
          <a:p>
            <a:r>
              <a:rPr lang="en-US" dirty="0" smtClean="0"/>
              <a:t>Now, after you’ve grouped it, right click on it and Copy. Then open up Power Point and go to edit, paste. Then right click on your picture and choose Save Picture As. Save it as Logo in your file.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amond(in)">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amond(in)">
                                      <p:cBhvr>
                                        <p:cTn id="1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447800"/>
            <a:ext cx="8229600" cy="1143000"/>
          </a:xfrm>
        </p:spPr>
        <p:txBody>
          <a:bodyPr>
            <a:noAutofit/>
          </a:bodyPr>
          <a:lstStyle/>
          <a:p>
            <a:r>
              <a:rPr lang="en-US" sz="9600" dirty="0" smtClean="0">
                <a:latin typeface="SpaceOutOpen" pitchFamily="2" charset="0"/>
              </a:rPr>
              <a:t>Day Two</a:t>
            </a:r>
            <a:endParaRPr lang="en-US" sz="9600" dirty="0">
              <a:latin typeface="SpaceOutOpen" pitchFamily="2" charset="0"/>
            </a:endParaRPr>
          </a:p>
        </p:txBody>
      </p:sp>
      <p:sp>
        <p:nvSpPr>
          <p:cNvPr id="3" name="Title 1"/>
          <p:cNvSpPr txBox="1">
            <a:spLocks/>
          </p:cNvSpPr>
          <p:nvPr/>
        </p:nvSpPr>
        <p:spPr>
          <a:xfrm>
            <a:off x="381000" y="32766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Design Brainstorm</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4" name="Content Placeholder 3"/>
          <p:cNvSpPr>
            <a:spLocks noGrp="1"/>
          </p:cNvSpPr>
          <p:nvPr>
            <p:ph idx="1"/>
          </p:nvPr>
        </p:nvSpPr>
        <p:spPr>
          <a:xfrm>
            <a:off x="381000" y="1447800"/>
            <a:ext cx="8229600" cy="4068763"/>
          </a:xfrm>
        </p:spPr>
        <p:txBody>
          <a:bodyPr>
            <a:normAutofit/>
          </a:bodyPr>
          <a:lstStyle/>
          <a:p>
            <a:endParaRPr lang="en-US" dirty="0" smtClean="0"/>
          </a:p>
          <a:p>
            <a:r>
              <a:rPr lang="en-US" dirty="0" smtClean="0"/>
              <a:t>As a group, brainstorm ideas for badges</a:t>
            </a:r>
          </a:p>
          <a:p>
            <a:r>
              <a:rPr lang="en-US" dirty="0" smtClean="0"/>
              <a:t>Draw ideas on Design Brainstorm page</a:t>
            </a:r>
          </a:p>
          <a:p>
            <a:r>
              <a:rPr lang="en-US" dirty="0" smtClean="0"/>
              <a:t>Learn how to create designs in Print Shop</a:t>
            </a:r>
          </a:p>
          <a:p>
            <a:r>
              <a:rPr lang="en-US" dirty="0" smtClean="0"/>
              <a:t>Begin designing buttons in Print Shop</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Design Brainstorm</a:t>
            </a:r>
            <a:endParaRPr lang="en-US" dirty="0">
              <a:latin typeface="SpaceOutOpen" pitchFamily="2" charset="0"/>
            </a:endParaRPr>
          </a:p>
        </p:txBody>
      </p:sp>
      <p:sp>
        <p:nvSpPr>
          <p:cNvPr id="3" name="Content Placeholder 2"/>
          <p:cNvSpPr>
            <a:spLocks noGrp="1"/>
          </p:cNvSpPr>
          <p:nvPr>
            <p:ph idx="1"/>
          </p:nvPr>
        </p:nvSpPr>
        <p:spPr>
          <a:xfrm>
            <a:off x="152400" y="1371600"/>
            <a:ext cx="4114800" cy="4419600"/>
          </a:xfrm>
        </p:spPr>
        <p:txBody>
          <a:bodyPr>
            <a:normAutofit lnSpcReduction="10000"/>
          </a:bodyPr>
          <a:lstStyle/>
          <a:p>
            <a:pPr>
              <a:buNone/>
            </a:pPr>
            <a:r>
              <a:rPr lang="en-US" sz="2700" dirty="0" smtClean="0"/>
              <a:t>Your first step is to start brainstorming about some ideas you have for buttons. There is a sheet provided in your packet for this. You may make up to 6 different designs, all aimed at a different target market. It is the Designer’s responsibility to get this sheet done. </a:t>
            </a:r>
            <a:endParaRPr lang="en-US" sz="2700" dirty="0"/>
          </a:p>
        </p:txBody>
      </p:sp>
      <p:pic>
        <p:nvPicPr>
          <p:cNvPr id="2051" name="Picture 3"/>
          <p:cNvPicPr>
            <a:picLocks noChangeAspect="1" noChangeArrowheads="1"/>
          </p:cNvPicPr>
          <p:nvPr/>
        </p:nvPicPr>
        <p:blipFill>
          <a:blip r:embed="rId3" cstate="print"/>
          <a:srcRect/>
          <a:stretch>
            <a:fillRect/>
          </a:stretch>
        </p:blipFill>
        <p:spPr bwMode="auto">
          <a:xfrm>
            <a:off x="4267200" y="1219200"/>
            <a:ext cx="4267200" cy="5432809"/>
          </a:xfrm>
          <a:prstGeom prst="rect">
            <a:avLst/>
          </a:prstGeom>
          <a:noFill/>
          <a:ln w="9525">
            <a:noFill/>
            <a:miter lim="800000"/>
            <a:headEnd/>
            <a:tailEnd/>
          </a:ln>
        </p:spPr>
      </p:pic>
      <p:pic>
        <p:nvPicPr>
          <p:cNvPr id="5" name="Picture 4" descr="scan0002.jpg"/>
          <p:cNvPicPr>
            <a:picLocks noChangeAspect="1"/>
          </p:cNvPicPr>
          <p:nvPr/>
        </p:nvPicPr>
        <p:blipFill>
          <a:blip r:embed="rId4" cstate="print"/>
          <a:stretch>
            <a:fillRect/>
          </a:stretch>
        </p:blipFill>
        <p:spPr>
          <a:xfrm>
            <a:off x="4343400" y="1219200"/>
            <a:ext cx="4191000" cy="54024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2051"/>
                                        </p:tgtEl>
                                      </p:cBhvr>
                                    </p:animEffect>
                                    <p:set>
                                      <p:cBhvr>
                                        <p:cTn id="7" dur="1" fill="hold">
                                          <p:stCondLst>
                                            <p:cond delay="499"/>
                                          </p:stCondLst>
                                        </p:cTn>
                                        <p:tgtEl>
                                          <p:spTgt spid="2051"/>
                                        </p:tgtEl>
                                        <p:attrNameLst>
                                          <p:attrName>style.visibility</p:attrName>
                                        </p:attrNameLst>
                                      </p:cBhvr>
                                      <p:to>
                                        <p:strVal val="hidden"/>
                                      </p:to>
                                    </p:se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Who is your target market?</a:t>
            </a:r>
            <a:endParaRPr lang="en-US" dirty="0"/>
          </a:p>
        </p:txBody>
      </p:sp>
      <p:sp>
        <p:nvSpPr>
          <p:cNvPr id="3" name="Content Placeholder 2"/>
          <p:cNvSpPr>
            <a:spLocks noGrp="1"/>
          </p:cNvSpPr>
          <p:nvPr>
            <p:ph idx="1"/>
          </p:nvPr>
        </p:nvSpPr>
        <p:spPr/>
        <p:txBody>
          <a:bodyPr>
            <a:normAutofit lnSpcReduction="10000"/>
          </a:bodyPr>
          <a:lstStyle/>
          <a:p>
            <a:r>
              <a:rPr lang="en-US" dirty="0" smtClean="0"/>
              <a:t>Remember that each button design you create can be aimed a different target market. </a:t>
            </a:r>
          </a:p>
          <a:p>
            <a:r>
              <a:rPr lang="en-US" dirty="0" smtClean="0"/>
              <a:t>Try not to make ALL your buttons aim at the same type of people.</a:t>
            </a:r>
          </a:p>
          <a:p>
            <a:r>
              <a:rPr lang="en-US" dirty="0" smtClean="0"/>
              <a:t>5 Groups – </a:t>
            </a:r>
            <a:r>
              <a:rPr lang="en-US" dirty="0" smtClean="0"/>
              <a:t>12 </a:t>
            </a:r>
            <a:r>
              <a:rPr lang="en-US" dirty="0" smtClean="0"/>
              <a:t>Buttons, 6 Groups, 11 Buttons, 7 Groups – </a:t>
            </a:r>
            <a:r>
              <a:rPr lang="en-US" dirty="0" smtClean="0"/>
              <a:t>10 </a:t>
            </a:r>
            <a:r>
              <a:rPr lang="en-US" dirty="0" smtClean="0"/>
              <a:t>Buttons</a:t>
            </a:r>
          </a:p>
          <a:p>
            <a:r>
              <a:rPr lang="en-US" dirty="0" smtClean="0"/>
              <a:t>You can do </a:t>
            </a:r>
            <a:r>
              <a:rPr lang="en-US" b="1" dirty="0" smtClean="0"/>
              <a:t>up to </a:t>
            </a:r>
            <a:r>
              <a:rPr lang="en-US" dirty="0" smtClean="0"/>
              <a:t>SIX different designs—but you are charged for every design. The more designs you do, the more you pay.</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Design Variables</a:t>
            </a:r>
            <a:endParaRPr lang="en-US" dirty="0">
              <a:latin typeface="SpaceOutOpen" pitchFamily="2" charset="0"/>
            </a:endParaRPr>
          </a:p>
        </p:txBody>
      </p:sp>
      <p:sp>
        <p:nvSpPr>
          <p:cNvPr id="3" name="Content Placeholder 2"/>
          <p:cNvSpPr>
            <a:spLocks noGrp="1"/>
          </p:cNvSpPr>
          <p:nvPr>
            <p:ph idx="1"/>
          </p:nvPr>
        </p:nvSpPr>
        <p:spPr/>
        <p:txBody>
          <a:bodyPr>
            <a:normAutofit/>
          </a:bodyPr>
          <a:lstStyle/>
          <a:p>
            <a:r>
              <a:rPr lang="en-US" sz="2800" b="1" dirty="0" smtClean="0"/>
              <a:t>Size</a:t>
            </a:r>
            <a:r>
              <a:rPr lang="en-US" sz="2800" dirty="0" smtClean="0"/>
              <a:t> </a:t>
            </a:r>
            <a:r>
              <a:rPr lang="en-US" sz="2800" dirty="0" smtClean="0"/>
              <a:t>– You may choose to a 1” size or a 2” size for each design. The 2” is of course a little more expensive.</a:t>
            </a:r>
          </a:p>
          <a:p>
            <a:r>
              <a:rPr lang="en-US" sz="2800" b="1" dirty="0" smtClean="0"/>
              <a:t>Printing</a:t>
            </a:r>
            <a:r>
              <a:rPr lang="en-US" sz="2800" dirty="0" smtClean="0"/>
              <a:t> – You may print in color, black &amp; white, or draw the design freehand with markers. </a:t>
            </a:r>
          </a:p>
          <a:p>
            <a:r>
              <a:rPr lang="en-US" sz="2800" b="1" dirty="0" smtClean="0"/>
              <a:t>Royalties</a:t>
            </a:r>
            <a:r>
              <a:rPr lang="en-US" sz="2800" dirty="0" smtClean="0"/>
              <a:t> – If you choose to do an image or logo that is copyrighted, you must pay royalties. If you aren’t sure an image is copyrighted, talk to Mrs. Rees.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Scale>
                                      <p:cBhvr>
                                        <p:cTn id="14"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1" end="1"/>
                                            </p:txEl>
                                          </p:spTgt>
                                        </p:tgtEl>
                                        <p:attrNameLst>
                                          <p:attrName>ppt_x</p:attrName>
                                          <p:attrName>ppt_y</p:attrName>
                                        </p:attrNameLst>
                                      </p:cBhvr>
                                    </p:animMotion>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Scale>
                                      <p:cBhvr>
                                        <p:cTn id="21"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2" end="2"/>
                                            </p:txEl>
                                          </p:spTgt>
                                        </p:tgtEl>
                                        <p:attrNameLst>
                                          <p:attrName>ppt_x</p:attrName>
                                          <p:attrName>ppt_y</p:attrName>
                                        </p:attrNameLst>
                                      </p:cBhvr>
                                    </p:animMotion>
                                    <p:animEffect transition="in" filter="fade">
                                      <p:cBhvr>
                                        <p:cTn id="23"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447800"/>
            <a:ext cx="8229600" cy="1143000"/>
          </a:xfrm>
        </p:spPr>
        <p:txBody>
          <a:bodyPr>
            <a:noAutofit/>
          </a:bodyPr>
          <a:lstStyle/>
          <a:p>
            <a:r>
              <a:rPr lang="en-US" sz="9600" dirty="0" smtClean="0">
                <a:latin typeface="SpaceOutOpen" pitchFamily="2" charset="0"/>
              </a:rPr>
              <a:t>Day Three</a:t>
            </a:r>
            <a:endParaRPr lang="en-US" sz="9600" dirty="0">
              <a:latin typeface="SpaceOutOpen" pitchFamily="2" charset="0"/>
            </a:endParaRPr>
          </a:p>
        </p:txBody>
      </p:sp>
      <p:sp>
        <p:nvSpPr>
          <p:cNvPr id="3" name="Title 1"/>
          <p:cNvSpPr txBox="1">
            <a:spLocks/>
          </p:cNvSpPr>
          <p:nvPr/>
        </p:nvSpPr>
        <p:spPr>
          <a:xfrm>
            <a:off x="381000" y="32766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Design</a:t>
            </a:r>
            <a:r>
              <a:rPr kumimoji="0" lang="en-US" sz="4000" b="0" i="0" u="none" strike="noStrike" kern="1200" cap="none" spc="0" normalizeH="0" noProof="0" dirty="0" smtClean="0">
                <a:ln>
                  <a:noFill/>
                </a:ln>
                <a:solidFill>
                  <a:schemeClr val="tx1"/>
                </a:solidFill>
                <a:effectLst/>
                <a:uLnTx/>
                <a:uFillTx/>
                <a:latin typeface="Stencil" pitchFamily="82" charset="0"/>
                <a:ea typeface="+mj-ea"/>
                <a:cs typeface="Narkisim" pitchFamily="34" charset="-79"/>
              </a:rPr>
              <a:t> Approvals</a:t>
            </a:r>
            <a:endPar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endParaRPr>
          </a:p>
        </p:txBody>
      </p:sp>
      <p:pic>
        <p:nvPicPr>
          <p:cNvPr id="4" name="Picture 3" descr="Fool.gif"/>
          <p:cNvPicPr>
            <a:picLocks noChangeAspect="1"/>
          </p:cNvPicPr>
          <p:nvPr/>
        </p:nvPicPr>
        <p:blipFill>
          <a:blip r:embed="rId3" cstate="print"/>
          <a:stretch>
            <a:fillRect/>
          </a:stretch>
        </p:blipFill>
        <p:spPr>
          <a:xfrm>
            <a:off x="3657600" y="4648200"/>
            <a:ext cx="1447800" cy="152400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4" name="Content Placeholder 3"/>
          <p:cNvSpPr>
            <a:spLocks noGrp="1"/>
          </p:cNvSpPr>
          <p:nvPr>
            <p:ph idx="1"/>
          </p:nvPr>
        </p:nvSpPr>
        <p:spPr>
          <a:xfrm>
            <a:off x="381000" y="1447800"/>
            <a:ext cx="8229600" cy="4068763"/>
          </a:xfrm>
        </p:spPr>
        <p:txBody>
          <a:bodyPr>
            <a:normAutofit/>
          </a:bodyPr>
          <a:lstStyle/>
          <a:p>
            <a:r>
              <a:rPr lang="en-US" dirty="0" smtClean="0"/>
              <a:t>Demonstration on how to make a badge</a:t>
            </a:r>
          </a:p>
          <a:p>
            <a:r>
              <a:rPr lang="en-US" dirty="0" smtClean="0"/>
              <a:t>Start filling out Step One of the Business Plan</a:t>
            </a:r>
          </a:p>
          <a:p>
            <a:r>
              <a:rPr lang="en-US" dirty="0" smtClean="0"/>
              <a:t>Continue creating designs in Print Shop</a:t>
            </a:r>
          </a:p>
          <a:p>
            <a:r>
              <a:rPr lang="en-US" dirty="0" smtClean="0"/>
              <a:t>Get each design approved as completed on the Design Approval Sheet</a:t>
            </a:r>
          </a:p>
          <a:p>
            <a:r>
              <a:rPr lang="en-US" dirty="0" smtClean="0"/>
              <a:t>Groups who finish their designs could make their badges as early Day 4!</a:t>
            </a:r>
          </a:p>
          <a:p>
            <a:pPr>
              <a:buNone/>
            </a:pPr>
            <a:endParaRPr lang="en-US"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Business Plan</a:t>
            </a:r>
            <a:endParaRPr lang="en-US" dirty="0">
              <a:latin typeface="SpaceOutOpen" pitchFamily="2" charset="0"/>
            </a:endParaRPr>
          </a:p>
        </p:txBody>
      </p:sp>
      <p:sp>
        <p:nvSpPr>
          <p:cNvPr id="4" name="Content Placeholder 3"/>
          <p:cNvSpPr>
            <a:spLocks noGrp="1"/>
          </p:cNvSpPr>
          <p:nvPr>
            <p:ph idx="1"/>
          </p:nvPr>
        </p:nvSpPr>
        <p:spPr>
          <a:xfrm>
            <a:off x="381000" y="1447800"/>
            <a:ext cx="8229600" cy="4068763"/>
          </a:xfrm>
        </p:spPr>
        <p:txBody>
          <a:bodyPr>
            <a:normAutofit fontScale="85000" lnSpcReduction="20000"/>
          </a:bodyPr>
          <a:lstStyle/>
          <a:p>
            <a:endParaRPr lang="en-US" dirty="0" smtClean="0"/>
          </a:p>
          <a:p>
            <a:r>
              <a:rPr lang="en-US" dirty="0" smtClean="0"/>
              <a:t>The business plan is where you keep track of how much each badge costs to make and what you are charging. </a:t>
            </a:r>
          </a:p>
          <a:p>
            <a:r>
              <a:rPr lang="en-US" dirty="0" smtClean="0"/>
              <a:t>To open it, go to Student Common, Rees CTE Intro, Badge Builder, Business Plan.</a:t>
            </a:r>
          </a:p>
          <a:p>
            <a:r>
              <a:rPr lang="en-US" dirty="0" smtClean="0"/>
              <a:t>The President will open it, enter the names of your group, group #, and insert the logo.</a:t>
            </a:r>
          </a:p>
          <a:p>
            <a:r>
              <a:rPr lang="en-US" dirty="0" smtClean="0"/>
              <a:t>Then, start entering the information like this</a:t>
            </a:r>
            <a:r>
              <a:rPr lang="en-US" dirty="0" smtClean="0"/>
              <a:t>:</a:t>
            </a:r>
          </a:p>
          <a:p>
            <a:r>
              <a:rPr lang="en-US" dirty="0" smtClean="0"/>
              <a:t>(Demonstrate in actual Business Plan file)</a:t>
            </a:r>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What is the Badge Builder?</a:t>
            </a:r>
            <a:endParaRPr lang="en-US" dirty="0">
              <a:latin typeface="SpaceOutOpen" pitchFamily="2" charset="0"/>
            </a:endParaRPr>
          </a:p>
        </p:txBody>
      </p:sp>
      <p:sp>
        <p:nvSpPr>
          <p:cNvPr id="3" name="Content Placeholder 2"/>
          <p:cNvSpPr>
            <a:spLocks noGrp="1"/>
          </p:cNvSpPr>
          <p:nvPr>
            <p:ph idx="1"/>
          </p:nvPr>
        </p:nvSpPr>
        <p:spPr>
          <a:xfrm>
            <a:off x="533400" y="1295400"/>
            <a:ext cx="8229600" cy="4953000"/>
          </a:xfrm>
        </p:spPr>
        <p:txBody>
          <a:bodyPr>
            <a:normAutofit fontScale="85000" lnSpcReduction="20000"/>
          </a:bodyPr>
          <a:lstStyle/>
          <a:p>
            <a:r>
              <a:rPr lang="en-US" dirty="0" smtClean="0"/>
              <a:t>You will be put into groups of 5, sometimes 4. </a:t>
            </a:r>
          </a:p>
          <a:p>
            <a:r>
              <a:rPr lang="en-US" dirty="0" smtClean="0"/>
              <a:t>Each group member will have a job with a list of objectives.</a:t>
            </a:r>
          </a:p>
          <a:p>
            <a:r>
              <a:rPr lang="en-US" dirty="0" smtClean="0"/>
              <a:t>Together you will create a company name, slogan, and logo. </a:t>
            </a:r>
          </a:p>
          <a:p>
            <a:r>
              <a:rPr lang="en-US" dirty="0" smtClean="0"/>
              <a:t>You will then plan designs for your badges, create them in Print Shop, then make them with the badge machine.</a:t>
            </a:r>
          </a:p>
          <a:p>
            <a:r>
              <a:rPr lang="en-US" dirty="0" smtClean="0"/>
              <a:t>You will plan the cost of your venture in Excel.</a:t>
            </a:r>
          </a:p>
          <a:p>
            <a:r>
              <a:rPr lang="en-US" dirty="0" smtClean="0"/>
              <a:t>You will go to Market, where another class will have the chance to purchase badges from you.</a:t>
            </a:r>
          </a:p>
          <a:p>
            <a:r>
              <a:rPr lang="en-US" dirty="0" smtClean="0"/>
              <a:t>You will calculate your winnings and receive a paycheck.</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dissolv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Final Design Sheet</a:t>
            </a:r>
            <a:endParaRPr lang="en-US" dirty="0">
              <a:latin typeface="SpaceOutOpen" pitchFamily="2" charset="0"/>
            </a:endParaRPr>
          </a:p>
        </p:txBody>
      </p:sp>
      <p:sp>
        <p:nvSpPr>
          <p:cNvPr id="3" name="Content Placeholder 2"/>
          <p:cNvSpPr>
            <a:spLocks noGrp="1"/>
          </p:cNvSpPr>
          <p:nvPr>
            <p:ph idx="1"/>
          </p:nvPr>
        </p:nvSpPr>
        <p:spPr>
          <a:xfrm>
            <a:off x="381000" y="1219200"/>
            <a:ext cx="3581400" cy="5334000"/>
          </a:xfrm>
        </p:spPr>
        <p:txBody>
          <a:bodyPr>
            <a:normAutofit fontScale="70000" lnSpcReduction="20000"/>
          </a:bodyPr>
          <a:lstStyle/>
          <a:p>
            <a:r>
              <a:rPr lang="en-US" dirty="0" smtClean="0"/>
              <a:t>As each design is finished, the Designer will print it.</a:t>
            </a:r>
          </a:p>
          <a:p>
            <a:r>
              <a:rPr lang="en-US" dirty="0" smtClean="0"/>
              <a:t>The Manufacturer will cut out the design and glue it on this page. </a:t>
            </a:r>
          </a:p>
          <a:p>
            <a:r>
              <a:rPr lang="en-US" dirty="0" smtClean="0"/>
              <a:t>The salesman will bring it to Mrs. Rees for approval. If a design is not approved, you will have to come up with a new one or fix the problems with it.</a:t>
            </a:r>
          </a:p>
          <a:p>
            <a:r>
              <a:rPr lang="en-US" dirty="0" smtClean="0"/>
              <a:t>Designs will be denied if they are inappropriate or rude, or if they have design errors that will effect how it sells.</a:t>
            </a:r>
            <a:endParaRPr lang="en-US" dirty="0"/>
          </a:p>
        </p:txBody>
      </p:sp>
      <p:pic>
        <p:nvPicPr>
          <p:cNvPr id="8" name="Picture 2" descr="C:\Users\Megan.Rees\Pictures\2012-05-16\001.jpg"/>
          <p:cNvPicPr>
            <a:picLocks noChangeAspect="1" noChangeArrowheads="1"/>
          </p:cNvPicPr>
          <p:nvPr/>
        </p:nvPicPr>
        <p:blipFill>
          <a:blip r:embed="rId3" cstate="print"/>
          <a:srcRect t="5189"/>
          <a:stretch>
            <a:fillRect/>
          </a:stretch>
        </p:blipFill>
        <p:spPr bwMode="auto">
          <a:xfrm>
            <a:off x="4114800" y="1143000"/>
            <a:ext cx="4267200" cy="55687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4" presetClass="exit" presetSubtype="16" fill="hold" grpId="1" nodeType="withEffect">
                                  <p:stCondLst>
                                    <p:cond delay="0"/>
                                  </p:stCondLst>
                                  <p:childTnLst>
                                    <p:animEffect transition="out" filter="box(in)">
                                      <p:cBhvr>
                                        <p:cTn id="20" dur="500"/>
                                        <p:tgtEl>
                                          <p:spTgt spid="3">
                                            <p:txEl>
                                              <p:pRg st="0" end="0"/>
                                            </p:txEl>
                                          </p:spTgt>
                                        </p:tgtEl>
                                      </p:cBhvr>
                                    </p:animEffect>
                                    <p:set>
                                      <p:cBhvr>
                                        <p:cTn id="21"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4" presetClass="exit" presetSubtype="16" fill="hold" grpId="1" nodeType="clickEffect">
                                  <p:stCondLst>
                                    <p:cond delay="0"/>
                                  </p:stCondLst>
                                  <p:childTnLst>
                                    <p:animEffect transition="out" filter="box(in)">
                                      <p:cBhvr>
                                        <p:cTn id="25" dur="500"/>
                                        <p:tgtEl>
                                          <p:spTgt spid="3">
                                            <p:txEl>
                                              <p:pRg st="1" end="1"/>
                                            </p:txEl>
                                          </p:spTgt>
                                        </p:tgtEl>
                                      </p:cBhvr>
                                    </p:animEffect>
                                    <p:set>
                                      <p:cBhvr>
                                        <p:cTn id="26"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4" presetClass="exit" presetSubtype="16" fill="hold" grpId="1" nodeType="clickEffect">
                                  <p:stCondLst>
                                    <p:cond delay="0"/>
                                  </p:stCondLst>
                                  <p:childTnLst>
                                    <p:animEffect transition="out" filter="box(in)">
                                      <p:cBhvr>
                                        <p:cTn id="30" dur="500"/>
                                        <p:tgtEl>
                                          <p:spTgt spid="3">
                                            <p:txEl>
                                              <p:pRg st="2" end="2"/>
                                            </p:txEl>
                                          </p:spTgt>
                                        </p:tgtEl>
                                      </p:cBhvr>
                                    </p:animEffect>
                                    <p:set>
                                      <p:cBhvr>
                                        <p:cTn id="31"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4" presetClass="exit" presetSubtype="16" fill="hold" grpId="1" nodeType="clickEffect">
                                  <p:stCondLst>
                                    <p:cond delay="0"/>
                                  </p:stCondLst>
                                  <p:childTnLst>
                                    <p:animEffect transition="out" filter="box(in)">
                                      <p:cBhvr>
                                        <p:cTn id="35" dur="500"/>
                                        <p:tgtEl>
                                          <p:spTgt spid="3">
                                            <p:txEl>
                                              <p:pRg st="3" end="3"/>
                                            </p:txEl>
                                          </p:spTgt>
                                        </p:tgtEl>
                                      </p:cBhvr>
                                    </p:animEffect>
                                    <p:set>
                                      <p:cBhvr>
                                        <p:cTn id="36"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Four</a:t>
            </a:r>
            <a:endParaRPr lang="en-US" sz="9600" dirty="0">
              <a:latin typeface="SpaceOutOpen" pitchFamily="2" charset="0"/>
            </a:endParaRPr>
          </a:p>
        </p:txBody>
      </p:sp>
      <p:sp>
        <p:nvSpPr>
          <p:cNvPr id="3" name="Title 1"/>
          <p:cNvSpPr txBox="1">
            <a:spLocks/>
          </p:cNvSpPr>
          <p:nvPr/>
        </p:nvSpPr>
        <p:spPr>
          <a:xfrm>
            <a:off x="381000" y="35052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Design Completion</a:t>
            </a:r>
          </a:p>
        </p:txBody>
      </p:sp>
      <p:pic>
        <p:nvPicPr>
          <p:cNvPr id="4" name="Picture 3" descr="Plan.gif"/>
          <p:cNvPicPr>
            <a:picLocks noChangeAspect="1"/>
          </p:cNvPicPr>
          <p:nvPr/>
        </p:nvPicPr>
        <p:blipFill>
          <a:blip r:embed="rId3" cstate="print"/>
          <a:stretch>
            <a:fillRect/>
          </a:stretch>
        </p:blipFill>
        <p:spPr>
          <a:xfrm>
            <a:off x="3733800" y="5105400"/>
            <a:ext cx="1709468" cy="152400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Over the next 2 Days...</a:t>
            </a:r>
            <a:endParaRPr lang="en-US" dirty="0">
              <a:latin typeface="SpaceOutOpen" pitchFamily="2" charset="0"/>
            </a:endParaRPr>
          </a:p>
        </p:txBody>
      </p:sp>
      <p:sp>
        <p:nvSpPr>
          <p:cNvPr id="3" name="Content Placeholder 2"/>
          <p:cNvSpPr>
            <a:spLocks noGrp="1"/>
          </p:cNvSpPr>
          <p:nvPr>
            <p:ph idx="1"/>
          </p:nvPr>
        </p:nvSpPr>
        <p:spPr>
          <a:xfrm>
            <a:off x="457200" y="1295400"/>
            <a:ext cx="8229600" cy="4572000"/>
          </a:xfrm>
        </p:spPr>
        <p:txBody>
          <a:bodyPr>
            <a:normAutofit fontScale="77500" lnSpcReduction="20000"/>
          </a:bodyPr>
          <a:lstStyle/>
          <a:p>
            <a:endParaRPr lang="en-US" dirty="0" smtClean="0"/>
          </a:p>
          <a:p>
            <a:r>
              <a:rPr lang="en-US" dirty="0" smtClean="0"/>
              <a:t>Finish designing all buttons in Print Shop</a:t>
            </a:r>
          </a:p>
          <a:p>
            <a:r>
              <a:rPr lang="en-US" dirty="0" smtClean="0"/>
              <a:t>Get all designs approved my Mrs. Rees</a:t>
            </a:r>
          </a:p>
          <a:p>
            <a:r>
              <a:rPr lang="en-US" dirty="0" smtClean="0"/>
              <a:t>Fill out Manufacturing page</a:t>
            </a:r>
          </a:p>
          <a:p>
            <a:r>
              <a:rPr lang="en-US" dirty="0" smtClean="0"/>
              <a:t>Print copies of all badges to be made</a:t>
            </a:r>
          </a:p>
          <a:p>
            <a:r>
              <a:rPr lang="en-US" dirty="0" smtClean="0"/>
              <a:t>Print SIX copies of your badges.</a:t>
            </a:r>
          </a:p>
          <a:p>
            <a:r>
              <a:rPr lang="en-US" dirty="0" smtClean="0"/>
              <a:t>You </a:t>
            </a:r>
            <a:r>
              <a:rPr lang="en-US" dirty="0" smtClean="0"/>
              <a:t>may play games ONLY if you have signed up </a:t>
            </a:r>
            <a:r>
              <a:rPr lang="en-US" dirty="0" smtClean="0"/>
              <a:t>and are ready to make your badges.</a:t>
            </a:r>
            <a:endParaRPr lang="en-US" dirty="0" smtClean="0"/>
          </a:p>
          <a:p>
            <a:r>
              <a:rPr lang="en-US" dirty="0" smtClean="0"/>
              <a:t>During this time, the manufacturer needs watch the “How to Make a Button” power point in Student Common</a:t>
            </a:r>
          </a:p>
          <a:p>
            <a:r>
              <a:rPr lang="en-US" dirty="0" smtClean="0"/>
              <a:t>When your group is called, you may make your buttons.</a:t>
            </a:r>
          </a:p>
          <a:p>
            <a:pPr>
              <a:buNone/>
            </a:pPr>
            <a:endParaRPr lang="en-US" dirty="0" smtClean="0"/>
          </a:p>
          <a:p>
            <a:pPr>
              <a:buNone/>
            </a:pPr>
            <a:endParaRPr lang="en-US"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SpaceOutOpen" pitchFamily="2" charset="0"/>
              </a:rPr>
              <a:t>Manufacturing Page</a:t>
            </a:r>
            <a:endParaRPr lang="en-US" dirty="0">
              <a:latin typeface="SpaceOutOpen" pitchFamily="2" charset="0"/>
            </a:endParaRPr>
          </a:p>
        </p:txBody>
      </p:sp>
      <p:sp>
        <p:nvSpPr>
          <p:cNvPr id="3" name="Content Placeholder 2"/>
          <p:cNvSpPr>
            <a:spLocks noGrp="1"/>
          </p:cNvSpPr>
          <p:nvPr>
            <p:ph idx="1"/>
          </p:nvPr>
        </p:nvSpPr>
        <p:spPr>
          <a:xfrm>
            <a:off x="4876800" y="1600200"/>
            <a:ext cx="3810000" cy="4525963"/>
          </a:xfrm>
        </p:spPr>
        <p:txBody>
          <a:bodyPr>
            <a:normAutofit fontScale="85000" lnSpcReduction="20000"/>
          </a:bodyPr>
          <a:lstStyle/>
          <a:p>
            <a:r>
              <a:rPr lang="en-US" dirty="0" smtClean="0"/>
              <a:t>Any time you make a mistake making a button, it must be recorded as a LOSS. This will come out of your profit at the end.</a:t>
            </a:r>
          </a:p>
          <a:p>
            <a:r>
              <a:rPr lang="en-US" dirty="0" smtClean="0"/>
              <a:t>When you are finished making your buttons, keep them in the plastic bag in your box, marked with your class period.</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685800" y="1219200"/>
            <a:ext cx="4191000" cy="546188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grpId="0" nodeType="clickEffect">
                                  <p:stCondLst>
                                    <p:cond delay="0"/>
                                  </p:stCondLst>
                                  <p:childTnLst>
                                    <p:animEffect transition="out" filter="box(in)">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grpId="0" nodeType="clickEffect">
                                  <p:stCondLst>
                                    <p:cond delay="0"/>
                                  </p:stCondLst>
                                  <p:childTnLst>
                                    <p:animEffect transition="out" filter="box(in)">
                                      <p:cBhvr>
                                        <p:cTn id="11" dur="500"/>
                                        <p:tgtEl>
                                          <p:spTgt spid="3">
                                            <p:txEl>
                                              <p:pRg st="1" end="1"/>
                                            </p:txEl>
                                          </p:spTgt>
                                        </p:tgtEl>
                                      </p:cBhvr>
                                    </p:animEffect>
                                    <p:set>
                                      <p:cBhvr>
                                        <p:cTn id="12" dur="1" fill="hold">
                                          <p:stCondLst>
                                            <p:cond delay="499"/>
                                          </p:stCondLst>
                                        </p:cTn>
                                        <p:tgtEl>
                                          <p:spTgt spid="3">
                                            <p:txEl>
                                              <p:pRg st="1" end="1"/>
                                            </p:txEl>
                                          </p:spTgt>
                                        </p:tgtEl>
                                        <p:attrNameLst>
                                          <p:attrName>style.visibility</p:attrName>
                                        </p:attrNameLst>
                                      </p:cBhvr>
                                      <p:to>
                                        <p:strVal val="hidden"/>
                                      </p:to>
                                    </p:set>
                                  </p:childTnLst>
                                </p:cTn>
                              </p:par>
                              <p:par>
                                <p:cTn id="13" presetID="3" presetClass="exit" presetSubtype="10" fill="hold" grpId="0" nodeType="withEffect">
                                  <p:stCondLst>
                                    <p:cond delay="0"/>
                                  </p:stCondLst>
                                  <p:childTnLst>
                                    <p:animEffect transition="out" filter="blinds(horizontal)">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SpaceOutOpen" pitchFamily="2" charset="0"/>
              </a:rPr>
              <a:t>Put your name up if:</a:t>
            </a:r>
            <a:endParaRPr lang="en-US" dirty="0">
              <a:latin typeface="SpaceOutOpen" pitchFamily="2" charset="0"/>
            </a:endParaRPr>
          </a:p>
        </p:txBody>
      </p:sp>
      <p:sp>
        <p:nvSpPr>
          <p:cNvPr id="7" name="Content Placeholder 6"/>
          <p:cNvSpPr>
            <a:spLocks noGrp="1"/>
          </p:cNvSpPr>
          <p:nvPr>
            <p:ph idx="1"/>
          </p:nvPr>
        </p:nvSpPr>
        <p:spPr>
          <a:xfrm>
            <a:off x="4038600" y="1600200"/>
            <a:ext cx="4648200" cy="4800600"/>
          </a:xfrm>
        </p:spPr>
        <p:txBody>
          <a:bodyPr>
            <a:normAutofit fontScale="92500" lnSpcReduction="10000"/>
          </a:bodyPr>
          <a:lstStyle/>
          <a:p>
            <a:r>
              <a:rPr lang="en-US" dirty="0" smtClean="0"/>
              <a:t>All badge designs are approved</a:t>
            </a:r>
          </a:p>
          <a:p>
            <a:r>
              <a:rPr lang="en-US" dirty="0" smtClean="0"/>
              <a:t>You have filled out your manufacturing sheet</a:t>
            </a:r>
          </a:p>
          <a:p>
            <a:r>
              <a:rPr lang="en-US" dirty="0" smtClean="0"/>
              <a:t>You </a:t>
            </a:r>
            <a:r>
              <a:rPr lang="en-US" dirty="0" smtClean="0"/>
              <a:t>have printed at least SIX copies of your badges.</a:t>
            </a:r>
          </a:p>
          <a:p>
            <a:r>
              <a:rPr lang="en-US" dirty="0" smtClean="0"/>
              <a:t>Your manufacturer has read “How to Make a Badge” in student common TODAY.</a:t>
            </a:r>
            <a:endParaRPr lang="en-US" dirty="0"/>
          </a:p>
        </p:txBody>
      </p:sp>
      <p:pic>
        <p:nvPicPr>
          <p:cNvPr id="6" name="Picture 2"/>
          <p:cNvPicPr>
            <a:picLocks noChangeAspect="1" noChangeArrowheads="1"/>
          </p:cNvPicPr>
          <p:nvPr/>
        </p:nvPicPr>
        <p:blipFill>
          <a:blip r:embed="rId3" cstate="print"/>
          <a:srcRect/>
          <a:stretch>
            <a:fillRect/>
          </a:stretch>
        </p:blipFill>
        <p:spPr bwMode="auto">
          <a:xfrm>
            <a:off x="228600" y="1219200"/>
            <a:ext cx="3810000" cy="496534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What to Bring when called:</a:t>
            </a:r>
            <a:endParaRPr lang="en-US" dirty="0">
              <a:latin typeface="SpaceOutOpen" pitchFamily="2" charset="0"/>
            </a:endParaRPr>
          </a:p>
        </p:txBody>
      </p:sp>
      <p:sp>
        <p:nvSpPr>
          <p:cNvPr id="7" name="Content Placeholder 6"/>
          <p:cNvSpPr>
            <a:spLocks noGrp="1"/>
          </p:cNvSpPr>
          <p:nvPr>
            <p:ph idx="1"/>
          </p:nvPr>
        </p:nvSpPr>
        <p:spPr>
          <a:xfrm>
            <a:off x="304800" y="1524000"/>
            <a:ext cx="4114800" cy="5181600"/>
          </a:xfrm>
        </p:spPr>
        <p:txBody>
          <a:bodyPr>
            <a:normAutofit/>
          </a:bodyPr>
          <a:lstStyle/>
          <a:p>
            <a:r>
              <a:rPr lang="en-US" dirty="0" smtClean="0"/>
              <a:t>Your packet, turned to the manufacturing page (filled out)</a:t>
            </a:r>
          </a:p>
          <a:p>
            <a:r>
              <a:rPr lang="en-US" dirty="0" smtClean="0"/>
              <a:t>Your </a:t>
            </a:r>
            <a:r>
              <a:rPr lang="en-US" dirty="0" err="1" smtClean="0"/>
              <a:t>ziploc</a:t>
            </a:r>
            <a:r>
              <a:rPr lang="en-US" dirty="0" smtClean="0"/>
              <a:t> </a:t>
            </a:r>
            <a:r>
              <a:rPr lang="en-US" dirty="0" smtClean="0"/>
              <a:t>bag labeled with your period (in box)</a:t>
            </a:r>
          </a:p>
          <a:p>
            <a:r>
              <a:rPr lang="en-US" dirty="0" smtClean="0"/>
              <a:t>Your scissors</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4495800" y="2209800"/>
            <a:ext cx="4038600" cy="27765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SpaceOutOpen" pitchFamily="2" charset="0"/>
              </a:rPr>
              <a:t>Assembly Line</a:t>
            </a:r>
            <a:endParaRPr lang="en-US" dirty="0">
              <a:latin typeface="SpaceOutOpen" pitchFamily="2" charset="0"/>
            </a:endParaRPr>
          </a:p>
        </p:txBody>
      </p:sp>
      <p:sp>
        <p:nvSpPr>
          <p:cNvPr id="6" name="Oval 5"/>
          <p:cNvSpPr/>
          <p:nvPr/>
        </p:nvSpPr>
        <p:spPr>
          <a:xfrm>
            <a:off x="152400" y="1752600"/>
            <a:ext cx="1905000" cy="1676400"/>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dirty="0" smtClean="0"/>
              <a:t>Admin. Assistant</a:t>
            </a:r>
          </a:p>
          <a:p>
            <a:pPr marL="114300" indent="-114300">
              <a:buFont typeface="Arial" pitchFamily="34" charset="0"/>
              <a:buChar char="•"/>
            </a:pPr>
            <a:r>
              <a:rPr lang="en-US" sz="1400" dirty="0" smtClean="0"/>
              <a:t>Tell Salesman how many</a:t>
            </a:r>
            <a:endParaRPr lang="en-US" sz="1400" dirty="0" smtClean="0"/>
          </a:p>
          <a:p>
            <a:pPr marL="114300" indent="-114300">
              <a:buFont typeface="Arial" pitchFamily="34" charset="0"/>
              <a:buChar char="•"/>
            </a:pPr>
            <a:r>
              <a:rPr lang="en-US" sz="1400" dirty="0" smtClean="0"/>
              <a:t>Record Losses</a:t>
            </a:r>
          </a:p>
        </p:txBody>
      </p:sp>
      <p:sp>
        <p:nvSpPr>
          <p:cNvPr id="7" name="Oval 6"/>
          <p:cNvSpPr/>
          <p:nvPr/>
        </p:nvSpPr>
        <p:spPr>
          <a:xfrm>
            <a:off x="3505200" y="1219200"/>
            <a:ext cx="1905000" cy="1676400"/>
          </a:xfrm>
          <a:prstGeom prst="ellipse">
            <a:avLst/>
          </a:prstGeom>
          <a:solidFill>
            <a:srgbClr val="92D05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en-US" dirty="0" smtClean="0">
                <a:solidFill>
                  <a:schemeClr val="tx1"/>
                </a:solidFill>
              </a:rPr>
              <a:t>Salesman</a:t>
            </a:r>
          </a:p>
          <a:p>
            <a:pPr marL="114300" indent="-114300">
              <a:buFont typeface="Arial" pitchFamily="34" charset="0"/>
              <a:buChar char="•"/>
            </a:pPr>
            <a:r>
              <a:rPr lang="en-US" sz="1400" dirty="0" smtClean="0">
                <a:solidFill>
                  <a:schemeClr val="tx1"/>
                </a:solidFill>
              </a:rPr>
              <a:t>Cut out designs</a:t>
            </a:r>
          </a:p>
          <a:p>
            <a:pPr marL="114300" indent="-114300">
              <a:buFont typeface="Arial" pitchFamily="34" charset="0"/>
              <a:buChar char="•"/>
            </a:pPr>
            <a:r>
              <a:rPr lang="en-US" sz="1300" dirty="0" smtClean="0">
                <a:solidFill>
                  <a:schemeClr val="tx1"/>
                </a:solidFill>
              </a:rPr>
              <a:t>Pass to President</a:t>
            </a:r>
            <a:endParaRPr lang="en-US" sz="1300" dirty="0">
              <a:solidFill>
                <a:schemeClr val="tx1"/>
              </a:solidFill>
            </a:endParaRPr>
          </a:p>
        </p:txBody>
      </p:sp>
      <p:sp>
        <p:nvSpPr>
          <p:cNvPr id="9" name="Oval 8"/>
          <p:cNvSpPr/>
          <p:nvPr/>
        </p:nvSpPr>
        <p:spPr>
          <a:xfrm>
            <a:off x="6172200" y="2362200"/>
            <a:ext cx="1905000" cy="1676400"/>
          </a:xfrm>
          <a:prstGeom prst="ellipse">
            <a:avLst/>
          </a:prstGeom>
          <a:solidFill>
            <a:schemeClr val="accent1">
              <a:lumMod val="75000"/>
            </a:schemeClr>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en-US" dirty="0" smtClean="0">
                <a:solidFill>
                  <a:schemeClr val="bg1"/>
                </a:solidFill>
              </a:rPr>
              <a:t>President</a:t>
            </a:r>
          </a:p>
          <a:p>
            <a:pPr marL="114300" indent="-114300">
              <a:buFont typeface="Arial" pitchFamily="34" charset="0"/>
              <a:buChar char="•"/>
            </a:pPr>
            <a:r>
              <a:rPr lang="en-US" sz="1400" dirty="0" smtClean="0">
                <a:solidFill>
                  <a:schemeClr val="bg1"/>
                </a:solidFill>
              </a:rPr>
              <a:t>Get parts together</a:t>
            </a:r>
          </a:p>
          <a:p>
            <a:pPr marL="114300" indent="-114300">
              <a:buFont typeface="Arial" pitchFamily="34" charset="0"/>
              <a:buChar char="•"/>
            </a:pPr>
            <a:r>
              <a:rPr lang="en-US" sz="1300" dirty="0" smtClean="0">
                <a:solidFill>
                  <a:schemeClr val="bg1"/>
                </a:solidFill>
              </a:rPr>
              <a:t>Pass to Manufacturer</a:t>
            </a:r>
            <a:endParaRPr lang="en-US" sz="1300" dirty="0">
              <a:solidFill>
                <a:schemeClr val="bg1"/>
              </a:solidFill>
            </a:endParaRPr>
          </a:p>
        </p:txBody>
      </p:sp>
      <p:sp>
        <p:nvSpPr>
          <p:cNvPr id="10" name="Oval 9"/>
          <p:cNvSpPr/>
          <p:nvPr/>
        </p:nvSpPr>
        <p:spPr>
          <a:xfrm>
            <a:off x="4800600" y="4724400"/>
            <a:ext cx="1905000" cy="1676400"/>
          </a:xfrm>
          <a:prstGeom prst="ellipse">
            <a:avLst/>
          </a:prstGeom>
          <a:solidFill>
            <a:srgbClr val="0070C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en-US" sz="1600" dirty="0" smtClean="0">
                <a:solidFill>
                  <a:schemeClr val="bg1"/>
                </a:solidFill>
              </a:rPr>
              <a:t>Manufacturer</a:t>
            </a:r>
          </a:p>
          <a:p>
            <a:pPr marL="114300" indent="-114300">
              <a:buFont typeface="Arial" pitchFamily="34" charset="0"/>
              <a:buChar char="•"/>
            </a:pPr>
            <a:r>
              <a:rPr lang="en-US" sz="1400" dirty="0" smtClean="0">
                <a:solidFill>
                  <a:schemeClr val="bg1"/>
                </a:solidFill>
              </a:rPr>
              <a:t>Make buttons</a:t>
            </a:r>
          </a:p>
          <a:p>
            <a:pPr marL="114300" indent="-114300">
              <a:buFont typeface="Arial" pitchFamily="34" charset="0"/>
              <a:buChar char="•"/>
            </a:pPr>
            <a:r>
              <a:rPr lang="en-US" sz="1300" dirty="0" smtClean="0">
                <a:solidFill>
                  <a:schemeClr val="bg1"/>
                </a:solidFill>
              </a:rPr>
              <a:t>Pass to Designer</a:t>
            </a:r>
            <a:endParaRPr lang="en-US" sz="1300" dirty="0">
              <a:solidFill>
                <a:schemeClr val="bg1"/>
              </a:solidFill>
            </a:endParaRPr>
          </a:p>
        </p:txBody>
      </p:sp>
      <p:sp>
        <p:nvSpPr>
          <p:cNvPr id="11" name="Oval 10"/>
          <p:cNvSpPr/>
          <p:nvPr/>
        </p:nvSpPr>
        <p:spPr>
          <a:xfrm>
            <a:off x="1600200" y="4648200"/>
            <a:ext cx="1905000" cy="1676400"/>
          </a:xfrm>
          <a:prstGeom prst="ellipse">
            <a:avLst/>
          </a:prstGeom>
          <a:solidFill>
            <a:srgbClr val="FFFF00"/>
          </a:solidFill>
        </p:spPr>
        <p:style>
          <a:lnRef idx="3">
            <a:schemeClr val="lt1"/>
          </a:lnRef>
          <a:fillRef idx="1">
            <a:schemeClr val="accent1"/>
          </a:fillRef>
          <a:effectRef idx="1">
            <a:schemeClr val="accent1"/>
          </a:effectRef>
          <a:fontRef idx="minor">
            <a:schemeClr val="lt1"/>
          </a:fontRef>
        </p:style>
        <p:txBody>
          <a:bodyPr rtlCol="0" anchor="ctr"/>
          <a:lstStyle/>
          <a:p>
            <a:pPr algn="ctr"/>
            <a:r>
              <a:rPr lang="en-US" dirty="0" smtClean="0">
                <a:solidFill>
                  <a:schemeClr val="tx1"/>
                </a:solidFill>
              </a:rPr>
              <a:t>Designer</a:t>
            </a:r>
          </a:p>
          <a:p>
            <a:pPr marL="114300" indent="-114300">
              <a:buFont typeface="Arial" pitchFamily="34" charset="0"/>
              <a:buChar char="•"/>
            </a:pPr>
            <a:r>
              <a:rPr lang="en-US" sz="1400" dirty="0" smtClean="0">
                <a:solidFill>
                  <a:schemeClr val="tx1"/>
                </a:solidFill>
              </a:rPr>
              <a:t>Inspect buttons</a:t>
            </a:r>
          </a:p>
          <a:p>
            <a:pPr marL="114300" indent="-114300">
              <a:buFont typeface="Arial" pitchFamily="34" charset="0"/>
              <a:buChar char="•"/>
            </a:pPr>
            <a:r>
              <a:rPr lang="en-US" sz="1300" dirty="0" smtClean="0">
                <a:solidFill>
                  <a:schemeClr val="tx1"/>
                </a:solidFill>
              </a:rPr>
              <a:t>Watch Manuf.</a:t>
            </a:r>
          </a:p>
          <a:p>
            <a:pPr marL="114300" indent="-114300">
              <a:buFont typeface="Arial" pitchFamily="34" charset="0"/>
              <a:buChar char="•"/>
            </a:pPr>
            <a:r>
              <a:rPr lang="en-US" sz="1300" dirty="0" smtClean="0">
                <a:solidFill>
                  <a:schemeClr val="tx1"/>
                </a:solidFill>
              </a:rPr>
              <a:t>Put in bag</a:t>
            </a:r>
          </a:p>
          <a:p>
            <a:pPr marL="114300" indent="-114300"/>
            <a:endParaRPr lang="en-US" sz="1300" dirty="0" smtClean="0">
              <a:solidFill>
                <a:schemeClr val="tx1"/>
              </a:solidFill>
            </a:endParaRPr>
          </a:p>
        </p:txBody>
      </p:sp>
      <p:sp>
        <p:nvSpPr>
          <p:cNvPr id="12" name="Right Arrow 11"/>
          <p:cNvSpPr/>
          <p:nvPr/>
        </p:nvSpPr>
        <p:spPr>
          <a:xfrm rot="20451112">
            <a:off x="2286000" y="1524000"/>
            <a:ext cx="1066800" cy="99060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3" name="Right Arrow 12"/>
          <p:cNvSpPr/>
          <p:nvPr/>
        </p:nvSpPr>
        <p:spPr>
          <a:xfrm rot="2134826">
            <a:off x="5598802" y="1589484"/>
            <a:ext cx="1066800" cy="99060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4" name="Right Arrow 13"/>
          <p:cNvSpPr/>
          <p:nvPr/>
        </p:nvSpPr>
        <p:spPr>
          <a:xfrm rot="7216597">
            <a:off x="5497269" y="3720262"/>
            <a:ext cx="1066800" cy="99060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5" name="Right Arrow 14"/>
          <p:cNvSpPr/>
          <p:nvPr/>
        </p:nvSpPr>
        <p:spPr>
          <a:xfrm rot="10800000">
            <a:off x="3581400" y="4953000"/>
            <a:ext cx="1066800" cy="99060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6" name="Right Arrow 15"/>
          <p:cNvSpPr/>
          <p:nvPr/>
        </p:nvSpPr>
        <p:spPr>
          <a:xfrm rot="4237583">
            <a:off x="1177597" y="3601201"/>
            <a:ext cx="1066800" cy="99060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xit" presetSubtype="10" fill="hold" grpId="0" nodeType="withEffect">
                                  <p:stCondLst>
                                    <p:cond delay="0"/>
                                  </p:stCondLst>
                                  <p:childTnLst>
                                    <p:animEffect transition="out" filter="blinds(horizontal)">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Five</a:t>
            </a:r>
            <a:endParaRPr lang="en-US" sz="9600" dirty="0">
              <a:latin typeface="SpaceOutOpen" pitchFamily="2" charset="0"/>
            </a:endParaRPr>
          </a:p>
        </p:txBody>
      </p:sp>
      <p:sp>
        <p:nvSpPr>
          <p:cNvPr id="3" name="Title 1"/>
          <p:cNvSpPr txBox="1">
            <a:spLocks/>
          </p:cNvSpPr>
          <p:nvPr/>
        </p:nvSpPr>
        <p:spPr>
          <a:xfrm>
            <a:off x="381000" y="35052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Production</a:t>
            </a:r>
          </a:p>
        </p:txBody>
      </p:sp>
      <p:pic>
        <p:nvPicPr>
          <p:cNvPr id="5" name="Picture 4" descr="workforfood.png"/>
          <p:cNvPicPr>
            <a:picLocks noChangeAspect="1"/>
          </p:cNvPicPr>
          <p:nvPr/>
        </p:nvPicPr>
        <p:blipFill>
          <a:blip r:embed="rId3" cstate="print"/>
          <a:stretch>
            <a:fillRect/>
          </a:stretch>
        </p:blipFill>
        <p:spPr>
          <a:xfrm>
            <a:off x="3733800" y="4876800"/>
            <a:ext cx="1524003" cy="1524003"/>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3" name="Content Placeholder 2"/>
          <p:cNvSpPr>
            <a:spLocks noGrp="1"/>
          </p:cNvSpPr>
          <p:nvPr>
            <p:ph idx="1"/>
          </p:nvPr>
        </p:nvSpPr>
        <p:spPr>
          <a:xfrm>
            <a:off x="457200" y="1295400"/>
            <a:ext cx="8229600" cy="4724400"/>
          </a:xfrm>
        </p:spPr>
        <p:txBody>
          <a:bodyPr>
            <a:noAutofit/>
          </a:bodyPr>
          <a:lstStyle/>
          <a:p>
            <a:r>
              <a:rPr lang="en-US" sz="2000" dirty="0" smtClean="0"/>
              <a:t>Remember instructions from yesterday—finish all designs, and when you are ready, sign up on the board to make your designs.</a:t>
            </a:r>
          </a:p>
          <a:p>
            <a:r>
              <a:rPr lang="en-US" sz="2000" dirty="0" smtClean="0"/>
              <a:t>Want to get ALL groups done making badges today if possible.</a:t>
            </a:r>
          </a:p>
          <a:p>
            <a:r>
              <a:rPr lang="en-US" sz="2000" dirty="0" smtClean="0"/>
              <a:t>After your badges are made, or while you are waiting to make them, the Manufacturer and the President will fill out the voting preparation page.</a:t>
            </a:r>
          </a:p>
          <a:p>
            <a:r>
              <a:rPr lang="en-US" sz="2000" dirty="0" smtClean="0"/>
              <a:t>Turn </a:t>
            </a:r>
            <a:r>
              <a:rPr lang="en-US" sz="2000" dirty="0" smtClean="0"/>
              <a:t>in your finished badges to the BASKET, not in your box.</a:t>
            </a:r>
          </a:p>
          <a:p>
            <a:r>
              <a:rPr lang="en-US" sz="2000" dirty="0" smtClean="0"/>
              <a:t>Finalize your prices—double check—are you SURE that’s what you want to charge? After tomorrow you can’t change it!</a:t>
            </a:r>
          </a:p>
          <a:p>
            <a:r>
              <a:rPr lang="en-US" sz="2000" dirty="0" smtClean="0"/>
              <a:t>If your group has made all badges, and has turned in the voting preparation page, you can play games!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371600"/>
            <a:ext cx="8229600" cy="1143000"/>
          </a:xfrm>
        </p:spPr>
        <p:txBody>
          <a:bodyPr>
            <a:noAutofit/>
          </a:bodyPr>
          <a:lstStyle/>
          <a:p>
            <a:r>
              <a:rPr lang="en-US" sz="9600" dirty="0" smtClean="0">
                <a:latin typeface="SpaceOutOpen" pitchFamily="2" charset="0"/>
              </a:rPr>
              <a:t>Day six</a:t>
            </a:r>
            <a:endParaRPr lang="en-US" sz="9600" dirty="0">
              <a:latin typeface="SpaceOutOpen" pitchFamily="2" charset="0"/>
            </a:endParaRPr>
          </a:p>
        </p:txBody>
      </p:sp>
      <p:sp>
        <p:nvSpPr>
          <p:cNvPr id="3" name="Title 1"/>
          <p:cNvSpPr txBox="1">
            <a:spLocks/>
          </p:cNvSpPr>
          <p:nvPr/>
        </p:nvSpPr>
        <p:spPr>
          <a:xfrm>
            <a:off x="381000" y="33528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Promotions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What is the Badge Builder?</a:t>
            </a:r>
            <a:endParaRPr lang="en-US" dirty="0">
              <a:latin typeface="SpaceOutOpen" pitchFamily="2" charset="0"/>
            </a:endParaRPr>
          </a:p>
        </p:txBody>
      </p:sp>
      <p:sp>
        <p:nvSpPr>
          <p:cNvPr id="4" name="Title 1"/>
          <p:cNvSpPr txBox="1">
            <a:spLocks/>
          </p:cNvSpPr>
          <p:nvPr/>
        </p:nvSpPr>
        <p:spPr>
          <a:xfrm>
            <a:off x="0" y="981670"/>
            <a:ext cx="2209800" cy="8382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smtClean="0">
                <a:ln>
                  <a:noFill/>
                </a:ln>
                <a:solidFill>
                  <a:schemeClr val="tx1"/>
                </a:solidFill>
                <a:effectLst/>
                <a:uLnTx/>
                <a:uFillTx/>
                <a:latin typeface="SpaceOutOpen" pitchFamily="2" charset="0"/>
                <a:ea typeface="+mj-ea"/>
                <a:cs typeface="+mj-cs"/>
              </a:rPr>
              <a:t>Product:</a:t>
            </a:r>
            <a:endParaRPr kumimoji="0" lang="en-US" sz="2500" b="0" i="0" u="none" strike="noStrike" kern="1200" cap="none" spc="0" normalizeH="0" baseline="0" noProof="0" dirty="0">
              <a:ln>
                <a:noFill/>
              </a:ln>
              <a:solidFill>
                <a:schemeClr val="tx1"/>
              </a:solidFill>
              <a:effectLst/>
              <a:uLnTx/>
              <a:uFillTx/>
              <a:latin typeface="SpaceOutOpen" pitchFamily="2" charset="0"/>
              <a:ea typeface="+mj-ea"/>
              <a:cs typeface="+mj-cs"/>
            </a:endParaRPr>
          </a:p>
        </p:txBody>
      </p:sp>
      <p:sp>
        <p:nvSpPr>
          <p:cNvPr id="5" name="TextBox 4"/>
          <p:cNvSpPr txBox="1"/>
          <p:nvPr/>
        </p:nvSpPr>
        <p:spPr>
          <a:xfrm>
            <a:off x="381000" y="1667470"/>
            <a:ext cx="8534400" cy="646331"/>
          </a:xfrm>
          <a:prstGeom prst="rect">
            <a:avLst/>
          </a:prstGeom>
          <a:noFill/>
        </p:spPr>
        <p:txBody>
          <a:bodyPr wrap="square" rtlCol="0">
            <a:spAutoFit/>
          </a:bodyPr>
          <a:lstStyle/>
          <a:p>
            <a:r>
              <a:rPr lang="en-US" dirty="0" smtClean="0"/>
              <a:t>With your group, you will design and create 10 badges. You may vary different designs, sizes, colors, and styles. </a:t>
            </a:r>
            <a:endParaRPr lang="en-US" dirty="0"/>
          </a:p>
        </p:txBody>
      </p:sp>
      <p:sp>
        <p:nvSpPr>
          <p:cNvPr id="6" name="Title 1"/>
          <p:cNvSpPr txBox="1">
            <a:spLocks/>
          </p:cNvSpPr>
          <p:nvPr/>
        </p:nvSpPr>
        <p:spPr>
          <a:xfrm>
            <a:off x="-76200" y="2277070"/>
            <a:ext cx="1905000" cy="4572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smtClean="0">
                <a:ln>
                  <a:noFill/>
                </a:ln>
                <a:solidFill>
                  <a:schemeClr val="tx1"/>
                </a:solidFill>
                <a:effectLst/>
                <a:uLnTx/>
                <a:uFillTx/>
                <a:latin typeface="SpaceOutOpen" pitchFamily="2" charset="0"/>
                <a:ea typeface="+mj-ea"/>
                <a:cs typeface="+mj-cs"/>
              </a:rPr>
              <a:t>Price:</a:t>
            </a:r>
            <a:endParaRPr kumimoji="0" lang="en-US" sz="2500" b="0" i="0" u="none" strike="noStrike" kern="1200" cap="none" spc="0" normalizeH="0" baseline="0" noProof="0" dirty="0">
              <a:ln>
                <a:noFill/>
              </a:ln>
              <a:solidFill>
                <a:schemeClr val="tx1"/>
              </a:solidFill>
              <a:effectLst/>
              <a:uLnTx/>
              <a:uFillTx/>
              <a:latin typeface="SpaceOutOpen" pitchFamily="2" charset="0"/>
              <a:ea typeface="+mj-ea"/>
              <a:cs typeface="+mj-cs"/>
            </a:endParaRPr>
          </a:p>
        </p:txBody>
      </p:sp>
      <p:sp>
        <p:nvSpPr>
          <p:cNvPr id="7" name="TextBox 6"/>
          <p:cNvSpPr txBox="1"/>
          <p:nvPr/>
        </p:nvSpPr>
        <p:spPr>
          <a:xfrm>
            <a:off x="381000" y="2734270"/>
            <a:ext cx="8534400" cy="646331"/>
          </a:xfrm>
          <a:prstGeom prst="rect">
            <a:avLst/>
          </a:prstGeom>
          <a:noFill/>
        </p:spPr>
        <p:txBody>
          <a:bodyPr wrap="square" rtlCol="0">
            <a:spAutoFit/>
          </a:bodyPr>
          <a:lstStyle/>
          <a:p>
            <a:r>
              <a:rPr lang="en-US" dirty="0" smtClean="0"/>
              <a:t>You will figure out the cost of each element of each design such as color, size, and style. You will get the production cost, and use it to choose a selling price. </a:t>
            </a:r>
            <a:endParaRPr lang="en-US" dirty="0"/>
          </a:p>
        </p:txBody>
      </p:sp>
      <p:sp>
        <p:nvSpPr>
          <p:cNvPr id="8" name="Title 1"/>
          <p:cNvSpPr txBox="1">
            <a:spLocks/>
          </p:cNvSpPr>
          <p:nvPr/>
        </p:nvSpPr>
        <p:spPr>
          <a:xfrm>
            <a:off x="228600" y="3343870"/>
            <a:ext cx="2286000" cy="4572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smtClean="0">
                <a:ln>
                  <a:noFill/>
                </a:ln>
                <a:solidFill>
                  <a:schemeClr val="tx1"/>
                </a:solidFill>
                <a:effectLst/>
                <a:uLnTx/>
                <a:uFillTx/>
                <a:latin typeface="SpaceOutOpen" pitchFamily="2" charset="0"/>
                <a:ea typeface="+mj-ea"/>
                <a:cs typeface="+mj-cs"/>
              </a:rPr>
              <a:t>Promotion:</a:t>
            </a:r>
            <a:endParaRPr kumimoji="0" lang="en-US" sz="2500" b="0" i="0" u="none" strike="noStrike" kern="1200" cap="none" spc="0" normalizeH="0" baseline="0" noProof="0" dirty="0">
              <a:ln>
                <a:noFill/>
              </a:ln>
              <a:solidFill>
                <a:schemeClr val="tx1"/>
              </a:solidFill>
              <a:effectLst/>
              <a:uLnTx/>
              <a:uFillTx/>
              <a:latin typeface="SpaceOutOpen" pitchFamily="2" charset="0"/>
              <a:ea typeface="+mj-ea"/>
              <a:cs typeface="+mj-cs"/>
            </a:endParaRPr>
          </a:p>
        </p:txBody>
      </p:sp>
      <p:sp>
        <p:nvSpPr>
          <p:cNvPr id="9" name="TextBox 8"/>
          <p:cNvSpPr txBox="1"/>
          <p:nvPr/>
        </p:nvSpPr>
        <p:spPr>
          <a:xfrm>
            <a:off x="381000" y="3801070"/>
            <a:ext cx="8534400" cy="646331"/>
          </a:xfrm>
          <a:prstGeom prst="rect">
            <a:avLst/>
          </a:prstGeom>
          <a:noFill/>
        </p:spPr>
        <p:txBody>
          <a:bodyPr wrap="square" rtlCol="0">
            <a:spAutoFit/>
          </a:bodyPr>
          <a:lstStyle/>
          <a:p>
            <a:r>
              <a:rPr lang="en-US" dirty="0" smtClean="0"/>
              <a:t>You will create advertisements for your badges, and choose promotions such as table decorations, displays,  teaser posters and flyers to enhance your sales.</a:t>
            </a:r>
            <a:endParaRPr lang="en-US" dirty="0"/>
          </a:p>
        </p:txBody>
      </p:sp>
      <p:sp>
        <p:nvSpPr>
          <p:cNvPr id="10" name="Title 1"/>
          <p:cNvSpPr txBox="1">
            <a:spLocks/>
          </p:cNvSpPr>
          <p:nvPr/>
        </p:nvSpPr>
        <p:spPr>
          <a:xfrm>
            <a:off x="-228600" y="4410670"/>
            <a:ext cx="2286000" cy="4572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smtClean="0">
                <a:ln>
                  <a:noFill/>
                </a:ln>
                <a:solidFill>
                  <a:schemeClr val="tx1"/>
                </a:solidFill>
                <a:effectLst/>
                <a:uLnTx/>
                <a:uFillTx/>
                <a:latin typeface="SpaceOutOpen" pitchFamily="2" charset="0"/>
                <a:ea typeface="+mj-ea"/>
                <a:cs typeface="+mj-cs"/>
              </a:rPr>
              <a:t>Place:</a:t>
            </a:r>
            <a:endParaRPr kumimoji="0" lang="en-US" sz="2500" b="0" i="0" u="none" strike="noStrike" kern="1200" cap="none" spc="0" normalizeH="0" baseline="0" noProof="0" dirty="0">
              <a:ln>
                <a:noFill/>
              </a:ln>
              <a:solidFill>
                <a:schemeClr val="tx1"/>
              </a:solidFill>
              <a:effectLst/>
              <a:uLnTx/>
              <a:uFillTx/>
              <a:latin typeface="SpaceOutOpen" pitchFamily="2" charset="0"/>
              <a:ea typeface="+mj-ea"/>
              <a:cs typeface="+mj-cs"/>
            </a:endParaRPr>
          </a:p>
        </p:txBody>
      </p:sp>
      <p:sp>
        <p:nvSpPr>
          <p:cNvPr id="11" name="TextBox 10"/>
          <p:cNvSpPr txBox="1"/>
          <p:nvPr/>
        </p:nvSpPr>
        <p:spPr>
          <a:xfrm>
            <a:off x="381000" y="4791670"/>
            <a:ext cx="8534400" cy="923330"/>
          </a:xfrm>
          <a:prstGeom prst="rect">
            <a:avLst/>
          </a:prstGeom>
          <a:noFill/>
        </p:spPr>
        <p:txBody>
          <a:bodyPr wrap="square" rtlCol="0">
            <a:spAutoFit/>
          </a:bodyPr>
          <a:lstStyle/>
          <a:p>
            <a:r>
              <a:rPr lang="en-US" dirty="0" smtClean="0"/>
              <a:t>You have three different market placements—selling the actual badge, taking orders for future badges, and receiving votes from your customers for their favorites. You will receive KASH for the total amount you make at the Market.</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3" name="Content Placeholder 2"/>
          <p:cNvSpPr>
            <a:spLocks noGrp="1"/>
          </p:cNvSpPr>
          <p:nvPr>
            <p:ph idx="1"/>
          </p:nvPr>
        </p:nvSpPr>
        <p:spPr>
          <a:xfrm>
            <a:off x="457200" y="1447800"/>
            <a:ext cx="8229600" cy="4525963"/>
          </a:xfrm>
        </p:spPr>
        <p:txBody>
          <a:bodyPr>
            <a:normAutofit fontScale="85000" lnSpcReduction="10000"/>
          </a:bodyPr>
          <a:lstStyle/>
          <a:p>
            <a:r>
              <a:rPr lang="en-US" dirty="0" smtClean="0"/>
              <a:t>All groups done with badges</a:t>
            </a:r>
          </a:p>
          <a:p>
            <a:r>
              <a:rPr lang="en-US" dirty="0" smtClean="0"/>
              <a:t>President </a:t>
            </a:r>
            <a:r>
              <a:rPr lang="en-US" dirty="0" smtClean="0"/>
              <a:t>fills out Step 2 in the Business Plan</a:t>
            </a:r>
          </a:p>
          <a:p>
            <a:r>
              <a:rPr lang="en-US" dirty="0" smtClean="0"/>
              <a:t>Start creating your Promotion Poster – try to get one side done today.</a:t>
            </a:r>
          </a:p>
          <a:p>
            <a:r>
              <a:rPr lang="en-US" dirty="0" smtClean="0"/>
              <a:t>Start creation of Teaser Poster if you choose to do one.</a:t>
            </a:r>
          </a:p>
          <a:p>
            <a:r>
              <a:rPr lang="en-US" dirty="0" smtClean="0"/>
              <a:t>Remember </a:t>
            </a:r>
            <a:r>
              <a:rPr lang="en-US" dirty="0" smtClean="0"/>
              <a:t>to follow your checklist—it has all the details for each promotion.</a:t>
            </a:r>
          </a:p>
          <a:p>
            <a:r>
              <a:rPr lang="en-US" dirty="0" smtClean="0"/>
              <a:t>You may bring items for the Badge Fair in advance, so you don’t forget, and keep them in my back room!</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What does it cost?</a:t>
            </a:r>
            <a:endParaRPr lang="en-US" dirty="0">
              <a:latin typeface="SpaceOutOpen" pitchFamily="2" charset="0"/>
            </a:endParaRPr>
          </a:p>
        </p:txBody>
      </p:sp>
      <p:sp>
        <p:nvSpPr>
          <p:cNvPr id="3" name="Content Placeholder 2"/>
          <p:cNvSpPr>
            <a:spLocks noGrp="1"/>
          </p:cNvSpPr>
          <p:nvPr>
            <p:ph idx="1"/>
          </p:nvPr>
        </p:nvSpPr>
        <p:spPr>
          <a:xfrm>
            <a:off x="457200" y="1371600"/>
            <a:ext cx="8229600" cy="4525963"/>
          </a:xfrm>
        </p:spPr>
        <p:txBody>
          <a:bodyPr>
            <a:normAutofit/>
          </a:bodyPr>
          <a:lstStyle/>
          <a:p>
            <a:r>
              <a:rPr lang="en-US" dirty="0" smtClean="0"/>
              <a:t>All groups are automatically charged a $5.00 fee for their required poster.</a:t>
            </a:r>
          </a:p>
          <a:p>
            <a:r>
              <a:rPr lang="en-US" dirty="0" smtClean="0"/>
              <a:t>All groups may additional promotions</a:t>
            </a:r>
          </a:p>
          <a:p>
            <a:pPr lvl="1"/>
            <a:r>
              <a:rPr lang="en-US" dirty="0" smtClean="0"/>
              <a:t>Teaser Poster</a:t>
            </a:r>
          </a:p>
          <a:p>
            <a:pPr lvl="1"/>
            <a:r>
              <a:rPr lang="en-US" dirty="0" smtClean="0"/>
              <a:t>Button Display</a:t>
            </a:r>
          </a:p>
          <a:p>
            <a:pPr lvl="1"/>
            <a:r>
              <a:rPr lang="en-US" dirty="0" smtClean="0"/>
              <a:t>Table Decorations</a:t>
            </a:r>
          </a:p>
          <a:p>
            <a:pPr>
              <a:buNone/>
            </a:pP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Online Purchases</a:t>
            </a:r>
            <a:endParaRPr lang="en-US" dirty="0">
              <a:latin typeface="SpaceOutOpen" pitchFamily="2" charset="0"/>
            </a:endParaRPr>
          </a:p>
        </p:txBody>
      </p:sp>
      <p:sp>
        <p:nvSpPr>
          <p:cNvPr id="3" name="Content Placeholder 2"/>
          <p:cNvSpPr>
            <a:spLocks noGrp="1"/>
          </p:cNvSpPr>
          <p:nvPr>
            <p:ph idx="1"/>
          </p:nvPr>
        </p:nvSpPr>
        <p:spPr/>
        <p:txBody>
          <a:bodyPr>
            <a:normAutofit fontScale="92500" lnSpcReduction="20000"/>
          </a:bodyPr>
          <a:lstStyle/>
          <a:p>
            <a:r>
              <a:rPr lang="en-US" dirty="0" smtClean="0"/>
              <a:t>Remember that there are THREE ways a customer can buy from you. They can buy an actual badge, they can order one, or they can vote for you online. </a:t>
            </a:r>
          </a:p>
          <a:p>
            <a:r>
              <a:rPr lang="en-US" dirty="0" smtClean="0"/>
              <a:t>After the badge market, Mr. Simpson’s kids will go back to class and pull up a website. This will show all the badge designs for their period. They will then vote for their favorites.</a:t>
            </a:r>
          </a:p>
          <a:p>
            <a:r>
              <a:rPr lang="en-US" dirty="0" smtClean="0"/>
              <a:t>Each vote counts as a sale for you—it is as if they purchased the badge online. But there will be no actual filling of those orders.</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Making Posters </a:t>
            </a:r>
            <a:r>
              <a:rPr lang="en-US" dirty="0" smtClean="0">
                <a:latin typeface="Sneakerhead BTN" pitchFamily="34" charset="0"/>
              </a:rPr>
              <a:t>- </a:t>
            </a:r>
            <a:r>
              <a:rPr lang="en-US" dirty="0" smtClean="0">
                <a:solidFill>
                  <a:srgbClr val="FF0000"/>
                </a:solidFill>
                <a:latin typeface="Sneakerhead BTN" pitchFamily="34" charset="0"/>
              </a:rPr>
              <a:t>REQUIRED</a:t>
            </a:r>
            <a:endParaRPr lang="en-US" dirty="0">
              <a:solidFill>
                <a:srgbClr val="FF0000"/>
              </a:solidFill>
              <a:latin typeface="Sneakerhead BTN" pitchFamily="34" charset="0"/>
            </a:endParaRPr>
          </a:p>
        </p:txBody>
      </p:sp>
      <p:sp>
        <p:nvSpPr>
          <p:cNvPr id="3" name="Content Placeholder 2"/>
          <p:cNvSpPr>
            <a:spLocks noGrp="1"/>
          </p:cNvSpPr>
          <p:nvPr>
            <p:ph idx="1"/>
          </p:nvPr>
        </p:nvSpPr>
        <p:spPr>
          <a:xfrm>
            <a:off x="533400" y="1371600"/>
            <a:ext cx="8229600" cy="4525963"/>
          </a:xfrm>
        </p:spPr>
        <p:txBody>
          <a:bodyPr/>
          <a:lstStyle/>
          <a:p>
            <a:r>
              <a:rPr lang="en-US" dirty="0" smtClean="0"/>
              <a:t>Requirements</a:t>
            </a:r>
          </a:p>
          <a:p>
            <a:pPr lvl="1"/>
            <a:r>
              <a:rPr lang="en-US" dirty="0" smtClean="0"/>
              <a:t>Two posters </a:t>
            </a:r>
          </a:p>
          <a:p>
            <a:pPr lvl="1"/>
            <a:r>
              <a:rPr lang="en-US" dirty="0" smtClean="0"/>
              <a:t>One with pictures of each badge and prices</a:t>
            </a:r>
          </a:p>
          <a:p>
            <a:pPr lvl="2"/>
            <a:r>
              <a:rPr lang="en-US" dirty="0" smtClean="0"/>
              <a:t>Prices must be LARGE and easy to read</a:t>
            </a:r>
          </a:p>
          <a:p>
            <a:pPr lvl="1"/>
            <a:r>
              <a:rPr lang="en-US" dirty="0" smtClean="0"/>
              <a:t>The other has just your logo and slogan, </a:t>
            </a:r>
          </a:p>
          <a:p>
            <a:pPr lvl="1"/>
            <a:r>
              <a:rPr lang="en-US" dirty="0" smtClean="0"/>
              <a:t>You must have your logo and slogan on either poster SOMEWHERE to get full credit.</a:t>
            </a:r>
          </a:p>
          <a:p>
            <a:pPr lvl="1"/>
            <a:r>
              <a:rPr lang="en-US" dirty="0" smtClean="0"/>
              <a:t>You may want to indicate whether the badge pictured is a Pin back or a Spin back.</a:t>
            </a:r>
          </a:p>
          <a:p>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Examples</a:t>
            </a:r>
            <a:endParaRPr lang="en-US" dirty="0">
              <a:latin typeface="SpaceOutOpen" pitchFamily="2" charset="0"/>
            </a:endParaRPr>
          </a:p>
        </p:txBody>
      </p:sp>
      <p:sp>
        <p:nvSpPr>
          <p:cNvPr id="13" name="TextBox 12"/>
          <p:cNvSpPr txBox="1"/>
          <p:nvPr/>
        </p:nvSpPr>
        <p:spPr>
          <a:xfrm>
            <a:off x="6477000" y="1524000"/>
            <a:ext cx="2362200" cy="4678204"/>
          </a:xfrm>
          <a:prstGeom prst="rect">
            <a:avLst/>
          </a:prstGeom>
          <a:noFill/>
        </p:spPr>
        <p:txBody>
          <a:bodyPr wrap="square" rtlCol="0">
            <a:spAutoFit/>
          </a:bodyPr>
          <a:lstStyle/>
          <a:p>
            <a:endParaRPr lang="en-US" dirty="0" smtClean="0"/>
          </a:p>
          <a:p>
            <a:r>
              <a:rPr lang="en-US" sz="2800" dirty="0" smtClean="0"/>
              <a:t>Create one poster with your name and slogan on it. The other poster shows pictures of each badge and their prices. </a:t>
            </a:r>
            <a:endParaRPr lang="en-US" sz="2800" dirty="0"/>
          </a:p>
        </p:txBody>
      </p:sp>
      <p:pic>
        <p:nvPicPr>
          <p:cNvPr id="2050" name="Picture 2"/>
          <p:cNvPicPr>
            <a:picLocks noChangeAspect="1" noChangeArrowheads="1"/>
          </p:cNvPicPr>
          <p:nvPr/>
        </p:nvPicPr>
        <p:blipFill>
          <a:blip r:embed="rId2" cstate="print"/>
          <a:srcRect/>
          <a:stretch>
            <a:fillRect/>
          </a:stretch>
        </p:blipFill>
        <p:spPr bwMode="auto">
          <a:xfrm>
            <a:off x="457200" y="1676400"/>
            <a:ext cx="5791200" cy="36665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Teaser Poster</a:t>
            </a:r>
            <a:endParaRPr lang="en-US" dirty="0">
              <a:latin typeface="SpaceOutOpen" pitchFamily="2" charset="0"/>
            </a:endParaRPr>
          </a:p>
        </p:txBody>
      </p:sp>
      <p:sp>
        <p:nvSpPr>
          <p:cNvPr id="3" name="Content Placeholder 2"/>
          <p:cNvSpPr>
            <a:spLocks noGrp="1"/>
          </p:cNvSpPr>
          <p:nvPr>
            <p:ph idx="1"/>
          </p:nvPr>
        </p:nvSpPr>
        <p:spPr>
          <a:xfrm>
            <a:off x="457200" y="1371600"/>
            <a:ext cx="8229600" cy="4525963"/>
          </a:xfrm>
        </p:spPr>
        <p:txBody>
          <a:bodyPr>
            <a:normAutofit fontScale="92500" lnSpcReduction="10000"/>
          </a:bodyPr>
          <a:lstStyle/>
          <a:p>
            <a:r>
              <a:rPr lang="en-US" dirty="0" smtClean="0"/>
              <a:t>This is a cheap but effective promotions. You can create a “teaser” poster that shows your badges in advance of the market.</a:t>
            </a:r>
          </a:p>
          <a:p>
            <a:r>
              <a:rPr lang="en-US" dirty="0" smtClean="0"/>
              <a:t>Once you have created it, you can place it in Mr. Simpson’s room. The earlier you get it up, the more benefit you will gain.</a:t>
            </a:r>
          </a:p>
          <a:p>
            <a:r>
              <a:rPr lang="en-US" dirty="0" smtClean="0"/>
              <a:t>It requires you to create this flyer in addition to your other posters. </a:t>
            </a:r>
          </a:p>
          <a:p>
            <a:r>
              <a:rPr lang="en-US" dirty="0" smtClean="0"/>
              <a:t>If you do this option, you must have the flyer completed by the end of the period TODAY.</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609600" y="381000"/>
            <a:ext cx="4876800" cy="6278310"/>
          </a:xfrm>
          <a:prstGeom prst="rect">
            <a:avLst/>
          </a:prstGeom>
          <a:noFill/>
          <a:ln w="9525">
            <a:noFill/>
            <a:miter lim="800000"/>
            <a:headEnd/>
            <a:tailEnd/>
          </a:ln>
        </p:spPr>
      </p:pic>
      <p:sp>
        <p:nvSpPr>
          <p:cNvPr id="5" name="TextBox 4"/>
          <p:cNvSpPr txBox="1"/>
          <p:nvPr/>
        </p:nvSpPr>
        <p:spPr>
          <a:xfrm>
            <a:off x="5715000" y="1219200"/>
            <a:ext cx="2438400" cy="523220"/>
          </a:xfrm>
          <a:prstGeom prst="rect">
            <a:avLst/>
          </a:prstGeom>
          <a:noFill/>
        </p:spPr>
        <p:txBody>
          <a:bodyPr wrap="square" rtlCol="0">
            <a:spAutoFit/>
          </a:bodyPr>
          <a:lstStyle/>
          <a:p>
            <a:r>
              <a:rPr lang="en-US" sz="2800" dirty="0" smtClean="0"/>
              <a:t>Your Logo</a:t>
            </a:r>
            <a:endParaRPr lang="en-US" sz="2800" dirty="0"/>
          </a:p>
        </p:txBody>
      </p:sp>
      <p:sp>
        <p:nvSpPr>
          <p:cNvPr id="6" name="TextBox 5"/>
          <p:cNvSpPr txBox="1"/>
          <p:nvPr/>
        </p:nvSpPr>
        <p:spPr>
          <a:xfrm>
            <a:off x="5715000" y="1752600"/>
            <a:ext cx="2438400" cy="954107"/>
          </a:xfrm>
          <a:prstGeom prst="rect">
            <a:avLst/>
          </a:prstGeom>
          <a:noFill/>
        </p:spPr>
        <p:txBody>
          <a:bodyPr wrap="square" rtlCol="0">
            <a:spAutoFit/>
          </a:bodyPr>
          <a:lstStyle/>
          <a:p>
            <a:r>
              <a:rPr lang="en-US" sz="2800" dirty="0" smtClean="0"/>
              <a:t>Pictures of your badges</a:t>
            </a:r>
            <a:endParaRPr lang="en-US" sz="2800" dirty="0"/>
          </a:p>
        </p:txBody>
      </p:sp>
      <p:sp>
        <p:nvSpPr>
          <p:cNvPr id="7" name="TextBox 6"/>
          <p:cNvSpPr txBox="1"/>
          <p:nvPr/>
        </p:nvSpPr>
        <p:spPr>
          <a:xfrm>
            <a:off x="5791200" y="2819400"/>
            <a:ext cx="2438400" cy="523220"/>
          </a:xfrm>
          <a:prstGeom prst="rect">
            <a:avLst/>
          </a:prstGeom>
          <a:noFill/>
        </p:spPr>
        <p:txBody>
          <a:bodyPr wrap="square" rtlCol="0">
            <a:spAutoFit/>
          </a:bodyPr>
          <a:lstStyle/>
          <a:p>
            <a:r>
              <a:rPr lang="en-US" sz="2800" dirty="0" smtClean="0"/>
              <a:t>Your period</a:t>
            </a:r>
            <a:endParaRPr lang="en-US" sz="2800" dirty="0"/>
          </a:p>
        </p:txBody>
      </p:sp>
      <p:sp>
        <p:nvSpPr>
          <p:cNvPr id="8" name="TextBox 7"/>
          <p:cNvSpPr txBox="1"/>
          <p:nvPr/>
        </p:nvSpPr>
        <p:spPr>
          <a:xfrm>
            <a:off x="5638800" y="3276600"/>
            <a:ext cx="2438400" cy="954107"/>
          </a:xfrm>
          <a:prstGeom prst="rect">
            <a:avLst/>
          </a:prstGeom>
          <a:noFill/>
        </p:spPr>
        <p:txBody>
          <a:bodyPr wrap="square" rtlCol="0">
            <a:spAutoFit/>
          </a:bodyPr>
          <a:lstStyle/>
          <a:p>
            <a:r>
              <a:rPr lang="en-US" sz="2800" dirty="0" smtClean="0"/>
              <a:t>Do NOT include prices!</a:t>
            </a:r>
            <a:endParaRPr lang="en-US" sz="2800" dirty="0"/>
          </a:p>
        </p:txBody>
      </p:sp>
      <p:sp>
        <p:nvSpPr>
          <p:cNvPr id="9" name="Title 1"/>
          <p:cNvSpPr txBox="1">
            <a:spLocks/>
          </p:cNvSpPr>
          <p:nvPr/>
        </p:nvSpPr>
        <p:spPr>
          <a:xfrm>
            <a:off x="5334000" y="228600"/>
            <a:ext cx="3962400" cy="868362"/>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smtClean="0">
                <a:ln>
                  <a:noFill/>
                </a:ln>
                <a:solidFill>
                  <a:schemeClr val="tx1"/>
                </a:solidFill>
                <a:effectLst/>
                <a:uLnTx/>
                <a:uFillTx/>
                <a:latin typeface="SpaceOutOpen" pitchFamily="2" charset="0"/>
                <a:ea typeface="+mj-ea"/>
                <a:cs typeface="+mj-cs"/>
              </a:rPr>
              <a:t>Teaser </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2800" dirty="0" smtClean="0">
                <a:latin typeface="SpaceOutOpen" pitchFamily="2" charset="0"/>
                <a:ea typeface="+mj-ea"/>
                <a:cs typeface="+mj-cs"/>
              </a:rPr>
              <a:t>Poster</a:t>
            </a:r>
            <a:endParaRPr kumimoji="0" lang="en-US" sz="2800" b="0" i="0" u="none" strike="noStrike" kern="1200" cap="none" spc="0" normalizeH="0" baseline="0" noProof="0" dirty="0">
              <a:ln>
                <a:noFill/>
              </a:ln>
              <a:solidFill>
                <a:schemeClr val="tx1"/>
              </a:solidFill>
              <a:effectLst/>
              <a:uLnTx/>
              <a:uFillTx/>
              <a:latin typeface="SpaceOutOpen" pitchFamily="2" charset="0"/>
              <a:ea typeface="+mj-ea"/>
              <a:cs typeface="+mj-cs"/>
            </a:endParaRPr>
          </a:p>
        </p:txBody>
      </p:sp>
      <p:sp>
        <p:nvSpPr>
          <p:cNvPr id="10" name="TextBox 9"/>
          <p:cNvSpPr txBox="1"/>
          <p:nvPr/>
        </p:nvSpPr>
        <p:spPr>
          <a:xfrm>
            <a:off x="6400800" y="4572000"/>
            <a:ext cx="2438400" cy="1323439"/>
          </a:xfrm>
          <a:prstGeom prst="rect">
            <a:avLst/>
          </a:prstGeom>
          <a:noFill/>
        </p:spPr>
        <p:txBody>
          <a:bodyPr wrap="square" rtlCol="0">
            <a:spAutoFit/>
          </a:bodyPr>
          <a:lstStyle/>
          <a:p>
            <a:r>
              <a:rPr lang="en-US" sz="2000" dirty="0" smtClean="0"/>
              <a:t>No one is assigned this job—choose someone in your group to do it.</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Badge Displays</a:t>
            </a:r>
            <a:endParaRPr lang="en-US" dirty="0">
              <a:latin typeface="SpaceOutOpen" pitchFamily="2" charset="0"/>
            </a:endParaRPr>
          </a:p>
        </p:txBody>
      </p:sp>
      <p:sp>
        <p:nvSpPr>
          <p:cNvPr id="3" name="Content Placeholder 2"/>
          <p:cNvSpPr>
            <a:spLocks noGrp="1"/>
          </p:cNvSpPr>
          <p:nvPr>
            <p:ph idx="1"/>
          </p:nvPr>
        </p:nvSpPr>
        <p:spPr>
          <a:xfrm>
            <a:off x="457200" y="1447800"/>
            <a:ext cx="8229600" cy="4525963"/>
          </a:xfrm>
        </p:spPr>
        <p:txBody>
          <a:bodyPr>
            <a:normAutofit/>
          </a:bodyPr>
          <a:lstStyle/>
          <a:p>
            <a:r>
              <a:rPr lang="en-US" dirty="0" smtClean="0"/>
              <a:t>You may also choose to display your buttons in an attractive way. It is highly recommended that you do so—buttons can “disappear” easily when just set on the table. </a:t>
            </a:r>
          </a:p>
          <a:p>
            <a:r>
              <a:rPr lang="en-US" dirty="0" smtClean="0"/>
              <a:t>You may bring something from home to display your badges. There is a small charge.</a:t>
            </a:r>
            <a:endParaRPr lang="en-US" dirty="0"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Step Two</a:t>
            </a:r>
            <a:endParaRPr lang="en-US" dirty="0">
              <a:latin typeface="SpaceOutOpen" pitchFamily="2" charset="0"/>
            </a:endParaRPr>
          </a:p>
        </p:txBody>
      </p:sp>
      <p:pic>
        <p:nvPicPr>
          <p:cNvPr id="7" name="Picture 2"/>
          <p:cNvPicPr>
            <a:picLocks noChangeAspect="1" noChangeArrowheads="1"/>
          </p:cNvPicPr>
          <p:nvPr/>
        </p:nvPicPr>
        <p:blipFill>
          <a:blip r:embed="rId3" cstate="print"/>
          <a:srcRect/>
          <a:stretch>
            <a:fillRect/>
          </a:stretch>
        </p:blipFill>
        <p:spPr bwMode="auto">
          <a:xfrm>
            <a:off x="685800" y="1447800"/>
            <a:ext cx="7871326" cy="487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seven &amp; Eight</a:t>
            </a:r>
            <a:endParaRPr lang="en-US" sz="9600" dirty="0">
              <a:latin typeface="SpaceOutOpen" pitchFamily="2" charset="0"/>
            </a:endParaRPr>
          </a:p>
        </p:txBody>
      </p:sp>
      <p:sp>
        <p:nvSpPr>
          <p:cNvPr id="3" name="Title 1"/>
          <p:cNvSpPr txBox="1">
            <a:spLocks/>
          </p:cNvSpPr>
          <p:nvPr/>
        </p:nvSpPr>
        <p:spPr>
          <a:xfrm>
            <a:off x="381000" y="35052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000" dirty="0" smtClean="0">
                <a:latin typeface="Stencil" pitchFamily="82" charset="0"/>
                <a:ea typeface="+mj-ea"/>
                <a:cs typeface="Narkisim" pitchFamily="34" charset="-79"/>
              </a:rPr>
              <a:t>Advertising</a:t>
            </a:r>
            <a:endPar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endParaRPr>
          </a:p>
        </p:txBody>
      </p:sp>
      <p:pic>
        <p:nvPicPr>
          <p:cNvPr id="5" name="Picture 4" descr="Buyme.png"/>
          <p:cNvPicPr>
            <a:picLocks noChangeAspect="1"/>
          </p:cNvPicPr>
          <p:nvPr/>
        </p:nvPicPr>
        <p:blipFill>
          <a:blip r:embed="rId3" cstate="print"/>
          <a:stretch>
            <a:fillRect/>
          </a:stretch>
        </p:blipFill>
        <p:spPr>
          <a:xfrm>
            <a:off x="3657600" y="4495800"/>
            <a:ext cx="2057400" cy="20574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lstStyle/>
          <a:p>
            <a:pPr algn="l"/>
            <a:r>
              <a:rPr lang="en-US" b="1" dirty="0" smtClean="0">
                <a:ln w="10541" cmpd="sng">
                  <a:solidFill>
                    <a:schemeClr val="accent1">
                      <a:lumMod val="50000"/>
                    </a:schemeClr>
                  </a:solidFill>
                  <a:prstDash val="solid"/>
                </a:ln>
                <a:solidFill>
                  <a:schemeClr val="accent1">
                    <a:lumMod val="40000"/>
                    <a:lumOff val="60000"/>
                  </a:schemeClr>
                </a:solidFill>
                <a:latin typeface="SpaceOutOpen" pitchFamily="2" charset="0"/>
              </a:rPr>
              <a:t>President</a:t>
            </a:r>
            <a:endParaRPr lang="en-US" b="1" dirty="0">
              <a:ln w="10541" cmpd="sng">
                <a:solidFill>
                  <a:schemeClr val="accent1">
                    <a:lumMod val="50000"/>
                  </a:schemeClr>
                </a:solidFill>
                <a:prstDash val="solid"/>
              </a:ln>
              <a:solidFill>
                <a:schemeClr val="accent1">
                  <a:lumMod val="40000"/>
                  <a:lumOff val="60000"/>
                </a:schemeClr>
              </a:solidFill>
              <a:latin typeface="SpaceOutOpen" pitchFamily="2" charset="0"/>
            </a:endParaRPr>
          </a:p>
        </p:txBody>
      </p:sp>
      <p:sp>
        <p:nvSpPr>
          <p:cNvPr id="3" name="Content Placeholder 2"/>
          <p:cNvSpPr>
            <a:spLocks noGrp="1"/>
          </p:cNvSpPr>
          <p:nvPr>
            <p:ph idx="1"/>
          </p:nvPr>
        </p:nvSpPr>
        <p:spPr/>
        <p:txBody>
          <a:bodyPr>
            <a:normAutofit fontScale="85000" lnSpcReduction="20000"/>
          </a:bodyPr>
          <a:lstStyle/>
          <a:p>
            <a:r>
              <a:rPr lang="en-US" i="1" dirty="0" smtClean="0"/>
              <a:t>Desired Characteristics</a:t>
            </a:r>
            <a:r>
              <a:rPr lang="en-US" dirty="0" smtClean="0"/>
              <a:t>: THINKER/HELPER.  You are a leader, and know how to get things done. Getting good grades is usually pretty easy for you. You like to think things through, and are cautious in your decisions. You get satisfaction from a job well done. You are competent at math and can use Excel.</a:t>
            </a:r>
          </a:p>
          <a:p>
            <a:r>
              <a:rPr lang="en-US" i="1" dirty="0" smtClean="0"/>
              <a:t>Duties: </a:t>
            </a:r>
            <a:r>
              <a:rPr lang="en-US" dirty="0" smtClean="0"/>
              <a:t>As President, it is your job to get the financial affairs of your company in order. You will be keeping track of all plans for how to spend the company money in Excel. You are also the leader—you will direct what is going on in your company, ensuring that the other employees are doing what is expected of them.</a:t>
            </a:r>
          </a:p>
          <a:p>
            <a:endParaRPr lang="en-US" dirty="0"/>
          </a:p>
        </p:txBody>
      </p:sp>
      <p:pic>
        <p:nvPicPr>
          <p:cNvPr id="7" name="Picture 6" descr="PresidentG.gif"/>
          <p:cNvPicPr>
            <a:picLocks noChangeAspect="1"/>
          </p:cNvPicPr>
          <p:nvPr/>
        </p:nvPicPr>
        <p:blipFill>
          <a:blip r:embed="rId3" cstate="print"/>
          <a:stretch>
            <a:fillRect/>
          </a:stretch>
        </p:blipFill>
        <p:spPr>
          <a:xfrm>
            <a:off x="304800" y="304800"/>
            <a:ext cx="1052139" cy="10858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3" name="Content Placeholder 2"/>
          <p:cNvSpPr>
            <a:spLocks noGrp="1"/>
          </p:cNvSpPr>
          <p:nvPr>
            <p:ph idx="1"/>
          </p:nvPr>
        </p:nvSpPr>
        <p:spPr>
          <a:xfrm>
            <a:off x="457200" y="1371600"/>
            <a:ext cx="8229600" cy="4525963"/>
          </a:xfrm>
        </p:spPr>
        <p:txBody>
          <a:bodyPr>
            <a:normAutofit fontScale="92500" lnSpcReduction="10000"/>
          </a:bodyPr>
          <a:lstStyle/>
          <a:p>
            <a:r>
              <a:rPr lang="en-US" dirty="0" smtClean="0"/>
              <a:t>Fill out Step Two completely.</a:t>
            </a:r>
          </a:p>
          <a:p>
            <a:r>
              <a:rPr lang="en-US" dirty="0" smtClean="0"/>
              <a:t>Decide who will bring what, and how you will display your buttons.</a:t>
            </a:r>
          </a:p>
          <a:p>
            <a:r>
              <a:rPr lang="en-US" dirty="0" smtClean="0"/>
              <a:t>Finish </a:t>
            </a:r>
            <a:r>
              <a:rPr lang="en-US" dirty="0" smtClean="0"/>
              <a:t>Teaser Poster if necessary</a:t>
            </a:r>
          </a:p>
          <a:p>
            <a:r>
              <a:rPr lang="en-US" dirty="0" smtClean="0"/>
              <a:t>Finish Posters in Print Shop</a:t>
            </a:r>
          </a:p>
          <a:p>
            <a:r>
              <a:rPr lang="en-US" dirty="0" smtClean="0"/>
              <a:t>Print posters, glue to poster board, add </a:t>
            </a:r>
            <a:r>
              <a:rPr lang="en-US" dirty="0" err="1" smtClean="0"/>
              <a:t>velcro</a:t>
            </a:r>
            <a:r>
              <a:rPr lang="en-US" dirty="0" smtClean="0"/>
              <a:t>, names, and put on the wall.</a:t>
            </a:r>
          </a:p>
          <a:p>
            <a:r>
              <a:rPr lang="en-US" dirty="0" smtClean="0"/>
              <a:t>Fill out Cashiering page</a:t>
            </a:r>
          </a:p>
          <a:p>
            <a:r>
              <a:rPr lang="en-US" dirty="0" smtClean="0"/>
              <a:t>Fill out “Are We Ready?” page and get it signed.</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Tomorrow’s  Market</a:t>
            </a:r>
            <a:endParaRPr lang="en-US" dirty="0">
              <a:latin typeface="SpaceOutOpen" pitchFamily="2" charset="0"/>
            </a:endParaRPr>
          </a:p>
        </p:txBody>
      </p:sp>
      <p:sp>
        <p:nvSpPr>
          <p:cNvPr id="3" name="Content Placeholder 2"/>
          <p:cNvSpPr>
            <a:spLocks noGrp="1"/>
          </p:cNvSpPr>
          <p:nvPr>
            <p:ph idx="1"/>
          </p:nvPr>
        </p:nvSpPr>
        <p:spPr>
          <a:xfrm>
            <a:off x="152400" y="1676400"/>
            <a:ext cx="8229600" cy="4525963"/>
          </a:xfrm>
        </p:spPr>
        <p:txBody>
          <a:bodyPr>
            <a:normAutofit/>
          </a:bodyPr>
          <a:lstStyle/>
          <a:p>
            <a:r>
              <a:rPr lang="en-US" dirty="0" smtClean="0"/>
              <a:t>When you arrive tomorrow, do not login. Get your posters, buttons, and anything else you need for the Market and be ready to go to the library.</a:t>
            </a:r>
          </a:p>
          <a:p>
            <a:r>
              <a:rPr lang="en-US" dirty="0" smtClean="0"/>
              <a:t>The Manufacturer will be in charge of collecting the money for each sale. Make sure that the prices for each button are prominently displayed.</a:t>
            </a:r>
          </a:p>
          <a:p>
            <a:pPr>
              <a:buNone/>
            </a:pP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229600" cy="1143000"/>
          </a:xfrm>
        </p:spPr>
        <p:txBody>
          <a:bodyPr/>
          <a:lstStyle/>
          <a:p>
            <a:r>
              <a:rPr lang="en-US" dirty="0" smtClean="0">
                <a:latin typeface="SpaceOutOpen" pitchFamily="2" charset="0"/>
              </a:rPr>
              <a:t>2 </a:t>
            </a:r>
            <a:r>
              <a:rPr lang="en-US" dirty="0" smtClean="0">
                <a:latin typeface="SpaceOutOpen" pitchFamily="2" charset="0"/>
              </a:rPr>
              <a:t>ways to sell</a:t>
            </a:r>
            <a:endParaRPr lang="en-US" dirty="0">
              <a:latin typeface="SpaceOutOpen" pitchFamily="2" charset="0"/>
            </a:endParaRPr>
          </a:p>
        </p:txBody>
      </p:sp>
      <p:pic>
        <p:nvPicPr>
          <p:cNvPr id="1026" name="Picture 2"/>
          <p:cNvPicPr>
            <a:picLocks noChangeAspect="1" noChangeArrowheads="1"/>
          </p:cNvPicPr>
          <p:nvPr/>
        </p:nvPicPr>
        <p:blipFill>
          <a:blip r:embed="rId3" cstate="print"/>
          <a:srcRect r="75625"/>
          <a:stretch>
            <a:fillRect/>
          </a:stretch>
        </p:blipFill>
        <p:spPr bwMode="auto">
          <a:xfrm>
            <a:off x="-9525000" y="-1524000"/>
            <a:ext cx="5943600" cy="9753600"/>
          </a:xfrm>
          <a:prstGeom prst="rect">
            <a:avLst/>
          </a:prstGeom>
          <a:noFill/>
          <a:ln w="9525">
            <a:noFill/>
            <a:miter lim="800000"/>
            <a:headEnd/>
            <a:tailEnd/>
          </a:ln>
        </p:spPr>
      </p:pic>
      <p:sp>
        <p:nvSpPr>
          <p:cNvPr id="31" name="TextBox 30"/>
          <p:cNvSpPr txBox="1"/>
          <p:nvPr/>
        </p:nvSpPr>
        <p:spPr>
          <a:xfrm>
            <a:off x="609600" y="1143000"/>
            <a:ext cx="7620000" cy="646331"/>
          </a:xfrm>
          <a:prstGeom prst="rect">
            <a:avLst/>
          </a:prstGeom>
          <a:noFill/>
        </p:spPr>
        <p:txBody>
          <a:bodyPr wrap="square" rtlCol="0">
            <a:spAutoFit/>
          </a:bodyPr>
          <a:lstStyle/>
          <a:p>
            <a:r>
              <a:rPr lang="en-US" dirty="0" smtClean="0"/>
              <a:t>Remember—there are three ways to make sales. The more sales you make, the more money you make.</a:t>
            </a:r>
            <a:endParaRPr lang="en-US" dirty="0"/>
          </a:p>
        </p:txBody>
      </p:sp>
      <p:sp>
        <p:nvSpPr>
          <p:cNvPr id="34" name="TextBox 33"/>
          <p:cNvSpPr txBox="1"/>
          <p:nvPr/>
        </p:nvSpPr>
        <p:spPr>
          <a:xfrm>
            <a:off x="685800" y="1752600"/>
            <a:ext cx="7620000" cy="1477328"/>
          </a:xfrm>
          <a:prstGeom prst="rect">
            <a:avLst/>
          </a:prstGeom>
          <a:noFill/>
        </p:spPr>
        <p:txBody>
          <a:bodyPr wrap="square" rtlCol="0">
            <a:spAutoFit/>
          </a:bodyPr>
          <a:lstStyle/>
          <a:p>
            <a:r>
              <a:rPr lang="en-US" dirty="0" smtClean="0"/>
              <a:t>1. Selling Actual Badges – This is when you receive money for the badges you have already created. This is how you get customers excited about your product. You really want to try to sell ALL of your badges! Any badges that don’t sell will go in my cookie jar—you don’t get to keep them! You are limited, however—you can only sell the 10 you make. You cannot sell more.</a:t>
            </a:r>
            <a:endParaRPr lang="en-US" dirty="0"/>
          </a:p>
        </p:txBody>
      </p:sp>
      <p:sp>
        <p:nvSpPr>
          <p:cNvPr id="40" name="TextBox 39"/>
          <p:cNvSpPr txBox="1"/>
          <p:nvPr/>
        </p:nvSpPr>
        <p:spPr>
          <a:xfrm>
            <a:off x="685800" y="3276600"/>
            <a:ext cx="7620000" cy="2031325"/>
          </a:xfrm>
          <a:prstGeom prst="rect">
            <a:avLst/>
          </a:prstGeom>
          <a:noFill/>
        </p:spPr>
        <p:txBody>
          <a:bodyPr wrap="square" rtlCol="0">
            <a:spAutoFit/>
          </a:bodyPr>
          <a:lstStyle/>
          <a:p>
            <a:r>
              <a:rPr lang="en-US" dirty="0" smtClean="0"/>
              <a:t>2. Taking Orders – You can take up to THREE orders ONLY. This means that after a certain badge is already sold, customers may order a badge. Try to take orders for your most expensive badges! After the market, I will make these badges and you will deliver them to those you ordered from. Make sure that you save the files where your original badge designs are so you can make more later. If you don’t, you will be docked. You are limited to selling only THREE orders. YOU CANNOT CHANGE THE BADGE TYPE IN AN ORDER!!!</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533400" y="1143000"/>
            <a:ext cx="4876800" cy="5166680"/>
          </a:xfrm>
          <a:prstGeom prst="rect">
            <a:avLst/>
          </a:prstGeom>
          <a:noFill/>
          <a:ln w="9525">
            <a:noFill/>
            <a:miter lim="800000"/>
            <a:headEnd/>
            <a:tailEnd/>
          </a:ln>
        </p:spPr>
      </p:pic>
      <p:sp>
        <p:nvSpPr>
          <p:cNvPr id="2" name="Title 1"/>
          <p:cNvSpPr>
            <a:spLocks noGrp="1"/>
          </p:cNvSpPr>
          <p:nvPr>
            <p:ph type="title"/>
          </p:nvPr>
        </p:nvSpPr>
        <p:spPr>
          <a:xfrm>
            <a:off x="228600" y="0"/>
            <a:ext cx="8229600" cy="1143000"/>
          </a:xfrm>
        </p:spPr>
        <p:txBody>
          <a:bodyPr/>
          <a:lstStyle/>
          <a:p>
            <a:r>
              <a:rPr lang="en-US" dirty="0" smtClean="0">
                <a:latin typeface="SpaceOutOpen" pitchFamily="2" charset="0"/>
              </a:rPr>
              <a:t>Keeping Track of Money</a:t>
            </a:r>
            <a:endParaRPr lang="en-US" dirty="0">
              <a:latin typeface="SpaceOutOpen" pitchFamily="2" charset="0"/>
            </a:endParaRPr>
          </a:p>
        </p:txBody>
      </p:sp>
      <p:sp>
        <p:nvSpPr>
          <p:cNvPr id="17" name="TextBox 16"/>
          <p:cNvSpPr txBox="1"/>
          <p:nvPr/>
        </p:nvSpPr>
        <p:spPr>
          <a:xfrm>
            <a:off x="5486400" y="4495800"/>
            <a:ext cx="3048000" cy="1323439"/>
          </a:xfrm>
          <a:prstGeom prst="rect">
            <a:avLst/>
          </a:prstGeom>
          <a:noFill/>
        </p:spPr>
        <p:txBody>
          <a:bodyPr wrap="square" rtlCol="0">
            <a:spAutoFit/>
          </a:bodyPr>
          <a:lstStyle/>
          <a:p>
            <a:r>
              <a:rPr lang="en-US" sz="1600" dirty="0" smtClean="0"/>
              <a:t>At the end of the Market, add all your money together and write your total here. Subtract any cash you got in your “till” that was your change.</a:t>
            </a:r>
          </a:p>
        </p:txBody>
      </p:sp>
      <p:pic>
        <p:nvPicPr>
          <p:cNvPr id="20" name="Picture 19" descr="ManufG.gif"/>
          <p:cNvPicPr>
            <a:picLocks noChangeAspect="1"/>
          </p:cNvPicPr>
          <p:nvPr/>
        </p:nvPicPr>
        <p:blipFill>
          <a:blip r:embed="rId4" cstate="print"/>
          <a:stretch>
            <a:fillRect/>
          </a:stretch>
        </p:blipFill>
        <p:spPr>
          <a:xfrm>
            <a:off x="8305800" y="304800"/>
            <a:ext cx="533400" cy="550490"/>
          </a:xfrm>
          <a:prstGeom prst="rect">
            <a:avLst/>
          </a:prstGeom>
        </p:spPr>
      </p:pic>
      <p:cxnSp>
        <p:nvCxnSpPr>
          <p:cNvPr id="18" name="Straight Arrow Connector 17"/>
          <p:cNvCxnSpPr/>
          <p:nvPr/>
        </p:nvCxnSpPr>
        <p:spPr>
          <a:xfrm flipH="1">
            <a:off x="4953000" y="5791200"/>
            <a:ext cx="1600200" cy="381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5" name="TextBox 34"/>
          <p:cNvSpPr txBox="1"/>
          <p:nvPr/>
        </p:nvSpPr>
        <p:spPr>
          <a:xfrm>
            <a:off x="5410200" y="1066800"/>
            <a:ext cx="3352800" cy="923330"/>
          </a:xfrm>
          <a:prstGeom prst="rect">
            <a:avLst/>
          </a:prstGeom>
          <a:noFill/>
        </p:spPr>
        <p:txBody>
          <a:bodyPr wrap="square" rtlCol="0">
            <a:spAutoFit/>
          </a:bodyPr>
          <a:lstStyle/>
          <a:p>
            <a:r>
              <a:rPr lang="en-US" dirty="0" smtClean="0"/>
              <a:t>Before the Market, list the names of each of your badges in the first column, along with their cost.</a:t>
            </a:r>
            <a:endParaRPr lang="en-US" dirty="0"/>
          </a:p>
        </p:txBody>
      </p:sp>
      <p:sp>
        <p:nvSpPr>
          <p:cNvPr id="30" name="TextBox 29"/>
          <p:cNvSpPr txBox="1"/>
          <p:nvPr/>
        </p:nvSpPr>
        <p:spPr>
          <a:xfrm>
            <a:off x="5562600" y="2133600"/>
            <a:ext cx="3352800" cy="923330"/>
          </a:xfrm>
          <a:prstGeom prst="rect">
            <a:avLst/>
          </a:prstGeom>
          <a:noFill/>
        </p:spPr>
        <p:txBody>
          <a:bodyPr wrap="square" rtlCol="0">
            <a:spAutoFit/>
          </a:bodyPr>
          <a:lstStyle/>
          <a:p>
            <a:r>
              <a:rPr lang="en-US" dirty="0" smtClean="0"/>
              <a:t>At the Market, check off each one as it sells and write the amount you collect. It should match.</a:t>
            </a:r>
            <a:endParaRPr lang="en-US" dirty="0"/>
          </a:p>
        </p:txBody>
      </p:sp>
      <p:sp>
        <p:nvSpPr>
          <p:cNvPr id="32" name="TextBox 31"/>
          <p:cNvSpPr txBox="1"/>
          <p:nvPr/>
        </p:nvSpPr>
        <p:spPr>
          <a:xfrm>
            <a:off x="5486400" y="2971800"/>
            <a:ext cx="3352800" cy="923330"/>
          </a:xfrm>
          <a:prstGeom prst="rect">
            <a:avLst/>
          </a:prstGeom>
          <a:noFill/>
        </p:spPr>
        <p:txBody>
          <a:bodyPr wrap="square" rtlCol="0">
            <a:spAutoFit/>
          </a:bodyPr>
          <a:lstStyle/>
          <a:p>
            <a:r>
              <a:rPr lang="en-US" dirty="0" smtClean="0"/>
              <a:t>Record the name and design for each of your orders—if you don’t, your order will not count! </a:t>
            </a:r>
            <a:endParaRPr lang="en-US" dirty="0"/>
          </a:p>
        </p:txBody>
      </p:sp>
      <p:sp>
        <p:nvSpPr>
          <p:cNvPr id="51" name="Rectangle 50"/>
          <p:cNvSpPr/>
          <p:nvPr/>
        </p:nvSpPr>
        <p:spPr>
          <a:xfrm>
            <a:off x="762000" y="1676400"/>
            <a:ext cx="1371600" cy="2362185"/>
          </a:xfrm>
          <a:prstGeom prst="rect">
            <a:avLst/>
          </a:prstGeom>
        </p:spPr>
        <p:txBody>
          <a:bodyPr wrap="square">
            <a:spAutoFit/>
          </a:bodyPr>
          <a:lstStyle/>
          <a:p>
            <a:pPr>
              <a:spcAft>
                <a:spcPts val="80"/>
              </a:spcAft>
            </a:pPr>
            <a:r>
              <a:rPr lang="en-US" sz="1400" dirty="0" smtClean="0">
                <a:solidFill>
                  <a:srgbClr val="7030A0"/>
                </a:solidFill>
                <a:latin typeface="Antigone" pitchFamily="2" charset="0"/>
                <a:ea typeface="Antigone" pitchFamily="2" charset="0"/>
              </a:rPr>
              <a:t>BYU	</a:t>
            </a:r>
          </a:p>
          <a:p>
            <a:pPr>
              <a:spcAft>
                <a:spcPts val="80"/>
              </a:spcAft>
            </a:pPr>
            <a:r>
              <a:rPr lang="en-US" sz="1400" dirty="0" smtClean="0">
                <a:solidFill>
                  <a:srgbClr val="7030A0"/>
                </a:solidFill>
                <a:latin typeface="Antigone" pitchFamily="2" charset="0"/>
                <a:ea typeface="Antigone" pitchFamily="2" charset="0"/>
              </a:rPr>
              <a:t>BYU</a:t>
            </a:r>
          </a:p>
          <a:p>
            <a:pPr>
              <a:spcAft>
                <a:spcPts val="20"/>
              </a:spcAft>
            </a:pPr>
            <a:r>
              <a:rPr lang="en-US" sz="1400" dirty="0" smtClean="0">
                <a:solidFill>
                  <a:srgbClr val="7030A0"/>
                </a:solidFill>
                <a:latin typeface="Antigone" pitchFamily="2" charset="0"/>
                <a:ea typeface="Antigone" pitchFamily="2" charset="0"/>
              </a:rPr>
              <a:t>Twilight</a:t>
            </a:r>
          </a:p>
          <a:p>
            <a:pPr>
              <a:spcAft>
                <a:spcPts val="20"/>
              </a:spcAft>
            </a:pPr>
            <a:r>
              <a:rPr lang="en-US" sz="1400" dirty="0" smtClean="0">
                <a:solidFill>
                  <a:srgbClr val="7030A0"/>
                </a:solidFill>
                <a:latin typeface="Antigone" pitchFamily="2" charset="0"/>
                <a:ea typeface="Antigone" pitchFamily="2" charset="0"/>
              </a:rPr>
              <a:t>Dancer</a:t>
            </a:r>
          </a:p>
          <a:p>
            <a:pPr>
              <a:spcAft>
                <a:spcPts val="80"/>
              </a:spcAft>
            </a:pPr>
            <a:r>
              <a:rPr lang="en-US" sz="1400" dirty="0" smtClean="0">
                <a:solidFill>
                  <a:srgbClr val="7030A0"/>
                </a:solidFill>
                <a:latin typeface="Antigone" pitchFamily="2" charset="0"/>
                <a:ea typeface="Antigone" pitchFamily="2" charset="0"/>
              </a:rPr>
              <a:t>Funny Saying</a:t>
            </a:r>
          </a:p>
          <a:p>
            <a:pPr>
              <a:spcAft>
                <a:spcPts val="80"/>
              </a:spcAft>
            </a:pPr>
            <a:r>
              <a:rPr lang="en-US" sz="1400" dirty="0" smtClean="0">
                <a:solidFill>
                  <a:srgbClr val="7030A0"/>
                </a:solidFill>
                <a:latin typeface="Antigone" pitchFamily="2" charset="0"/>
                <a:ea typeface="Antigone" pitchFamily="2" charset="0"/>
              </a:rPr>
              <a:t>Funny Saying</a:t>
            </a:r>
          </a:p>
          <a:p>
            <a:pPr>
              <a:spcAft>
                <a:spcPts val="80"/>
              </a:spcAft>
            </a:pPr>
            <a:r>
              <a:rPr lang="en-US" sz="1400" dirty="0" smtClean="0">
                <a:solidFill>
                  <a:srgbClr val="7030A0"/>
                </a:solidFill>
                <a:latin typeface="Antigone" pitchFamily="2" charset="0"/>
                <a:ea typeface="Antigone" pitchFamily="2" charset="0"/>
              </a:rPr>
              <a:t>Kitty</a:t>
            </a:r>
          </a:p>
          <a:p>
            <a:pPr>
              <a:spcAft>
                <a:spcPts val="80"/>
              </a:spcAft>
            </a:pPr>
            <a:r>
              <a:rPr lang="en-US" sz="1400" dirty="0" smtClean="0">
                <a:solidFill>
                  <a:srgbClr val="7030A0"/>
                </a:solidFill>
                <a:latin typeface="Antigone" pitchFamily="2" charset="0"/>
                <a:ea typeface="Antigone" pitchFamily="2" charset="0"/>
              </a:rPr>
              <a:t>Kitty</a:t>
            </a:r>
          </a:p>
          <a:p>
            <a:pPr>
              <a:spcAft>
                <a:spcPts val="80"/>
              </a:spcAft>
            </a:pPr>
            <a:r>
              <a:rPr lang="en-US" sz="1400" dirty="0" smtClean="0">
                <a:solidFill>
                  <a:srgbClr val="7030A0"/>
                </a:solidFill>
                <a:latin typeface="Antigone" pitchFamily="2" charset="0"/>
                <a:ea typeface="Antigone" pitchFamily="2" charset="0"/>
              </a:rPr>
              <a:t>Stop Sign</a:t>
            </a:r>
          </a:p>
          <a:p>
            <a:pPr>
              <a:spcAft>
                <a:spcPts val="80"/>
              </a:spcAft>
            </a:pPr>
            <a:r>
              <a:rPr lang="en-US" sz="1400" dirty="0" smtClean="0">
                <a:solidFill>
                  <a:srgbClr val="7030A0"/>
                </a:solidFill>
                <a:latin typeface="Antigone" pitchFamily="2" charset="0"/>
                <a:ea typeface="Antigone" pitchFamily="2" charset="0"/>
              </a:rPr>
              <a:t>Stop Sign</a:t>
            </a:r>
          </a:p>
        </p:txBody>
      </p:sp>
      <p:sp>
        <p:nvSpPr>
          <p:cNvPr id="43" name="Rectangle 42"/>
          <p:cNvSpPr/>
          <p:nvPr/>
        </p:nvSpPr>
        <p:spPr>
          <a:xfrm>
            <a:off x="2362200" y="1676400"/>
            <a:ext cx="1371600" cy="2246769"/>
          </a:xfrm>
          <a:prstGeom prst="rect">
            <a:avLst/>
          </a:prstGeom>
        </p:spPr>
        <p:txBody>
          <a:bodyPr wrap="square">
            <a:spAutoFit/>
          </a:bodyPr>
          <a:lstStyle/>
          <a:p>
            <a:r>
              <a:rPr lang="en-US" sz="1400" dirty="0" smtClean="0">
                <a:solidFill>
                  <a:srgbClr val="7030A0"/>
                </a:solidFill>
                <a:latin typeface="Antigone" pitchFamily="2" charset="0"/>
                <a:ea typeface="Antigone" pitchFamily="2" charset="0"/>
              </a:rPr>
              <a:t>12.00</a:t>
            </a:r>
          </a:p>
          <a:p>
            <a:r>
              <a:rPr lang="en-US" sz="1400" dirty="0" smtClean="0">
                <a:solidFill>
                  <a:srgbClr val="7030A0"/>
                </a:solidFill>
                <a:latin typeface="Antigone" pitchFamily="2" charset="0"/>
                <a:ea typeface="Antigone" pitchFamily="2" charset="0"/>
              </a:rPr>
              <a:t>12.00</a:t>
            </a:r>
          </a:p>
          <a:p>
            <a:r>
              <a:rPr lang="en-US" sz="1400" dirty="0" smtClean="0">
                <a:solidFill>
                  <a:srgbClr val="7030A0"/>
                </a:solidFill>
                <a:latin typeface="Antigone" pitchFamily="2" charset="0"/>
                <a:ea typeface="Antigone" pitchFamily="2" charset="0"/>
              </a:rPr>
              <a:t>15.00</a:t>
            </a:r>
          </a:p>
          <a:p>
            <a:r>
              <a:rPr lang="en-US" sz="1400" dirty="0" smtClean="0">
                <a:solidFill>
                  <a:srgbClr val="7030A0"/>
                </a:solidFill>
                <a:latin typeface="Antigone" pitchFamily="2" charset="0"/>
                <a:ea typeface="Antigone" pitchFamily="2" charset="0"/>
              </a:rPr>
              <a:t>8.00</a:t>
            </a:r>
          </a:p>
          <a:p>
            <a:r>
              <a:rPr lang="en-US" sz="1400" dirty="0" smtClean="0">
                <a:solidFill>
                  <a:srgbClr val="7030A0"/>
                </a:solidFill>
                <a:latin typeface="Antigone" pitchFamily="2" charset="0"/>
                <a:ea typeface="Antigone" pitchFamily="2" charset="0"/>
              </a:rPr>
              <a:t>6.00</a:t>
            </a:r>
          </a:p>
          <a:p>
            <a:r>
              <a:rPr lang="en-US" sz="1400" dirty="0" smtClean="0">
                <a:solidFill>
                  <a:srgbClr val="7030A0"/>
                </a:solidFill>
                <a:latin typeface="Antigone" pitchFamily="2" charset="0"/>
                <a:ea typeface="Antigone" pitchFamily="2" charset="0"/>
              </a:rPr>
              <a:t>6.00</a:t>
            </a:r>
          </a:p>
          <a:p>
            <a:r>
              <a:rPr lang="en-US" sz="1400" dirty="0" smtClean="0">
                <a:solidFill>
                  <a:srgbClr val="7030A0"/>
                </a:solidFill>
                <a:latin typeface="Antigone" pitchFamily="2" charset="0"/>
                <a:ea typeface="Antigone" pitchFamily="2" charset="0"/>
              </a:rPr>
              <a:t>10.00</a:t>
            </a:r>
          </a:p>
          <a:p>
            <a:r>
              <a:rPr lang="en-US" sz="1400" dirty="0" smtClean="0">
                <a:solidFill>
                  <a:srgbClr val="7030A0"/>
                </a:solidFill>
                <a:latin typeface="Antigone" pitchFamily="2" charset="0"/>
                <a:ea typeface="Antigone" pitchFamily="2" charset="0"/>
              </a:rPr>
              <a:t>10.00</a:t>
            </a:r>
          </a:p>
          <a:p>
            <a:r>
              <a:rPr lang="en-US" sz="1400" dirty="0" smtClean="0">
                <a:solidFill>
                  <a:srgbClr val="7030A0"/>
                </a:solidFill>
                <a:latin typeface="Antigone" pitchFamily="2" charset="0"/>
                <a:ea typeface="Antigone" pitchFamily="2" charset="0"/>
              </a:rPr>
              <a:t>18.00</a:t>
            </a:r>
          </a:p>
          <a:p>
            <a:r>
              <a:rPr lang="en-US" sz="1400" dirty="0" smtClean="0">
                <a:solidFill>
                  <a:srgbClr val="7030A0"/>
                </a:solidFill>
                <a:latin typeface="Antigone" pitchFamily="2" charset="0"/>
                <a:ea typeface="Antigone" pitchFamily="2" charset="0"/>
              </a:rPr>
              <a:t>18.00</a:t>
            </a:r>
          </a:p>
        </p:txBody>
      </p:sp>
      <p:sp>
        <p:nvSpPr>
          <p:cNvPr id="44" name="Rectangle 43"/>
          <p:cNvSpPr/>
          <p:nvPr/>
        </p:nvSpPr>
        <p:spPr>
          <a:xfrm>
            <a:off x="3124200" y="1676400"/>
            <a:ext cx="1371600" cy="2246769"/>
          </a:xfrm>
          <a:prstGeom prst="rect">
            <a:avLst/>
          </a:prstGeom>
        </p:spPr>
        <p:txBody>
          <a:bodyPr wrap="square">
            <a:spAutoFit/>
          </a:bodyPr>
          <a:lstStyle/>
          <a:p>
            <a:r>
              <a:rPr lang="en-US" sz="1400" dirty="0" smtClean="0">
                <a:solidFill>
                  <a:srgbClr val="7030A0"/>
                </a:solidFill>
                <a:latin typeface="Antigone" pitchFamily="2" charset="0"/>
                <a:ea typeface="Antigone" pitchFamily="2" charset="0"/>
              </a:rPr>
              <a:t>X</a:t>
            </a:r>
          </a:p>
          <a:p>
            <a:r>
              <a:rPr lang="en-US" sz="1400" dirty="0" smtClean="0">
                <a:solidFill>
                  <a:srgbClr val="7030A0"/>
                </a:solidFill>
                <a:latin typeface="Antigone" pitchFamily="2" charset="0"/>
                <a:ea typeface="Antigone" pitchFamily="2" charset="0"/>
              </a:rPr>
              <a:t>X</a:t>
            </a:r>
          </a:p>
          <a:p>
            <a:endParaRPr lang="en-US" sz="1400" dirty="0" smtClean="0">
              <a:solidFill>
                <a:srgbClr val="7030A0"/>
              </a:solidFill>
              <a:latin typeface="Antigone" pitchFamily="2" charset="0"/>
              <a:ea typeface="Antigone" pitchFamily="2" charset="0"/>
            </a:endParaRPr>
          </a:p>
          <a:p>
            <a:r>
              <a:rPr lang="en-US" sz="1400" dirty="0" smtClean="0">
                <a:solidFill>
                  <a:srgbClr val="7030A0"/>
                </a:solidFill>
                <a:latin typeface="Antigone" pitchFamily="2" charset="0"/>
                <a:ea typeface="Antigone" pitchFamily="2" charset="0"/>
              </a:rPr>
              <a:t>X</a:t>
            </a:r>
          </a:p>
          <a:p>
            <a:r>
              <a:rPr lang="en-US" sz="1400" dirty="0" smtClean="0">
                <a:solidFill>
                  <a:srgbClr val="7030A0"/>
                </a:solidFill>
                <a:latin typeface="Antigone" pitchFamily="2" charset="0"/>
                <a:ea typeface="Antigone" pitchFamily="2" charset="0"/>
              </a:rPr>
              <a:t>X</a:t>
            </a:r>
          </a:p>
          <a:p>
            <a:endParaRPr lang="en-US" sz="1400" dirty="0" smtClean="0">
              <a:solidFill>
                <a:srgbClr val="7030A0"/>
              </a:solidFill>
              <a:latin typeface="Antigone" pitchFamily="2" charset="0"/>
              <a:ea typeface="Antigone" pitchFamily="2" charset="0"/>
            </a:endParaRPr>
          </a:p>
          <a:p>
            <a:r>
              <a:rPr lang="en-US" sz="1400" dirty="0" smtClean="0">
                <a:solidFill>
                  <a:srgbClr val="7030A0"/>
                </a:solidFill>
                <a:latin typeface="Antigone" pitchFamily="2" charset="0"/>
                <a:ea typeface="Antigone" pitchFamily="2" charset="0"/>
              </a:rPr>
              <a:t>X</a:t>
            </a:r>
          </a:p>
          <a:p>
            <a:endParaRPr lang="en-US" sz="1400" dirty="0" smtClean="0">
              <a:solidFill>
                <a:srgbClr val="7030A0"/>
              </a:solidFill>
              <a:latin typeface="Antigone" pitchFamily="2" charset="0"/>
              <a:ea typeface="Antigone" pitchFamily="2" charset="0"/>
            </a:endParaRPr>
          </a:p>
          <a:p>
            <a:r>
              <a:rPr lang="en-US" sz="1400" dirty="0" smtClean="0">
                <a:solidFill>
                  <a:srgbClr val="7030A0"/>
                </a:solidFill>
                <a:latin typeface="Antigone" pitchFamily="2" charset="0"/>
                <a:ea typeface="Antigone" pitchFamily="2" charset="0"/>
              </a:rPr>
              <a:t>X</a:t>
            </a:r>
          </a:p>
          <a:p>
            <a:r>
              <a:rPr lang="en-US" sz="1400" dirty="0" smtClean="0">
                <a:solidFill>
                  <a:srgbClr val="7030A0"/>
                </a:solidFill>
                <a:latin typeface="Antigone" pitchFamily="2" charset="0"/>
                <a:ea typeface="Antigone" pitchFamily="2" charset="0"/>
              </a:rPr>
              <a:t>X</a:t>
            </a:r>
          </a:p>
        </p:txBody>
      </p:sp>
      <p:sp>
        <p:nvSpPr>
          <p:cNvPr id="45" name="Rectangle 44"/>
          <p:cNvSpPr/>
          <p:nvPr/>
        </p:nvSpPr>
        <p:spPr>
          <a:xfrm>
            <a:off x="3962400" y="1676400"/>
            <a:ext cx="1371600" cy="2246769"/>
          </a:xfrm>
          <a:prstGeom prst="rect">
            <a:avLst/>
          </a:prstGeom>
        </p:spPr>
        <p:txBody>
          <a:bodyPr wrap="square">
            <a:spAutoFit/>
          </a:bodyPr>
          <a:lstStyle/>
          <a:p>
            <a:r>
              <a:rPr lang="en-US" sz="1400" dirty="0" smtClean="0">
                <a:solidFill>
                  <a:srgbClr val="7030A0"/>
                </a:solidFill>
                <a:latin typeface="Antigone" pitchFamily="2" charset="0"/>
                <a:ea typeface="Antigone" pitchFamily="2" charset="0"/>
              </a:rPr>
              <a:t>12.00</a:t>
            </a:r>
          </a:p>
          <a:p>
            <a:r>
              <a:rPr lang="en-US" sz="1400" dirty="0" smtClean="0">
                <a:solidFill>
                  <a:srgbClr val="7030A0"/>
                </a:solidFill>
                <a:latin typeface="Antigone" pitchFamily="2" charset="0"/>
                <a:ea typeface="Antigone" pitchFamily="2" charset="0"/>
              </a:rPr>
              <a:t>12.00</a:t>
            </a:r>
          </a:p>
          <a:p>
            <a:endParaRPr lang="en-US" sz="1400" dirty="0" smtClean="0">
              <a:solidFill>
                <a:srgbClr val="7030A0"/>
              </a:solidFill>
              <a:latin typeface="Antigone" pitchFamily="2" charset="0"/>
              <a:ea typeface="Antigone" pitchFamily="2" charset="0"/>
            </a:endParaRPr>
          </a:p>
          <a:p>
            <a:r>
              <a:rPr lang="en-US" sz="1400" dirty="0" smtClean="0">
                <a:solidFill>
                  <a:srgbClr val="7030A0"/>
                </a:solidFill>
                <a:latin typeface="Antigone" pitchFamily="2" charset="0"/>
                <a:ea typeface="Antigone" pitchFamily="2" charset="0"/>
              </a:rPr>
              <a:t>8.00</a:t>
            </a:r>
          </a:p>
          <a:p>
            <a:r>
              <a:rPr lang="en-US" sz="1400" dirty="0" smtClean="0">
                <a:solidFill>
                  <a:srgbClr val="7030A0"/>
                </a:solidFill>
                <a:latin typeface="Antigone" pitchFamily="2" charset="0"/>
                <a:ea typeface="Antigone" pitchFamily="2" charset="0"/>
              </a:rPr>
              <a:t>6.00</a:t>
            </a:r>
          </a:p>
          <a:p>
            <a:r>
              <a:rPr lang="en-US" sz="1400" dirty="0" smtClean="0">
                <a:solidFill>
                  <a:srgbClr val="7030A0"/>
                </a:solidFill>
                <a:latin typeface="Antigone" pitchFamily="2" charset="0"/>
                <a:ea typeface="Antigone" pitchFamily="2" charset="0"/>
              </a:rPr>
              <a:t>6.00</a:t>
            </a:r>
          </a:p>
          <a:p>
            <a:r>
              <a:rPr lang="en-US" sz="1400" dirty="0" smtClean="0">
                <a:solidFill>
                  <a:srgbClr val="7030A0"/>
                </a:solidFill>
                <a:latin typeface="Antigone" pitchFamily="2" charset="0"/>
                <a:ea typeface="Antigone" pitchFamily="2" charset="0"/>
              </a:rPr>
              <a:t>10.00</a:t>
            </a:r>
          </a:p>
          <a:p>
            <a:r>
              <a:rPr lang="en-US" sz="1400" dirty="0" smtClean="0">
                <a:solidFill>
                  <a:srgbClr val="7030A0"/>
                </a:solidFill>
                <a:latin typeface="Antigone" pitchFamily="2" charset="0"/>
                <a:ea typeface="Antigone" pitchFamily="2" charset="0"/>
              </a:rPr>
              <a:t>10.00</a:t>
            </a:r>
          </a:p>
          <a:p>
            <a:r>
              <a:rPr lang="en-US" sz="1400" dirty="0" smtClean="0">
                <a:solidFill>
                  <a:srgbClr val="7030A0"/>
                </a:solidFill>
                <a:latin typeface="Antigone" pitchFamily="2" charset="0"/>
                <a:ea typeface="Antigone" pitchFamily="2" charset="0"/>
              </a:rPr>
              <a:t>18.00</a:t>
            </a:r>
          </a:p>
          <a:p>
            <a:r>
              <a:rPr lang="en-US" sz="1400" dirty="0" smtClean="0">
                <a:solidFill>
                  <a:srgbClr val="7030A0"/>
                </a:solidFill>
                <a:latin typeface="Antigone" pitchFamily="2" charset="0"/>
                <a:ea typeface="Antigone" pitchFamily="2" charset="0"/>
              </a:rPr>
              <a:t>18.00</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Market Rules</a:t>
            </a:r>
            <a:endParaRPr lang="en-US" dirty="0">
              <a:latin typeface="SpaceOutOpen" pitchFamily="2" charset="0"/>
            </a:endParaRPr>
          </a:p>
        </p:txBody>
      </p:sp>
      <p:sp>
        <p:nvSpPr>
          <p:cNvPr id="37" name="Content Placeholder 36"/>
          <p:cNvSpPr>
            <a:spLocks noGrp="1"/>
          </p:cNvSpPr>
          <p:nvPr>
            <p:ph idx="1"/>
          </p:nvPr>
        </p:nvSpPr>
        <p:spPr/>
        <p:txBody>
          <a:bodyPr/>
          <a:lstStyle/>
          <a:p>
            <a:r>
              <a:rPr lang="en-US" dirty="0" smtClean="0"/>
              <a:t>At the market—you may NOT reduce the price of your badges and sell them cheaper.</a:t>
            </a:r>
          </a:p>
          <a:p>
            <a:r>
              <a:rPr lang="en-US" dirty="0" smtClean="0"/>
              <a:t>You </a:t>
            </a:r>
            <a:r>
              <a:rPr lang="en-US" dirty="0" smtClean="0"/>
              <a:t>may not give ANYTHING away to your customers—not candy, balloons, etc. </a:t>
            </a:r>
          </a:p>
          <a:p>
            <a:pPr>
              <a:buNone/>
            </a:pPr>
            <a:endParaRPr lang="en-US" dirty="0" smtClean="0"/>
          </a:p>
        </p:txBody>
      </p:sp>
      <p:pic>
        <p:nvPicPr>
          <p:cNvPr id="20" name="Picture 19" descr="ManufG.gif"/>
          <p:cNvPicPr>
            <a:picLocks noChangeAspect="1"/>
          </p:cNvPicPr>
          <p:nvPr/>
        </p:nvPicPr>
        <p:blipFill>
          <a:blip r:embed="rId3" cstate="print"/>
          <a:stretch>
            <a:fillRect/>
          </a:stretch>
        </p:blipFill>
        <p:spPr>
          <a:xfrm>
            <a:off x="8305800" y="304800"/>
            <a:ext cx="533400" cy="550490"/>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are We Ready?</a:t>
            </a:r>
            <a:endParaRPr lang="en-US" dirty="0">
              <a:latin typeface="SpaceOutOpen" pitchFamily="2" charset="0"/>
            </a:endParaRPr>
          </a:p>
        </p:txBody>
      </p:sp>
      <p:sp>
        <p:nvSpPr>
          <p:cNvPr id="3" name="Content Placeholder 2"/>
          <p:cNvSpPr>
            <a:spLocks noGrp="1"/>
          </p:cNvSpPr>
          <p:nvPr>
            <p:ph idx="1"/>
          </p:nvPr>
        </p:nvSpPr>
        <p:spPr/>
        <p:txBody>
          <a:bodyPr>
            <a:normAutofit lnSpcReduction="10000"/>
          </a:bodyPr>
          <a:lstStyle/>
          <a:p>
            <a:r>
              <a:rPr lang="en-US" dirty="0" smtClean="0"/>
              <a:t>The President must fill out this page in the packet, BUT there are things on the page for each person to do.</a:t>
            </a:r>
          </a:p>
          <a:p>
            <a:r>
              <a:rPr lang="en-US" dirty="0" smtClean="0"/>
              <a:t>If the item on the list does not apply to your group, check the N/A box.</a:t>
            </a:r>
          </a:p>
          <a:p>
            <a:r>
              <a:rPr lang="en-US" dirty="0" smtClean="0"/>
              <a:t>Once the President gets it initialed, your group may play games.</a:t>
            </a:r>
          </a:p>
          <a:p>
            <a:r>
              <a:rPr lang="en-US" dirty="0" smtClean="0"/>
              <a:t>By the end of this period, all preparations should be made.</a:t>
            </a:r>
            <a:endParaRPr lang="en-US" dirty="0"/>
          </a:p>
        </p:txBody>
      </p:sp>
      <p:pic>
        <p:nvPicPr>
          <p:cNvPr id="3074" name="Picture 2"/>
          <p:cNvPicPr>
            <a:picLocks noChangeAspect="1" noChangeArrowheads="1"/>
          </p:cNvPicPr>
          <p:nvPr/>
        </p:nvPicPr>
        <p:blipFill>
          <a:blip r:embed="rId3" cstate="print"/>
          <a:srcRect/>
          <a:stretch>
            <a:fillRect/>
          </a:stretch>
        </p:blipFill>
        <p:spPr bwMode="auto">
          <a:xfrm>
            <a:off x="4267200" y="1295400"/>
            <a:ext cx="4439493" cy="4800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nine</a:t>
            </a:r>
            <a:endParaRPr lang="en-US" sz="9600" dirty="0">
              <a:latin typeface="SpaceOutOpen" pitchFamily="2" charset="0"/>
            </a:endParaRPr>
          </a:p>
        </p:txBody>
      </p:sp>
      <p:sp>
        <p:nvSpPr>
          <p:cNvPr id="3" name="Title 1"/>
          <p:cNvSpPr txBox="1">
            <a:spLocks/>
          </p:cNvSpPr>
          <p:nvPr/>
        </p:nvSpPr>
        <p:spPr>
          <a:xfrm>
            <a:off x="381000" y="32766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000" dirty="0" smtClean="0">
                <a:latin typeface="Stencil" pitchFamily="82" charset="0"/>
                <a:ea typeface="+mj-ea"/>
                <a:cs typeface="Narkisim" pitchFamily="34" charset="-79"/>
              </a:rPr>
              <a:t>The Results</a:t>
            </a:r>
            <a:endPar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endParaRPr>
          </a:p>
        </p:txBody>
      </p:sp>
      <p:pic>
        <p:nvPicPr>
          <p:cNvPr id="5" name="Picture 4" descr="bamiwin.png"/>
          <p:cNvPicPr>
            <a:picLocks noChangeAspect="1"/>
          </p:cNvPicPr>
          <p:nvPr/>
        </p:nvPicPr>
        <p:blipFill>
          <a:blip r:embed="rId3" cstate="print"/>
          <a:stretch>
            <a:fillRect/>
          </a:stretch>
        </p:blipFill>
        <p:spPr>
          <a:xfrm>
            <a:off x="3657600" y="4876800"/>
            <a:ext cx="1524003" cy="1524003"/>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3" name="Content Placeholder 2"/>
          <p:cNvSpPr>
            <a:spLocks noGrp="1"/>
          </p:cNvSpPr>
          <p:nvPr>
            <p:ph idx="1"/>
          </p:nvPr>
        </p:nvSpPr>
        <p:spPr>
          <a:xfrm>
            <a:off x="457200" y="1371600"/>
            <a:ext cx="8229600" cy="4525963"/>
          </a:xfrm>
        </p:spPr>
        <p:txBody>
          <a:bodyPr>
            <a:normAutofit fontScale="85000" lnSpcReduction="10000"/>
          </a:bodyPr>
          <a:lstStyle/>
          <a:p>
            <a:r>
              <a:rPr lang="en-US" u="sng" dirty="0" smtClean="0"/>
              <a:t>President</a:t>
            </a:r>
            <a:r>
              <a:rPr lang="en-US" dirty="0" smtClean="0"/>
              <a:t>: </a:t>
            </a:r>
          </a:p>
          <a:p>
            <a:pPr lvl="1"/>
            <a:r>
              <a:rPr lang="en-US" dirty="0" smtClean="0"/>
              <a:t>Enter results in Step Three. When the votes results are given, enter them in step 3 as well. Turn in to Rees Hand-in.</a:t>
            </a:r>
          </a:p>
          <a:p>
            <a:pPr lvl="1"/>
            <a:r>
              <a:rPr lang="en-US" dirty="0" smtClean="0"/>
              <a:t>Once results are announced, create graph in Step 4 as demonstrated. Print.</a:t>
            </a:r>
          </a:p>
          <a:p>
            <a:r>
              <a:rPr lang="en-US" u="sng" dirty="0" smtClean="0"/>
              <a:t>Admin Assistant</a:t>
            </a:r>
            <a:r>
              <a:rPr lang="en-US" dirty="0" smtClean="0"/>
              <a:t>: </a:t>
            </a:r>
          </a:p>
          <a:p>
            <a:pPr lvl="1"/>
            <a:r>
              <a:rPr lang="en-US" dirty="0" smtClean="0"/>
              <a:t>Fill out evaluation page—whole group should give input. Turn in completed packet to basket by the end of the period.</a:t>
            </a:r>
          </a:p>
          <a:p>
            <a:pPr lvl="1"/>
            <a:r>
              <a:rPr lang="en-US" dirty="0" smtClean="0"/>
              <a:t>Admin Assistant: Make sure all student instructions are checked off. Turn in to basket with Graph attached to back.</a:t>
            </a:r>
          </a:p>
          <a:p>
            <a:pPr>
              <a:buNone/>
            </a:pPr>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Today’s Objectives cont’d</a:t>
            </a:r>
            <a:endParaRPr lang="en-US" dirty="0">
              <a:latin typeface="SpaceOutOpen" pitchFamily="2" charset="0"/>
            </a:endParaRPr>
          </a:p>
        </p:txBody>
      </p:sp>
      <p:sp>
        <p:nvSpPr>
          <p:cNvPr id="3" name="Content Placeholder 2"/>
          <p:cNvSpPr>
            <a:spLocks noGrp="1"/>
          </p:cNvSpPr>
          <p:nvPr>
            <p:ph idx="1"/>
          </p:nvPr>
        </p:nvSpPr>
        <p:spPr>
          <a:xfrm>
            <a:off x="457200" y="1371600"/>
            <a:ext cx="8229600" cy="4525963"/>
          </a:xfrm>
        </p:spPr>
        <p:txBody>
          <a:bodyPr>
            <a:normAutofit/>
          </a:bodyPr>
          <a:lstStyle/>
          <a:p>
            <a:r>
              <a:rPr lang="en-US" u="sng" dirty="0" smtClean="0"/>
              <a:t>Manufacturer</a:t>
            </a:r>
            <a:r>
              <a:rPr lang="en-US" dirty="0" smtClean="0"/>
              <a:t>: </a:t>
            </a:r>
          </a:p>
          <a:p>
            <a:pPr lvl="1"/>
            <a:r>
              <a:rPr lang="en-US" dirty="0" smtClean="0"/>
              <a:t>Separate out cash—put in piles on my podium</a:t>
            </a:r>
          </a:p>
          <a:p>
            <a:r>
              <a:rPr lang="en-US" u="sng" dirty="0" smtClean="0"/>
              <a:t>Designer &amp; Salesman</a:t>
            </a:r>
            <a:r>
              <a:rPr lang="en-US" dirty="0" smtClean="0"/>
              <a:t>: </a:t>
            </a:r>
          </a:p>
          <a:p>
            <a:pPr lvl="1"/>
            <a:r>
              <a:rPr lang="en-US" dirty="0" smtClean="0"/>
              <a:t>Print and cut out TWO copies of each order (an extra in case I mess up making it). Put them in your </a:t>
            </a:r>
            <a:r>
              <a:rPr lang="en-US" dirty="0" err="1" smtClean="0"/>
              <a:t>ziploc</a:t>
            </a:r>
            <a:r>
              <a:rPr lang="en-US" dirty="0" smtClean="0"/>
              <a:t> bag, in your box. Use the ones you already printed first before printing new ones.</a:t>
            </a:r>
          </a:p>
          <a:p>
            <a:pPr lvl="1"/>
            <a:r>
              <a:rPr lang="en-US" dirty="0" smtClean="0"/>
              <a:t>If you do not have your orders ready, your group will be fined $1,000!!!</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4648200"/>
            <a:ext cx="1981200" cy="923330"/>
          </a:xfrm>
          <a:prstGeom prst="rect">
            <a:avLst/>
          </a:prstGeom>
          <a:noFill/>
        </p:spPr>
        <p:txBody>
          <a:bodyPr wrap="square" rtlCol="0">
            <a:spAutoFit/>
          </a:bodyPr>
          <a:lstStyle/>
          <a:p>
            <a:r>
              <a:rPr lang="en-US" dirty="0" smtClean="0"/>
              <a:t>Record the final numbers for all sales and orders.</a:t>
            </a:r>
            <a:endParaRPr lang="en-US" dirty="0"/>
          </a:p>
        </p:txBody>
      </p:sp>
      <p:sp>
        <p:nvSpPr>
          <p:cNvPr id="13" name="TextBox 12"/>
          <p:cNvSpPr txBox="1"/>
          <p:nvPr/>
        </p:nvSpPr>
        <p:spPr>
          <a:xfrm>
            <a:off x="5638800" y="4572000"/>
            <a:ext cx="3124200" cy="1200329"/>
          </a:xfrm>
          <a:prstGeom prst="rect">
            <a:avLst/>
          </a:prstGeom>
          <a:noFill/>
        </p:spPr>
        <p:txBody>
          <a:bodyPr wrap="square" rtlCol="0">
            <a:spAutoFit/>
          </a:bodyPr>
          <a:lstStyle/>
          <a:p>
            <a:r>
              <a:rPr lang="en-US" dirty="0" smtClean="0"/>
              <a:t>Note that a fee of 15% of your profit margin will be charged for every badge you order. This is done automatically.</a:t>
            </a: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685800" y="228600"/>
            <a:ext cx="7248525" cy="4257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lvl="0"/>
            <a:r>
              <a:rPr lang="en-US" dirty="0" smtClean="0"/>
              <a:t>Choose Company Name</a:t>
            </a:r>
          </a:p>
          <a:p>
            <a:pPr lvl="0"/>
            <a:r>
              <a:rPr lang="en-US" dirty="0" smtClean="0"/>
              <a:t>Fill out and turn in the Business Plan</a:t>
            </a:r>
          </a:p>
          <a:p>
            <a:pPr lvl="1"/>
            <a:r>
              <a:rPr lang="en-US" dirty="0" smtClean="0"/>
              <a:t>The Business Plan is an Excel Worksheet that will help you plan every aspect of your business—how many badges you make, what they will cost, etc.</a:t>
            </a:r>
          </a:p>
          <a:p>
            <a:pPr lvl="1"/>
            <a:r>
              <a:rPr lang="en-US" dirty="0" smtClean="0"/>
              <a:t>Worth 50 points!</a:t>
            </a:r>
          </a:p>
          <a:p>
            <a:r>
              <a:rPr lang="en-US" dirty="0" smtClean="0"/>
              <a:t>Help keep track of money at Market</a:t>
            </a:r>
          </a:p>
          <a:p>
            <a:r>
              <a:rPr lang="en-US" dirty="0" smtClean="0"/>
              <a:t>Assist Manufacturer in turning in the Voting Preparation page.</a:t>
            </a:r>
          </a:p>
          <a:p>
            <a:r>
              <a:rPr lang="en-US" dirty="0" smtClean="0"/>
              <a:t>Fill out Are We Ready? Sheet on day 7.</a:t>
            </a:r>
          </a:p>
          <a:p>
            <a:pPr lvl="0"/>
            <a:r>
              <a:rPr lang="en-US" dirty="0" smtClean="0"/>
              <a:t>Be </a:t>
            </a:r>
            <a:r>
              <a:rPr lang="en-US" dirty="0"/>
              <a:t>a leader throughout </a:t>
            </a:r>
            <a:r>
              <a:rPr lang="en-US" dirty="0" smtClean="0"/>
              <a:t>project</a:t>
            </a:r>
          </a:p>
          <a:p>
            <a:pPr lvl="0">
              <a:buNone/>
            </a:pPr>
            <a:endParaRPr lang="en-US" dirty="0"/>
          </a:p>
          <a:p>
            <a:pPr>
              <a:buNone/>
            </a:pPr>
            <a:endParaRPr lang="en-US" dirty="0"/>
          </a:p>
        </p:txBody>
      </p:sp>
      <p:sp>
        <p:nvSpPr>
          <p:cNvPr id="6" name="Title 1"/>
          <p:cNvSpPr txBox="1">
            <a:spLocks/>
          </p:cNvSpPr>
          <p:nvPr/>
        </p:nvSpPr>
        <p:spPr>
          <a:xfrm>
            <a:off x="1371600" y="304800"/>
            <a:ext cx="7315200" cy="11430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w="10541" cmpd="sng">
                  <a:solidFill>
                    <a:schemeClr val="accent1">
                      <a:lumMod val="50000"/>
                    </a:schemeClr>
                  </a:solidFill>
                  <a:prstDash val="solid"/>
                </a:ln>
                <a:solidFill>
                  <a:schemeClr val="accent1">
                    <a:lumMod val="40000"/>
                    <a:lumOff val="60000"/>
                  </a:schemeClr>
                </a:solidFill>
                <a:effectLst/>
                <a:uLnTx/>
                <a:uFillTx/>
                <a:latin typeface="SpaceOutOpen" pitchFamily="2" charset="0"/>
                <a:ea typeface="+mj-ea"/>
                <a:cs typeface="+mj-cs"/>
              </a:rPr>
              <a:t>President</a:t>
            </a:r>
          </a:p>
        </p:txBody>
      </p:sp>
      <p:pic>
        <p:nvPicPr>
          <p:cNvPr id="8" name="Picture 7" descr="PresidentG.gif"/>
          <p:cNvPicPr>
            <a:picLocks noChangeAspect="1"/>
          </p:cNvPicPr>
          <p:nvPr/>
        </p:nvPicPr>
        <p:blipFill>
          <a:blip r:embed="rId3" cstate="print"/>
          <a:stretch>
            <a:fillRect/>
          </a:stretch>
        </p:blipFill>
        <p:spPr>
          <a:xfrm>
            <a:off x="304800" y="304800"/>
            <a:ext cx="1052139" cy="10858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5" name="Picture 3"/>
          <p:cNvPicPr>
            <a:picLocks noChangeAspect="1" noChangeArrowheads="1"/>
          </p:cNvPicPr>
          <p:nvPr/>
        </p:nvPicPr>
        <p:blipFill>
          <a:blip r:embed="rId3" cstate="print"/>
          <a:srcRect/>
          <a:stretch>
            <a:fillRect/>
          </a:stretch>
        </p:blipFill>
        <p:spPr bwMode="auto">
          <a:xfrm>
            <a:off x="152400" y="228600"/>
            <a:ext cx="5943600" cy="3333750"/>
          </a:xfrm>
          <a:prstGeom prst="rect">
            <a:avLst/>
          </a:prstGeom>
          <a:noFill/>
          <a:ln w="9525">
            <a:noFill/>
            <a:miter lim="800000"/>
            <a:headEnd/>
            <a:tailEnd/>
          </a:ln>
        </p:spPr>
      </p:pic>
      <p:sp>
        <p:nvSpPr>
          <p:cNvPr id="4" name="TextBox 3"/>
          <p:cNvSpPr txBox="1"/>
          <p:nvPr/>
        </p:nvSpPr>
        <p:spPr>
          <a:xfrm>
            <a:off x="6324600" y="457200"/>
            <a:ext cx="2438400" cy="646331"/>
          </a:xfrm>
          <a:prstGeom prst="rect">
            <a:avLst/>
          </a:prstGeom>
          <a:noFill/>
        </p:spPr>
        <p:txBody>
          <a:bodyPr wrap="square" rtlCol="0">
            <a:spAutoFit/>
          </a:bodyPr>
          <a:lstStyle/>
          <a:p>
            <a:r>
              <a:rPr lang="en-US" dirty="0" smtClean="0"/>
              <a:t>Insert your logo as shown in the example.</a:t>
            </a:r>
            <a:endParaRPr lang="en-US" dirty="0"/>
          </a:p>
        </p:txBody>
      </p:sp>
      <p:sp>
        <p:nvSpPr>
          <p:cNvPr id="5" name="TextBox 4"/>
          <p:cNvSpPr txBox="1"/>
          <p:nvPr/>
        </p:nvSpPr>
        <p:spPr>
          <a:xfrm>
            <a:off x="6324600" y="1447800"/>
            <a:ext cx="2438400" cy="1200329"/>
          </a:xfrm>
          <a:prstGeom prst="rect">
            <a:avLst/>
          </a:prstGeom>
          <a:noFill/>
        </p:spPr>
        <p:txBody>
          <a:bodyPr wrap="square" rtlCol="0">
            <a:spAutoFit/>
          </a:bodyPr>
          <a:lstStyle/>
          <a:p>
            <a:r>
              <a:rPr lang="en-US" dirty="0" smtClean="0"/>
              <a:t>I will </a:t>
            </a:r>
            <a:r>
              <a:rPr lang="en-US" dirty="0" smtClean="0"/>
              <a:t>read off to you the results of the other groups. Enter them in the orange boxes.</a:t>
            </a:r>
            <a:endParaRPr lang="en-US" dirty="0"/>
          </a:p>
        </p:txBody>
      </p:sp>
      <p:sp>
        <p:nvSpPr>
          <p:cNvPr id="6" name="TextBox 5"/>
          <p:cNvSpPr txBox="1"/>
          <p:nvPr/>
        </p:nvSpPr>
        <p:spPr>
          <a:xfrm>
            <a:off x="6400800" y="3124200"/>
            <a:ext cx="2590800" cy="1200329"/>
          </a:xfrm>
          <a:prstGeom prst="rect">
            <a:avLst/>
          </a:prstGeom>
          <a:noFill/>
        </p:spPr>
        <p:txBody>
          <a:bodyPr wrap="square" rtlCol="0">
            <a:spAutoFit/>
          </a:bodyPr>
          <a:lstStyle/>
          <a:p>
            <a:r>
              <a:rPr lang="en-US" dirty="0" smtClean="0"/>
              <a:t>Click on the Chart Directions tab for instructions on how to make the chart required.</a:t>
            </a:r>
            <a:endParaRPr lang="en-US" dirty="0"/>
          </a:p>
        </p:txBody>
      </p:sp>
      <p:cxnSp>
        <p:nvCxnSpPr>
          <p:cNvPr id="8" name="Straight Arrow Connector 7"/>
          <p:cNvCxnSpPr/>
          <p:nvPr/>
        </p:nvCxnSpPr>
        <p:spPr>
          <a:xfrm rot="10800000">
            <a:off x="2971800" y="2133600"/>
            <a:ext cx="3200400" cy="4572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0" name="Straight Arrow Connector 9"/>
          <p:cNvCxnSpPr/>
          <p:nvPr/>
        </p:nvCxnSpPr>
        <p:spPr>
          <a:xfrm rot="10800000" flipV="1">
            <a:off x="5715000" y="1066800"/>
            <a:ext cx="914400" cy="4572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5181600" y="4495800"/>
            <a:ext cx="3810000" cy="923330"/>
          </a:xfrm>
          <a:prstGeom prst="rect">
            <a:avLst/>
          </a:prstGeom>
          <a:noFill/>
        </p:spPr>
        <p:txBody>
          <a:bodyPr wrap="square" rtlCol="0">
            <a:spAutoFit/>
          </a:bodyPr>
          <a:lstStyle/>
          <a:p>
            <a:r>
              <a:rPr lang="en-US" dirty="0" smtClean="0"/>
              <a:t>When finished, save the document as your group number and drag it into Rees Hand-In.</a:t>
            </a:r>
            <a:endParaRPr lang="en-US" dirty="0"/>
          </a:p>
        </p:txBody>
      </p:sp>
      <p:graphicFrame>
        <p:nvGraphicFramePr>
          <p:cNvPr id="9" name="Chart 8"/>
          <p:cNvGraphicFramePr/>
          <p:nvPr/>
        </p:nvGraphicFramePr>
        <p:xfrm>
          <a:off x="609600" y="2895600"/>
          <a:ext cx="4572000" cy="28956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Evaluation</a:t>
            </a:r>
            <a:endParaRPr lang="en-US" dirty="0">
              <a:latin typeface="SpaceOutOpen" pitchFamily="2" charset="0"/>
            </a:endParaRPr>
          </a:p>
        </p:txBody>
      </p:sp>
      <p:sp>
        <p:nvSpPr>
          <p:cNvPr id="3" name="Content Placeholder 2"/>
          <p:cNvSpPr>
            <a:spLocks noGrp="1"/>
          </p:cNvSpPr>
          <p:nvPr>
            <p:ph idx="1"/>
          </p:nvPr>
        </p:nvSpPr>
        <p:spPr/>
        <p:txBody>
          <a:bodyPr/>
          <a:lstStyle/>
          <a:p>
            <a:r>
              <a:rPr lang="en-US" dirty="0" smtClean="0"/>
              <a:t>Fill out the evaluation page, the last page of the packet. Simply answer the questions.</a:t>
            </a:r>
          </a:p>
          <a:p>
            <a:r>
              <a:rPr lang="en-US" dirty="0" smtClean="0"/>
              <a:t>Staple the Business Plan to the packet and turn it into the basket.</a:t>
            </a:r>
          </a:p>
          <a:p>
            <a:r>
              <a:rPr lang="en-US" dirty="0" smtClean="0"/>
              <a:t>Whew! Almost done!</a:t>
            </a:r>
            <a:endParaRPr 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Ten</a:t>
            </a:r>
            <a:endParaRPr lang="en-US" sz="9600" dirty="0">
              <a:latin typeface="SpaceOutOpen" pitchFamily="2" charset="0"/>
            </a:endParaRPr>
          </a:p>
        </p:txBody>
      </p:sp>
      <p:sp>
        <p:nvSpPr>
          <p:cNvPr id="3" name="Title 1"/>
          <p:cNvSpPr txBox="1">
            <a:spLocks/>
          </p:cNvSpPr>
          <p:nvPr/>
        </p:nvSpPr>
        <p:spPr>
          <a:xfrm>
            <a:off x="381000" y="32766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000" dirty="0" smtClean="0">
                <a:latin typeface="Stencil" pitchFamily="82" charset="0"/>
                <a:ea typeface="+mj-ea"/>
                <a:cs typeface="Narkisim" pitchFamily="34" charset="-79"/>
              </a:rPr>
              <a:t>Group Evaluation</a:t>
            </a:r>
            <a:endPar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Group Evaluation</a:t>
            </a:r>
            <a:endParaRPr lang="en-US" dirty="0">
              <a:latin typeface="SpaceOutOpen" pitchFamily="2" charset="0"/>
            </a:endParaRPr>
          </a:p>
        </p:txBody>
      </p:sp>
      <p:sp>
        <p:nvSpPr>
          <p:cNvPr id="3" name="Content Placeholder 2"/>
          <p:cNvSpPr>
            <a:spLocks noGrp="1"/>
          </p:cNvSpPr>
          <p:nvPr>
            <p:ph idx="1"/>
          </p:nvPr>
        </p:nvSpPr>
        <p:spPr>
          <a:xfrm>
            <a:off x="457200" y="1447800"/>
            <a:ext cx="8229600" cy="4525963"/>
          </a:xfrm>
        </p:spPr>
        <p:txBody>
          <a:bodyPr>
            <a:normAutofit fontScale="85000" lnSpcReduction="10000"/>
          </a:bodyPr>
          <a:lstStyle/>
          <a:p>
            <a:r>
              <a:rPr lang="en-US" dirty="0" smtClean="0"/>
              <a:t>Today you will fill out a Group Evaluation, determining how each person in the group did.</a:t>
            </a:r>
          </a:p>
          <a:p>
            <a:r>
              <a:rPr lang="en-US" dirty="0" smtClean="0"/>
              <a:t>This was a big project. If one person didn’t pull their weight, it was difficult on the rest of you! I need you to be honest about your own evaluation and the rest of the members of your group.</a:t>
            </a:r>
          </a:p>
          <a:p>
            <a:r>
              <a:rPr lang="en-US" dirty="0" smtClean="0"/>
              <a:t>This will count as an individual score on your grade.</a:t>
            </a:r>
          </a:p>
          <a:p>
            <a:r>
              <a:rPr lang="en-US" dirty="0" smtClean="0"/>
              <a:t>After all evaluations are in, </a:t>
            </a:r>
            <a:r>
              <a:rPr lang="en-US" dirty="0" smtClean="0"/>
              <a:t>I will </a:t>
            </a:r>
            <a:r>
              <a:rPr lang="en-US" dirty="0" smtClean="0"/>
              <a:t>get you your paychecks as soon as possible.</a:t>
            </a:r>
          </a:p>
          <a:p>
            <a:r>
              <a:rPr lang="en-US" dirty="0" smtClean="0"/>
              <a:t>You will also make any badges that were ordered on market day and deliver them.</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normAutofit/>
          </a:bodyPr>
          <a:lstStyle/>
          <a:p>
            <a:pPr algn="l"/>
            <a:r>
              <a:rPr lang="en-US" sz="3500" b="1" dirty="0" smtClean="0">
                <a:ln w="10541" cmpd="sng">
                  <a:solidFill>
                    <a:srgbClr val="7030A0"/>
                  </a:solidFill>
                  <a:prstDash val="solid"/>
                </a:ln>
                <a:solidFill>
                  <a:schemeClr val="accent5">
                    <a:lumMod val="20000"/>
                    <a:lumOff val="80000"/>
                  </a:schemeClr>
                </a:solidFill>
                <a:latin typeface="SpaceOutOpen" pitchFamily="2" charset="0"/>
              </a:rPr>
              <a:t>Administrative Assistant</a:t>
            </a:r>
            <a:endParaRPr lang="en-US" sz="3500" b="1" dirty="0">
              <a:ln w="10541" cmpd="sng">
                <a:solidFill>
                  <a:srgbClr val="7030A0"/>
                </a:solidFill>
                <a:prstDash val="solid"/>
              </a:ln>
              <a:solidFill>
                <a:schemeClr val="accent5">
                  <a:lumMod val="20000"/>
                  <a:lumOff val="80000"/>
                </a:schemeClr>
              </a:solidFill>
              <a:latin typeface="SpaceOutOpen" pitchFamily="2" charset="0"/>
            </a:endParaRPr>
          </a:p>
        </p:txBody>
      </p:sp>
      <p:sp>
        <p:nvSpPr>
          <p:cNvPr id="3" name="Content Placeholder 2"/>
          <p:cNvSpPr>
            <a:spLocks noGrp="1"/>
          </p:cNvSpPr>
          <p:nvPr>
            <p:ph idx="1"/>
          </p:nvPr>
        </p:nvSpPr>
        <p:spPr/>
        <p:txBody>
          <a:bodyPr>
            <a:normAutofit fontScale="92500" lnSpcReduction="20000"/>
          </a:bodyPr>
          <a:lstStyle/>
          <a:p>
            <a:r>
              <a:rPr lang="en-US" i="1" dirty="0" smtClean="0"/>
              <a:t>Desired </a:t>
            </a:r>
            <a:r>
              <a:rPr lang="en-US" i="1" dirty="0"/>
              <a:t>Characteristics</a:t>
            </a:r>
            <a:r>
              <a:rPr lang="en-US" dirty="0"/>
              <a:t>: ORGANIZER/HELPER. You are good at keeping track of things. You know how to multi-task and have a system for everything. You don’t usually lose things and you are friendly and helpful. You often write things down to help remember important things.</a:t>
            </a:r>
          </a:p>
          <a:p>
            <a:r>
              <a:rPr lang="en-US" i="1" dirty="0"/>
              <a:t>Duties: </a:t>
            </a:r>
            <a:r>
              <a:rPr lang="en-US" dirty="0"/>
              <a:t>As </a:t>
            </a:r>
            <a:r>
              <a:rPr lang="en-US" dirty="0" smtClean="0"/>
              <a:t>Administrative Assistant, most of the writing falls to you. The packet is your main responsibility—making sure it’s filled out and turned in. You </a:t>
            </a:r>
            <a:r>
              <a:rPr lang="en-US" dirty="0"/>
              <a:t>are the “neck” of the company—without you, everything can fall apart!</a:t>
            </a:r>
          </a:p>
          <a:p>
            <a:pPr>
              <a:buNone/>
            </a:pPr>
            <a:endParaRPr lang="en-US" dirty="0"/>
          </a:p>
        </p:txBody>
      </p:sp>
      <p:pic>
        <p:nvPicPr>
          <p:cNvPr id="7" name="Picture 6" descr="AdminG.gif"/>
          <p:cNvPicPr>
            <a:picLocks noChangeAspect="1"/>
          </p:cNvPicPr>
          <p:nvPr/>
        </p:nvPicPr>
        <p:blipFill>
          <a:blip r:embed="rId3" cstate="print"/>
          <a:stretch>
            <a:fillRect/>
          </a:stretch>
        </p:blipFill>
        <p:spPr>
          <a:xfrm>
            <a:off x="304800" y="304800"/>
            <a:ext cx="1066800" cy="11009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lvl="0"/>
            <a:r>
              <a:rPr lang="en-US" dirty="0" smtClean="0"/>
              <a:t>Take roll every day </a:t>
            </a:r>
          </a:p>
          <a:p>
            <a:pPr lvl="0"/>
            <a:r>
              <a:rPr lang="en-US" dirty="0" smtClean="0"/>
              <a:t>Keep track of packet every day</a:t>
            </a:r>
          </a:p>
          <a:p>
            <a:pPr lvl="0"/>
            <a:r>
              <a:rPr lang="en-US" dirty="0" smtClean="0"/>
              <a:t>Fill out Student Instruction page each day</a:t>
            </a:r>
          </a:p>
          <a:p>
            <a:pPr lvl="0"/>
            <a:r>
              <a:rPr lang="en-US" dirty="0" smtClean="0"/>
              <a:t>Record all losses on Manufacturing</a:t>
            </a:r>
          </a:p>
          <a:p>
            <a:pPr lvl="0"/>
            <a:r>
              <a:rPr lang="en-US" dirty="0" smtClean="0"/>
              <a:t>Be the scribe for the Evaluation page</a:t>
            </a:r>
          </a:p>
          <a:p>
            <a:pPr lvl="0"/>
            <a:r>
              <a:rPr lang="en-US" dirty="0" smtClean="0"/>
              <a:t>Fill out Cashiering page at the Market</a:t>
            </a:r>
          </a:p>
          <a:p>
            <a:pPr lvl="0"/>
            <a:r>
              <a:rPr lang="en-US" dirty="0" smtClean="0"/>
              <a:t>Ensure packet is filled out completely and turned in (worth 100 points!)</a:t>
            </a:r>
            <a:endParaRPr lang="en-US" dirty="0"/>
          </a:p>
          <a:p>
            <a:pPr>
              <a:buNone/>
            </a:pPr>
            <a:endParaRPr lang="en-US" dirty="0"/>
          </a:p>
        </p:txBody>
      </p:sp>
      <p:sp>
        <p:nvSpPr>
          <p:cNvPr id="8" name="Title 1"/>
          <p:cNvSpPr>
            <a:spLocks noGrp="1"/>
          </p:cNvSpPr>
          <p:nvPr>
            <p:ph type="title"/>
          </p:nvPr>
        </p:nvSpPr>
        <p:spPr>
          <a:xfrm>
            <a:off x="1371600" y="274638"/>
            <a:ext cx="7315200" cy="1143000"/>
          </a:xfrm>
        </p:spPr>
        <p:txBody>
          <a:bodyPr>
            <a:normAutofit/>
          </a:bodyPr>
          <a:lstStyle/>
          <a:p>
            <a:pPr algn="l"/>
            <a:r>
              <a:rPr lang="en-US" sz="3500" b="1" dirty="0" smtClean="0">
                <a:ln w="10541" cmpd="sng">
                  <a:solidFill>
                    <a:srgbClr val="7030A0"/>
                  </a:solidFill>
                  <a:prstDash val="solid"/>
                </a:ln>
                <a:solidFill>
                  <a:schemeClr val="accent5">
                    <a:lumMod val="20000"/>
                    <a:lumOff val="80000"/>
                  </a:schemeClr>
                </a:solidFill>
                <a:latin typeface="SpaceOutOpen" pitchFamily="2" charset="0"/>
              </a:rPr>
              <a:t>Administrative Assistant</a:t>
            </a:r>
            <a:endParaRPr lang="en-US" sz="3500" b="1" dirty="0">
              <a:ln w="10541" cmpd="sng">
                <a:solidFill>
                  <a:srgbClr val="7030A0"/>
                </a:solidFill>
                <a:prstDash val="solid"/>
              </a:ln>
              <a:solidFill>
                <a:schemeClr val="accent5">
                  <a:lumMod val="20000"/>
                  <a:lumOff val="80000"/>
                </a:schemeClr>
              </a:solidFill>
              <a:latin typeface="SpaceOutOpen" pitchFamily="2" charset="0"/>
            </a:endParaRPr>
          </a:p>
        </p:txBody>
      </p:sp>
      <p:pic>
        <p:nvPicPr>
          <p:cNvPr id="9" name="Picture 8" descr="AdminG.gif"/>
          <p:cNvPicPr>
            <a:picLocks noChangeAspect="1"/>
          </p:cNvPicPr>
          <p:nvPr/>
        </p:nvPicPr>
        <p:blipFill>
          <a:blip r:embed="rId3" cstate="print"/>
          <a:stretch>
            <a:fillRect/>
          </a:stretch>
        </p:blipFill>
        <p:spPr>
          <a:xfrm>
            <a:off x="304800" y="304800"/>
            <a:ext cx="1066800" cy="11009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edg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edge">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rgbClr val="615F03"/>
                  </a:solidFill>
                  <a:prstDash val="solid"/>
                </a:ln>
                <a:solidFill>
                  <a:srgbClr val="FAF773"/>
                </a:solidFill>
                <a:latin typeface="SpaceOutOpen" pitchFamily="2" charset="0"/>
              </a:rPr>
              <a:t>Designer</a:t>
            </a:r>
            <a:endParaRPr lang="en-US" sz="4000" b="1" dirty="0">
              <a:ln w="10541" cmpd="sng">
                <a:solidFill>
                  <a:srgbClr val="615F03"/>
                </a:solidFill>
                <a:prstDash val="solid"/>
              </a:ln>
              <a:solidFill>
                <a:srgbClr val="FAF773"/>
              </a:solidFill>
              <a:latin typeface="SpaceOutOpen" pitchFamily="2" charset="0"/>
            </a:endParaRPr>
          </a:p>
        </p:txBody>
      </p:sp>
      <p:sp>
        <p:nvSpPr>
          <p:cNvPr id="3" name="Content Placeholder 2"/>
          <p:cNvSpPr>
            <a:spLocks noGrp="1"/>
          </p:cNvSpPr>
          <p:nvPr>
            <p:ph idx="1"/>
          </p:nvPr>
        </p:nvSpPr>
        <p:spPr/>
        <p:txBody>
          <a:bodyPr>
            <a:noAutofit/>
          </a:bodyPr>
          <a:lstStyle/>
          <a:p>
            <a:r>
              <a:rPr lang="en-US" sz="2500" i="1" dirty="0"/>
              <a:t>Desired Characteristics</a:t>
            </a:r>
            <a:r>
              <a:rPr lang="en-US" sz="2500" dirty="0"/>
              <a:t>: CREATOR/HELPER.  You are creative, full of ideas, and pay attention to color, light, and staying in the lines. You enjoy creating works of art, music, dance, or drama. Sometimes you get distracted by all the ideas going on in your head and miss what is going on in class! You are good at art and can use Print Shop.</a:t>
            </a:r>
          </a:p>
          <a:p>
            <a:r>
              <a:rPr lang="en-US" sz="2500" i="1" dirty="0"/>
              <a:t>Duties: </a:t>
            </a:r>
            <a:r>
              <a:rPr lang="en-US" sz="2500" dirty="0"/>
              <a:t>As the Designer, it is your job to ensure that your company has created and chosen </a:t>
            </a:r>
            <a:r>
              <a:rPr lang="en-US" sz="2500" b="1" dirty="0"/>
              <a:t>unique</a:t>
            </a:r>
            <a:r>
              <a:rPr lang="en-US" sz="2500" dirty="0"/>
              <a:t> and </a:t>
            </a:r>
            <a:r>
              <a:rPr lang="en-US" sz="2500" b="1" dirty="0"/>
              <a:t>popular</a:t>
            </a:r>
            <a:r>
              <a:rPr lang="en-US" sz="2500" dirty="0"/>
              <a:t> designs that will sell well in the market. You can create the designs yourself using the programs you have learned. </a:t>
            </a:r>
          </a:p>
        </p:txBody>
      </p:sp>
      <p:pic>
        <p:nvPicPr>
          <p:cNvPr id="7" name="Picture 6" descr="DesignerG.gif"/>
          <p:cNvPicPr>
            <a:picLocks noChangeAspect="1"/>
          </p:cNvPicPr>
          <p:nvPr/>
        </p:nvPicPr>
        <p:blipFill>
          <a:blip r:embed="rId3" cstate="print"/>
          <a:stretch>
            <a:fillRect/>
          </a:stretch>
        </p:blipFill>
        <p:spPr>
          <a:xfrm>
            <a:off x="228600" y="304800"/>
            <a:ext cx="1066800" cy="110098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15296</TotalTime>
  <Words>4100</Words>
  <Application>Microsoft Office PowerPoint</Application>
  <PresentationFormat>On-screen Show (4:3)</PresentationFormat>
  <Paragraphs>420</Paragraphs>
  <Slides>63</Slides>
  <Notes>60</Notes>
  <HiddenSlides>0</HiddenSlides>
  <MMClips>0</MMClips>
  <ScaleCrop>false</ScaleCrop>
  <HeadingPairs>
    <vt:vector size="4" baseType="variant">
      <vt:variant>
        <vt:lpstr>Theme</vt:lpstr>
      </vt:variant>
      <vt:variant>
        <vt:i4>1</vt:i4>
      </vt:variant>
      <vt:variant>
        <vt:lpstr>Slide Titles</vt:lpstr>
      </vt:variant>
      <vt:variant>
        <vt:i4>63</vt:i4>
      </vt:variant>
    </vt:vector>
  </HeadingPairs>
  <TitlesOfParts>
    <vt:vector size="64" baseType="lpstr">
      <vt:lpstr>Office Theme</vt:lpstr>
      <vt:lpstr>Slide 1</vt:lpstr>
      <vt:lpstr>Prep Day</vt:lpstr>
      <vt:lpstr>What is the Badge Builder?</vt:lpstr>
      <vt:lpstr>What is the Badge Builder?</vt:lpstr>
      <vt:lpstr>President</vt:lpstr>
      <vt:lpstr>Slide 6</vt:lpstr>
      <vt:lpstr>Administrative Assistant</vt:lpstr>
      <vt:lpstr>Administrative Assistant</vt:lpstr>
      <vt:lpstr>Designer</vt:lpstr>
      <vt:lpstr>Designer</vt:lpstr>
      <vt:lpstr>Manufacturer</vt:lpstr>
      <vt:lpstr>Manufacturer</vt:lpstr>
      <vt:lpstr>Salesman</vt:lpstr>
      <vt:lpstr>Salesman</vt:lpstr>
      <vt:lpstr>How is it graded?</vt:lpstr>
      <vt:lpstr>Money</vt:lpstr>
      <vt:lpstr>Day One</vt:lpstr>
      <vt:lpstr>Slide 18</vt:lpstr>
      <vt:lpstr>Student Instructions</vt:lpstr>
      <vt:lpstr>Today’s Objectives</vt:lpstr>
      <vt:lpstr>Logo Examples</vt:lpstr>
      <vt:lpstr>Day Two</vt:lpstr>
      <vt:lpstr>Today’s Objectives</vt:lpstr>
      <vt:lpstr>Design Brainstorm</vt:lpstr>
      <vt:lpstr>Who is your target market?</vt:lpstr>
      <vt:lpstr>Design Variables</vt:lpstr>
      <vt:lpstr>Day Three</vt:lpstr>
      <vt:lpstr>Today’s Objectives</vt:lpstr>
      <vt:lpstr>Business Plan</vt:lpstr>
      <vt:lpstr>Final Design Sheet</vt:lpstr>
      <vt:lpstr>Day Four</vt:lpstr>
      <vt:lpstr>Over the next 2 Days...</vt:lpstr>
      <vt:lpstr>Manufacturing Page</vt:lpstr>
      <vt:lpstr>Put your name up if:</vt:lpstr>
      <vt:lpstr>What to Bring when called:</vt:lpstr>
      <vt:lpstr>Assembly Line</vt:lpstr>
      <vt:lpstr>Day Five</vt:lpstr>
      <vt:lpstr>Today’s Objectives</vt:lpstr>
      <vt:lpstr>Day six</vt:lpstr>
      <vt:lpstr>Today’s Objectives</vt:lpstr>
      <vt:lpstr>What does it cost?</vt:lpstr>
      <vt:lpstr>Online Purchases</vt:lpstr>
      <vt:lpstr>Making Posters - REQUIRED</vt:lpstr>
      <vt:lpstr>Examples</vt:lpstr>
      <vt:lpstr>Teaser Poster</vt:lpstr>
      <vt:lpstr>Slide 46</vt:lpstr>
      <vt:lpstr>Badge Displays</vt:lpstr>
      <vt:lpstr>Step Two</vt:lpstr>
      <vt:lpstr>Day seven &amp; Eight</vt:lpstr>
      <vt:lpstr>Today’s Objectives</vt:lpstr>
      <vt:lpstr>Tomorrow’s  Market</vt:lpstr>
      <vt:lpstr>2 ways to sell</vt:lpstr>
      <vt:lpstr>Keeping Track of Money</vt:lpstr>
      <vt:lpstr>Market Rules</vt:lpstr>
      <vt:lpstr>are We Ready?</vt:lpstr>
      <vt:lpstr>Day nine</vt:lpstr>
      <vt:lpstr>Today’s Objectives</vt:lpstr>
      <vt:lpstr>Today’s Objectives cont’d</vt:lpstr>
      <vt:lpstr>Slide 59</vt:lpstr>
      <vt:lpstr>Slide 60</vt:lpstr>
      <vt:lpstr>Evaluation</vt:lpstr>
      <vt:lpstr>Day Ten</vt:lpstr>
      <vt:lpstr>Group Evaluation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Badge Builder</dc:title>
  <dc:creator>Megan</dc:creator>
  <cp:lastModifiedBy>Megan Rees</cp:lastModifiedBy>
  <cp:revision>849</cp:revision>
  <dcterms:created xsi:type="dcterms:W3CDTF">2009-06-22T05:40:03Z</dcterms:created>
  <dcterms:modified xsi:type="dcterms:W3CDTF">2012-05-16T19:04:19Z</dcterms:modified>
</cp:coreProperties>
</file>